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416" r:id="rId4"/>
    <p:sldId id="267" r:id="rId5"/>
    <p:sldId id="268" r:id="rId6"/>
    <p:sldId id="272" r:id="rId7"/>
    <p:sldId id="271" r:id="rId8"/>
    <p:sldId id="273" r:id="rId9"/>
    <p:sldId id="274" r:id="rId10"/>
    <p:sldId id="275" r:id="rId11"/>
    <p:sldId id="276" r:id="rId12"/>
    <p:sldId id="259" r:id="rId13"/>
    <p:sldId id="277" r:id="rId14"/>
    <p:sldId id="278" r:id="rId15"/>
    <p:sldId id="279" r:id="rId16"/>
    <p:sldId id="280" r:id="rId17"/>
    <p:sldId id="281" r:id="rId18"/>
    <p:sldId id="282" r:id="rId19"/>
    <p:sldId id="283" r:id="rId20"/>
    <p:sldId id="284" r:id="rId21"/>
    <p:sldId id="285" r:id="rId22"/>
    <p:sldId id="290" r:id="rId23"/>
    <p:sldId id="291" r:id="rId24"/>
    <p:sldId id="292" r:id="rId25"/>
    <p:sldId id="293" r:id="rId26"/>
    <p:sldId id="294" r:id="rId27"/>
    <p:sldId id="295" r:id="rId28"/>
    <p:sldId id="296" r:id="rId29"/>
    <p:sldId id="297" r:id="rId30"/>
    <p:sldId id="298" r:id="rId31"/>
    <p:sldId id="299" r:id="rId32"/>
    <p:sldId id="286" r:id="rId33"/>
    <p:sldId id="287" r:id="rId34"/>
    <p:sldId id="288" r:id="rId35"/>
    <p:sldId id="320" r:id="rId36"/>
    <p:sldId id="321" r:id="rId37"/>
    <p:sldId id="322" r:id="rId38"/>
    <p:sldId id="314" r:id="rId39"/>
    <p:sldId id="315" r:id="rId40"/>
    <p:sldId id="323" r:id="rId41"/>
    <p:sldId id="326" r:id="rId42"/>
    <p:sldId id="327" r:id="rId43"/>
    <p:sldId id="331" r:id="rId44"/>
    <p:sldId id="332" r:id="rId45"/>
    <p:sldId id="337" r:id="rId46"/>
    <p:sldId id="333" r:id="rId47"/>
    <p:sldId id="300" r:id="rId48"/>
    <p:sldId id="324" r:id="rId49"/>
    <p:sldId id="325" r:id="rId50"/>
    <p:sldId id="334" r:id="rId51"/>
    <p:sldId id="336" r:id="rId52"/>
    <p:sldId id="335" r:id="rId53"/>
    <p:sldId id="303" r:id="rId54"/>
    <p:sldId id="289" r:id="rId55"/>
    <p:sldId id="338" r:id="rId56"/>
    <p:sldId id="339" r:id="rId57"/>
    <p:sldId id="340" r:id="rId58"/>
    <p:sldId id="341" r:id="rId59"/>
    <p:sldId id="342" r:id="rId60"/>
    <p:sldId id="343" r:id="rId61"/>
    <p:sldId id="344" r:id="rId62"/>
    <p:sldId id="350" r:id="rId63"/>
    <p:sldId id="351" r:id="rId64"/>
    <p:sldId id="352" r:id="rId65"/>
    <p:sldId id="359" r:id="rId66"/>
    <p:sldId id="360" r:id="rId67"/>
    <p:sldId id="361" r:id="rId68"/>
    <p:sldId id="383" r:id="rId69"/>
    <p:sldId id="372" r:id="rId70"/>
    <p:sldId id="379" r:id="rId71"/>
    <p:sldId id="373" r:id="rId72"/>
    <p:sldId id="374" r:id="rId73"/>
    <p:sldId id="375" r:id="rId74"/>
    <p:sldId id="376" r:id="rId75"/>
    <p:sldId id="386" r:id="rId76"/>
    <p:sldId id="387" r:id="rId77"/>
    <p:sldId id="384" r:id="rId78"/>
    <p:sldId id="385" r:id="rId79"/>
    <p:sldId id="377" r:id="rId80"/>
    <p:sldId id="388" r:id="rId81"/>
    <p:sldId id="417" r:id="rId82"/>
    <p:sldId id="389" r:id="rId83"/>
    <p:sldId id="423" r:id="rId84"/>
    <p:sldId id="424" r:id="rId85"/>
    <p:sldId id="426" r:id="rId86"/>
    <p:sldId id="390" r:id="rId87"/>
    <p:sldId id="430" r:id="rId88"/>
    <p:sldId id="431" r:id="rId89"/>
    <p:sldId id="415" r:id="rId90"/>
    <p:sldId id="427" r:id="rId91"/>
    <p:sldId id="392" r:id="rId92"/>
    <p:sldId id="398" r:id="rId93"/>
    <p:sldId id="399" r:id="rId94"/>
    <p:sldId id="400" r:id="rId95"/>
    <p:sldId id="413" r:id="rId96"/>
    <p:sldId id="432" r:id="rId97"/>
    <p:sldId id="505" r:id="rId98"/>
    <p:sldId id="433" r:id="rId99"/>
    <p:sldId id="434" r:id="rId100"/>
    <p:sldId id="446" r:id="rId101"/>
    <p:sldId id="447" r:id="rId102"/>
    <p:sldId id="448" r:id="rId103"/>
    <p:sldId id="449" r:id="rId104"/>
    <p:sldId id="450" r:id="rId105"/>
    <p:sldId id="451" r:id="rId106"/>
    <p:sldId id="454" r:id="rId107"/>
    <p:sldId id="453" r:id="rId108"/>
    <p:sldId id="441" r:id="rId109"/>
    <p:sldId id="459" r:id="rId110"/>
    <p:sldId id="460" r:id="rId111"/>
    <p:sldId id="442" r:id="rId112"/>
    <p:sldId id="444" r:id="rId113"/>
    <p:sldId id="445" r:id="rId114"/>
    <p:sldId id="462" r:id="rId115"/>
    <p:sldId id="463" r:id="rId116"/>
    <p:sldId id="468" r:id="rId117"/>
    <p:sldId id="469" r:id="rId118"/>
    <p:sldId id="470" r:id="rId119"/>
    <p:sldId id="471" r:id="rId120"/>
    <p:sldId id="480" r:id="rId121"/>
    <p:sldId id="481" r:id="rId122"/>
    <p:sldId id="472" r:id="rId123"/>
    <p:sldId id="473" r:id="rId124"/>
    <p:sldId id="485" r:id="rId125"/>
    <p:sldId id="474" r:id="rId126"/>
    <p:sldId id="475" r:id="rId127"/>
    <p:sldId id="486" r:id="rId128"/>
    <p:sldId id="477" r:id="rId129"/>
    <p:sldId id="478" r:id="rId130"/>
    <p:sldId id="479" r:id="rId131"/>
    <p:sldId id="487" r:id="rId132"/>
    <p:sldId id="464" r:id="rId133"/>
    <p:sldId id="467" r:id="rId134"/>
    <p:sldId id="465" r:id="rId135"/>
    <p:sldId id="419" r:id="rId136"/>
    <p:sldId id="455" r:id="rId137"/>
    <p:sldId id="456" r:id="rId138"/>
    <p:sldId id="358" r:id="rId139"/>
    <p:sldId id="499" r:id="rId140"/>
    <p:sldId id="500" r:id="rId141"/>
    <p:sldId id="501" r:id="rId142"/>
    <p:sldId id="461" r:id="rId143"/>
    <p:sldId id="483" r:id="rId144"/>
    <p:sldId id="488" r:id="rId145"/>
    <p:sldId id="484" r:id="rId146"/>
    <p:sldId id="489" r:id="rId147"/>
    <p:sldId id="498" r:id="rId148"/>
    <p:sldId id="507" r:id="rId149"/>
    <p:sldId id="508" r:id="rId150"/>
    <p:sldId id="496" r:id="rId151"/>
    <p:sldId id="509" r:id="rId152"/>
    <p:sldId id="511" r:id="rId153"/>
    <p:sldId id="510" r:id="rId154"/>
    <p:sldId id="371" r:id="rId155"/>
    <p:sldId id="512" r:id="rId156"/>
    <p:sldId id="506" r:id="rId157"/>
    <p:sldId id="513" r:id="rId158"/>
    <p:sldId id="497" r:id="rId159"/>
    <p:sldId id="514" r:id="rId160"/>
    <p:sldId id="516" r:id="rId161"/>
    <p:sldId id="515" r:id="rId162"/>
    <p:sldId id="517" r:id="rId163"/>
    <p:sldId id="421" r:id="rId164"/>
    <p:sldId id="518" r:id="rId165"/>
    <p:sldId id="519" r:id="rId166"/>
    <p:sldId id="520" r:id="rId167"/>
    <p:sldId id="521" r:id="rId168"/>
    <p:sldId id="522" r:id="rId169"/>
    <p:sldId id="523" r:id="rId170"/>
    <p:sldId id="524" r:id="rId171"/>
    <p:sldId id="525" r:id="rId17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F5"/>
    <a:srgbClr val="8AC71B"/>
    <a:srgbClr val="0000FF"/>
    <a:srgbClr val="FF0000"/>
    <a:srgbClr val="FF5C29"/>
    <a:srgbClr val="F4DC2C"/>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9499" autoAdjust="0"/>
  </p:normalViewPr>
  <p:slideViewPr>
    <p:cSldViewPr>
      <p:cViewPr>
        <p:scale>
          <a:sx n="50" d="100"/>
          <a:sy n="50" d="100"/>
        </p:scale>
        <p:origin x="-720" y="-534"/>
      </p:cViewPr>
      <p:guideLst>
        <p:guide orient="horz" pos="2160"/>
        <p:guide pos="2880"/>
      </p:guideLst>
    </p:cSldViewPr>
  </p:slideViewPr>
  <p:outlineViewPr>
    <p:cViewPr>
      <p:scale>
        <a:sx n="33" d="100"/>
        <a:sy n="33" d="100"/>
      </p:scale>
      <p:origin x="0" y="16506"/>
    </p:cViewPr>
  </p:outlineViewPr>
  <p:notesTextViewPr>
    <p:cViewPr>
      <p:scale>
        <a:sx n="100" d="100"/>
        <a:sy n="100" d="100"/>
      </p:scale>
      <p:origin x="0" y="0"/>
    </p:cViewPr>
  </p:notesTextViewPr>
  <p:sorterViewPr>
    <p:cViewPr>
      <p:scale>
        <a:sx n="66" d="100"/>
        <a:sy n="66" d="100"/>
      </p:scale>
      <p:origin x="0" y="12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16.wmf"/><Relationship Id="rId4" Type="http://schemas.openxmlformats.org/officeDocument/2006/relationships/image" Target="../media/image1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16.wmf"/><Relationship Id="rId5" Type="http://schemas.openxmlformats.org/officeDocument/2006/relationships/image" Target="../media/image134.wmf"/><Relationship Id="rId4" Type="http://schemas.openxmlformats.org/officeDocument/2006/relationships/image" Target="../media/image1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 Id="rId5" Type="http://schemas.openxmlformats.org/officeDocument/2006/relationships/image" Target="../media/image151.wmf"/><Relationship Id="rId4" Type="http://schemas.openxmlformats.org/officeDocument/2006/relationships/image" Target="../media/image15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4" Type="http://schemas.openxmlformats.org/officeDocument/2006/relationships/image" Target="../media/image19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6.wmf"/><Relationship Id="rId1" Type="http://schemas.openxmlformats.org/officeDocument/2006/relationships/image" Target="../media/image19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02.wmf"/><Relationship Id="rId7" Type="http://schemas.openxmlformats.org/officeDocument/2006/relationships/image" Target="../media/image206.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9.wmf"/><Relationship Id="rId7" Type="http://schemas.openxmlformats.org/officeDocument/2006/relationships/image" Target="../media/image213.wmf"/><Relationship Id="rId2" Type="http://schemas.openxmlformats.org/officeDocument/2006/relationships/image" Target="../media/image208.wmf"/><Relationship Id="rId1" Type="http://schemas.openxmlformats.org/officeDocument/2006/relationships/image" Target="../media/image207.wmf"/><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116.wmf"/><Relationship Id="rId5" Type="http://schemas.openxmlformats.org/officeDocument/2006/relationships/image" Target="../media/image219.wmf"/><Relationship Id="rId4" Type="http://schemas.openxmlformats.org/officeDocument/2006/relationships/image" Target="../media/image21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17.wmf"/><Relationship Id="rId1" Type="http://schemas.openxmlformats.org/officeDocument/2006/relationships/image" Target="../media/image22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27.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31.wmf"/><Relationship Id="rId1" Type="http://schemas.openxmlformats.org/officeDocument/2006/relationships/image" Target="../media/image2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33.wmf"/><Relationship Id="rId1" Type="http://schemas.openxmlformats.org/officeDocument/2006/relationships/image" Target="../media/image23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46.wmf"/><Relationship Id="rId2" Type="http://schemas.openxmlformats.org/officeDocument/2006/relationships/image" Target="../media/image245.wmf"/><Relationship Id="rId1" Type="http://schemas.openxmlformats.org/officeDocument/2006/relationships/image" Target="../media/image24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48.wmf"/><Relationship Id="rId1" Type="http://schemas.openxmlformats.org/officeDocument/2006/relationships/image" Target="../media/image247.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image" Target="../media/image260.wmf"/><Relationship Id="rId7" Type="http://schemas.openxmlformats.org/officeDocument/2006/relationships/image" Target="../media/image264.wmf"/><Relationship Id="rId2" Type="http://schemas.openxmlformats.org/officeDocument/2006/relationships/image" Target="../media/image259.wmf"/><Relationship Id="rId1" Type="http://schemas.openxmlformats.org/officeDocument/2006/relationships/image" Target="../media/image258.wmf"/><Relationship Id="rId6" Type="http://schemas.openxmlformats.org/officeDocument/2006/relationships/image" Target="../media/image263.wmf"/><Relationship Id="rId5" Type="http://schemas.openxmlformats.org/officeDocument/2006/relationships/image" Target="../media/image262.wmf"/><Relationship Id="rId4" Type="http://schemas.openxmlformats.org/officeDocument/2006/relationships/image" Target="../media/image261.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281.wmf"/><Relationship Id="rId1" Type="http://schemas.openxmlformats.org/officeDocument/2006/relationships/image" Target="../media/image28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B928B31F-0850-4C69-BF82-08CCEC0A6CF4}" type="slidenum">
              <a:rPr lang="es-ES"/>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9C711B8C-3897-4EAA-AD43-51FD4BF7C0C1}"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27D37123-F225-48DF-B684-7DC57907DDD2}"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E1321A25-4938-4DDF-9695-5ECCE821A363}"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030A67DE-5179-4054-B0AD-96BA1B404D63}"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07165978-EFB5-4244-8C36-FDBA5FCF1B83}"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1BC53835-7168-4870-9BEA-EE1C761E2551}"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92EA687F-4F6D-40CF-A079-E5F055D902D6}"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A6496CA4-C326-4D49-85DE-0E2125ED4BAF}"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7B017497-9909-4C7A-BCE8-3F45E1660E15}"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40326F33-88CF-467C-8C43-27C144F19240}"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724AABE-9B9F-46FD-97C5-F9932052897F}" type="slidenum">
              <a:rPr lang="es-ES"/>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59.jpeg"/><Relationship Id="rId4" Type="http://schemas.openxmlformats.org/officeDocument/2006/relationships/image" Target="../media/image158.jpe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60.png"/></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63.jpeg"/><Relationship Id="rId5" Type="http://schemas.openxmlformats.org/officeDocument/2006/relationships/image" Target="../media/image162.png"/><Relationship Id="rId4" Type="http://schemas.openxmlformats.org/officeDocument/2006/relationships/image" Target="../media/image161.jpeg"/></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64.png"/></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5.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50.bin"/><Relationship Id="rId5" Type="http://schemas.openxmlformats.org/officeDocument/2006/relationships/image" Target="../media/image166.png"/><Relationship Id="rId4" Type="http://schemas.openxmlformats.org/officeDocument/2006/relationships/image" Target="../media/image4.jpeg"/></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67.png"/></Relationships>
</file>

<file path=ppt/slides/_rels/slide106.x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image" Target="../media/image171.jpeg"/><Relationship Id="rId7" Type="http://schemas.openxmlformats.org/officeDocument/2006/relationships/oleObject" Target="../embeddings/oleObject51.bin"/><Relationship Id="rId12" Type="http://schemas.openxmlformats.org/officeDocument/2006/relationships/image" Target="../media/image170.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jpeg"/><Relationship Id="rId11" Type="http://schemas.openxmlformats.org/officeDocument/2006/relationships/oleObject" Target="../embeddings/oleObject53.bin"/><Relationship Id="rId5" Type="http://schemas.openxmlformats.org/officeDocument/2006/relationships/image" Target="../media/image5.jpeg"/><Relationship Id="rId10" Type="http://schemas.openxmlformats.org/officeDocument/2006/relationships/image" Target="../media/image169.wmf"/><Relationship Id="rId4" Type="http://schemas.openxmlformats.org/officeDocument/2006/relationships/image" Target="../media/image172.png"/><Relationship Id="rId9" Type="http://schemas.openxmlformats.org/officeDocument/2006/relationships/oleObject" Target="../embeddings/oleObject52.bin"/></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73.jpeg"/></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4.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54.bin"/><Relationship Id="rId5" Type="http://schemas.openxmlformats.org/officeDocument/2006/relationships/image" Target="../media/image175.png"/><Relationship Id="rId4" Type="http://schemas.openxmlformats.org/officeDocument/2006/relationships/image" Target="../media/image4.jpeg"/></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6.wmf"/><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oleObject" Target="../embeddings/oleObject55.bin"/><Relationship Id="rId5" Type="http://schemas.openxmlformats.org/officeDocument/2006/relationships/image" Target="../media/image177.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8.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oleObject" Target="../embeddings/oleObject56.bin"/><Relationship Id="rId5" Type="http://schemas.openxmlformats.org/officeDocument/2006/relationships/image" Target="../media/image179.png"/><Relationship Id="rId4" Type="http://schemas.openxmlformats.org/officeDocument/2006/relationships/image" Target="../media/image4.jpeg"/></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8.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57.bin"/><Relationship Id="rId5" Type="http://schemas.openxmlformats.org/officeDocument/2006/relationships/image" Target="../media/image180.png"/><Relationship Id="rId4" Type="http://schemas.openxmlformats.org/officeDocument/2006/relationships/image" Target="../media/image4.jpeg"/></Relationships>
</file>

<file path=ppt/slides/_rels/slide112.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image" Target="../media/image5.jpeg"/><Relationship Id="rId7"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81.wmf"/><Relationship Id="rId5" Type="http://schemas.openxmlformats.org/officeDocument/2006/relationships/oleObject" Target="../embeddings/oleObject58.bin"/><Relationship Id="rId4" Type="http://schemas.openxmlformats.org/officeDocument/2006/relationships/image" Target="../media/image4.jpeg"/></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85.png"/><Relationship Id="rId5" Type="http://schemas.openxmlformats.org/officeDocument/2006/relationships/image" Target="../media/image184.jpeg"/><Relationship Id="rId4" Type="http://schemas.openxmlformats.org/officeDocument/2006/relationships/image" Target="../media/image183.jpeg"/></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image" Target="../media/image186.png"/></Relationships>
</file>

<file path=ppt/slides/_rels/slide115.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5.jpeg"/><Relationship Id="rId7"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88.wmf"/><Relationship Id="rId5" Type="http://schemas.openxmlformats.org/officeDocument/2006/relationships/oleObject" Target="../embeddings/oleObject60.bin"/><Relationship Id="rId4" Type="http://schemas.openxmlformats.org/officeDocument/2006/relationships/image" Target="../media/image4.jpeg"/><Relationship Id="rId9" Type="http://schemas.openxmlformats.org/officeDocument/2006/relationships/image" Target="../media/image190.png"/></Relationships>
</file>

<file path=ppt/slides/_rels/slide116.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image" Target="../media/image5.jpeg"/><Relationship Id="rId7" Type="http://schemas.openxmlformats.org/officeDocument/2006/relationships/oleObject" Target="../embeddings/oleObject63.bin"/><Relationship Id="rId12" Type="http://schemas.openxmlformats.org/officeDocument/2006/relationships/image" Target="../media/image194.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191.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193.wmf"/><Relationship Id="rId4" Type="http://schemas.openxmlformats.org/officeDocument/2006/relationships/image" Target="../media/image4.jpeg"/><Relationship Id="rId9" Type="http://schemas.openxmlformats.org/officeDocument/2006/relationships/oleObject" Target="../embeddings/oleObject64.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197.png"/><Relationship Id="rId7" Type="http://schemas.openxmlformats.org/officeDocument/2006/relationships/image" Target="../media/image195.wmf"/><Relationship Id="rId12" Type="http://schemas.openxmlformats.org/officeDocument/2006/relationships/image" Target="../media/image198.png"/><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66.bin"/><Relationship Id="rId11" Type="http://schemas.openxmlformats.org/officeDocument/2006/relationships/image" Target="../media/image194.wmf"/><Relationship Id="rId5" Type="http://schemas.openxmlformats.org/officeDocument/2006/relationships/image" Target="../media/image4.jpeg"/><Relationship Id="rId10" Type="http://schemas.openxmlformats.org/officeDocument/2006/relationships/oleObject" Target="../embeddings/oleObject68.bin"/><Relationship Id="rId4" Type="http://schemas.openxmlformats.org/officeDocument/2006/relationships/image" Target="../media/image5.jpeg"/><Relationship Id="rId9" Type="http://schemas.openxmlformats.org/officeDocument/2006/relationships/image" Target="../media/image196.wmf"/></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99.png"/></Relationships>
</file>

<file path=ppt/slides/_rels/slide119.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oleObject" Target="../embeddings/oleObject73.bin"/><Relationship Id="rId18" Type="http://schemas.openxmlformats.org/officeDocument/2006/relationships/image" Target="../media/image206.wmf"/><Relationship Id="rId3" Type="http://schemas.openxmlformats.org/officeDocument/2006/relationships/image" Target="../media/image5.jpeg"/><Relationship Id="rId7" Type="http://schemas.openxmlformats.org/officeDocument/2006/relationships/oleObject" Target="../embeddings/oleObject70.bin"/><Relationship Id="rId12" Type="http://schemas.openxmlformats.org/officeDocument/2006/relationships/image" Target="../media/image203.wmf"/><Relationship Id="rId17" Type="http://schemas.openxmlformats.org/officeDocument/2006/relationships/oleObject" Target="../embeddings/oleObject75.bin"/><Relationship Id="rId2" Type="http://schemas.openxmlformats.org/officeDocument/2006/relationships/slideLayout" Target="../slideLayouts/slideLayout1.xml"/><Relationship Id="rId16" Type="http://schemas.openxmlformats.org/officeDocument/2006/relationships/image" Target="../media/image205.wmf"/><Relationship Id="rId1" Type="http://schemas.openxmlformats.org/officeDocument/2006/relationships/vmlDrawing" Target="../drawings/vmlDrawing33.vml"/><Relationship Id="rId6" Type="http://schemas.openxmlformats.org/officeDocument/2006/relationships/image" Target="../media/image200.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202.wmf"/><Relationship Id="rId4" Type="http://schemas.openxmlformats.org/officeDocument/2006/relationships/image" Target="../media/image4.jpeg"/><Relationship Id="rId9" Type="http://schemas.openxmlformats.org/officeDocument/2006/relationships/oleObject" Target="../embeddings/oleObject71.bin"/><Relationship Id="rId14" Type="http://schemas.openxmlformats.org/officeDocument/2006/relationships/image" Target="../media/image204.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8" Type="http://schemas.openxmlformats.org/officeDocument/2006/relationships/image" Target="../media/image208.wmf"/><Relationship Id="rId13" Type="http://schemas.openxmlformats.org/officeDocument/2006/relationships/oleObject" Target="../embeddings/oleObject80.bin"/><Relationship Id="rId18" Type="http://schemas.openxmlformats.org/officeDocument/2006/relationships/image" Target="../media/image213.wmf"/><Relationship Id="rId3" Type="http://schemas.openxmlformats.org/officeDocument/2006/relationships/image" Target="../media/image5.jpeg"/><Relationship Id="rId7" Type="http://schemas.openxmlformats.org/officeDocument/2006/relationships/oleObject" Target="../embeddings/oleObject77.bin"/><Relationship Id="rId12" Type="http://schemas.openxmlformats.org/officeDocument/2006/relationships/image" Target="../media/image210.wmf"/><Relationship Id="rId17" Type="http://schemas.openxmlformats.org/officeDocument/2006/relationships/oleObject" Target="../embeddings/oleObject82.bin"/><Relationship Id="rId2" Type="http://schemas.openxmlformats.org/officeDocument/2006/relationships/slideLayout" Target="../slideLayouts/slideLayout1.xml"/><Relationship Id="rId16" Type="http://schemas.openxmlformats.org/officeDocument/2006/relationships/image" Target="../media/image212.wmf"/><Relationship Id="rId1" Type="http://schemas.openxmlformats.org/officeDocument/2006/relationships/vmlDrawing" Target="../drawings/vmlDrawing34.vml"/><Relationship Id="rId6" Type="http://schemas.openxmlformats.org/officeDocument/2006/relationships/image" Target="../media/image207.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209.wmf"/><Relationship Id="rId4" Type="http://schemas.openxmlformats.org/officeDocument/2006/relationships/image" Target="../media/image4.jpeg"/><Relationship Id="rId9" Type="http://schemas.openxmlformats.org/officeDocument/2006/relationships/oleObject" Target="../embeddings/oleObject78.bin"/><Relationship Id="rId14" Type="http://schemas.openxmlformats.org/officeDocument/2006/relationships/image" Target="../media/image211.wmf"/></Relationships>
</file>

<file path=ppt/slides/_rels/slide121.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image" Target="../media/image5.jpeg"/><Relationship Id="rId7"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214.wmf"/><Relationship Id="rId5" Type="http://schemas.openxmlformats.org/officeDocument/2006/relationships/oleObject" Target="../embeddings/oleObject83.bin"/><Relationship Id="rId4" Type="http://schemas.openxmlformats.org/officeDocument/2006/relationships/image" Target="../media/image4.jpeg"/></Relationships>
</file>

<file path=ppt/slides/_rels/slide122.xml.rels><?xml version="1.0" encoding="UTF-8" standalone="yes"?>
<Relationships xmlns="http://schemas.openxmlformats.org/package/2006/relationships"><Relationship Id="rId8" Type="http://schemas.openxmlformats.org/officeDocument/2006/relationships/image" Target="../media/image216.wmf"/><Relationship Id="rId13" Type="http://schemas.openxmlformats.org/officeDocument/2006/relationships/oleObject" Target="../embeddings/oleObject89.bin"/><Relationship Id="rId3" Type="http://schemas.openxmlformats.org/officeDocument/2006/relationships/image" Target="../media/image5.jpeg"/><Relationship Id="rId7" Type="http://schemas.openxmlformats.org/officeDocument/2006/relationships/oleObject" Target="../embeddings/oleObject86.bin"/><Relationship Id="rId12" Type="http://schemas.openxmlformats.org/officeDocument/2006/relationships/image" Target="../media/image218.wmf"/><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116.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217.wmf"/><Relationship Id="rId4" Type="http://schemas.openxmlformats.org/officeDocument/2006/relationships/image" Target="../media/image4.jpeg"/><Relationship Id="rId9" Type="http://schemas.openxmlformats.org/officeDocument/2006/relationships/oleObject" Target="../embeddings/oleObject87.bin"/><Relationship Id="rId14" Type="http://schemas.openxmlformats.org/officeDocument/2006/relationships/image" Target="../media/image219.wmf"/></Relationships>
</file>

<file path=ppt/slides/_rels/slide123.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image" Target="../media/image5.jpeg"/><Relationship Id="rId7" Type="http://schemas.openxmlformats.org/officeDocument/2006/relationships/oleObject" Target="../embeddings/oleObject91.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220.wmf"/><Relationship Id="rId5" Type="http://schemas.openxmlformats.org/officeDocument/2006/relationships/oleObject" Target="../embeddings/oleObject90.bin"/><Relationship Id="rId4" Type="http://schemas.openxmlformats.org/officeDocument/2006/relationships/image" Target="../media/image4.jpeg"/></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22.jpeg"/><Relationship Id="rId4" Type="http://schemas.openxmlformats.org/officeDocument/2006/relationships/image" Target="../media/image221.jpeg"/></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25.jpeg"/><Relationship Id="rId5" Type="http://schemas.openxmlformats.org/officeDocument/2006/relationships/image" Target="../media/image224.jpeg"/><Relationship Id="rId4" Type="http://schemas.openxmlformats.org/officeDocument/2006/relationships/image" Target="../media/image223.jpeg"/></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7.w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92.bin"/><Relationship Id="rId5" Type="http://schemas.openxmlformats.org/officeDocument/2006/relationships/image" Target="../media/image228.jpeg"/><Relationship Id="rId4" Type="http://schemas.openxmlformats.org/officeDocument/2006/relationships/image" Target="../media/image4.jpeg"/></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29.png"/></Relationships>
</file>

<file path=ppt/slides/_rels/slide128.xml.rels><?xml version="1.0" encoding="UTF-8" standalone="yes"?>
<Relationships xmlns="http://schemas.openxmlformats.org/package/2006/relationships"><Relationship Id="rId8" Type="http://schemas.openxmlformats.org/officeDocument/2006/relationships/image" Target="../media/image231.wmf"/><Relationship Id="rId3" Type="http://schemas.openxmlformats.org/officeDocument/2006/relationships/image" Target="../media/image5.jpeg"/><Relationship Id="rId7"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230.wmf"/><Relationship Id="rId5" Type="http://schemas.openxmlformats.org/officeDocument/2006/relationships/oleObject" Target="../embeddings/oleObject93.bin"/><Relationship Id="rId4" Type="http://schemas.openxmlformats.org/officeDocument/2006/relationships/image" Target="../media/image4.jpeg"/></Relationships>
</file>

<file path=ppt/slides/_rels/slide129.xml.rels><?xml version="1.0" encoding="UTF-8" standalone="yes"?>
<Relationships xmlns="http://schemas.openxmlformats.org/package/2006/relationships"><Relationship Id="rId8" Type="http://schemas.openxmlformats.org/officeDocument/2006/relationships/image" Target="../media/image233.wmf"/><Relationship Id="rId3" Type="http://schemas.openxmlformats.org/officeDocument/2006/relationships/image" Target="../media/image5.jpeg"/><Relationship Id="rId7"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232.wmf"/><Relationship Id="rId5" Type="http://schemas.openxmlformats.org/officeDocument/2006/relationships/oleObject" Target="../embeddings/oleObject95.bin"/><Relationship Id="rId10" Type="http://schemas.openxmlformats.org/officeDocument/2006/relationships/image" Target="../media/image235.png"/><Relationship Id="rId4" Type="http://schemas.openxmlformats.org/officeDocument/2006/relationships/image" Target="../media/image4.jpeg"/><Relationship Id="rId9" Type="http://schemas.openxmlformats.org/officeDocument/2006/relationships/image" Target="../media/image23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36.png"/></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37.png"/></Relationships>
</file>

<file path=ppt/slides/_rels/slide132.x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image" Target="../media/image5.jpeg"/><Relationship Id="rId7"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238.wmf"/><Relationship Id="rId5" Type="http://schemas.openxmlformats.org/officeDocument/2006/relationships/oleObject" Target="../embeddings/oleObject97.bin"/><Relationship Id="rId10" Type="http://schemas.openxmlformats.org/officeDocument/2006/relationships/image" Target="../media/image240.wmf"/><Relationship Id="rId4" Type="http://schemas.openxmlformats.org/officeDocument/2006/relationships/image" Target="../media/image4.jpeg"/><Relationship Id="rId9" Type="http://schemas.openxmlformats.org/officeDocument/2006/relationships/oleObject" Target="../embeddings/oleObject99.bin"/></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42.png"/><Relationship Id="rId4" Type="http://schemas.openxmlformats.org/officeDocument/2006/relationships/image" Target="../media/image241.png"/></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43.png"/></Relationships>
</file>

<file path=ppt/slides/_rels/slide135.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image" Target="../media/image5.jpeg"/><Relationship Id="rId7" Type="http://schemas.openxmlformats.org/officeDocument/2006/relationships/oleObject" Target="../embeddings/oleObject101.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244.wmf"/><Relationship Id="rId5" Type="http://schemas.openxmlformats.org/officeDocument/2006/relationships/oleObject" Target="../embeddings/oleObject100.bin"/><Relationship Id="rId10" Type="http://schemas.openxmlformats.org/officeDocument/2006/relationships/image" Target="../media/image246.wmf"/><Relationship Id="rId4" Type="http://schemas.openxmlformats.org/officeDocument/2006/relationships/image" Target="../media/image4.jpeg"/><Relationship Id="rId9" Type="http://schemas.openxmlformats.org/officeDocument/2006/relationships/oleObject" Target="../embeddings/oleObject102.bin"/></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249.png"/><Relationship Id="rId7" Type="http://schemas.openxmlformats.org/officeDocument/2006/relationships/image" Target="../media/image251.png"/><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4.jpeg"/><Relationship Id="rId11" Type="http://schemas.openxmlformats.org/officeDocument/2006/relationships/image" Target="../media/image248.wmf"/><Relationship Id="rId5" Type="http://schemas.openxmlformats.org/officeDocument/2006/relationships/image" Target="../media/image5.jpeg"/><Relationship Id="rId10" Type="http://schemas.openxmlformats.org/officeDocument/2006/relationships/oleObject" Target="../embeddings/oleObject104.bin"/><Relationship Id="rId4" Type="http://schemas.openxmlformats.org/officeDocument/2006/relationships/image" Target="../media/image250.png"/><Relationship Id="rId9" Type="http://schemas.openxmlformats.org/officeDocument/2006/relationships/image" Target="../media/image247.wmf"/></Relationships>
</file>

<file path=ppt/slides/_rels/slide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52.png"/></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8" Type="http://schemas.openxmlformats.org/officeDocument/2006/relationships/image" Target="../media/image254.wmf"/><Relationship Id="rId3" Type="http://schemas.openxmlformats.org/officeDocument/2006/relationships/image" Target="../media/image5.jpeg"/><Relationship Id="rId7"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253.wmf"/><Relationship Id="rId5" Type="http://schemas.openxmlformats.org/officeDocument/2006/relationships/oleObject" Target="../embeddings/oleObject105.bin"/><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56.png"/><Relationship Id="rId4" Type="http://schemas.openxmlformats.org/officeDocument/2006/relationships/image" Target="../media/image255.jpeg"/></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57.png"/></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8" Type="http://schemas.openxmlformats.org/officeDocument/2006/relationships/image" Target="../media/image259.wmf"/><Relationship Id="rId13" Type="http://schemas.openxmlformats.org/officeDocument/2006/relationships/oleObject" Target="../embeddings/oleObject111.bin"/><Relationship Id="rId18" Type="http://schemas.openxmlformats.org/officeDocument/2006/relationships/image" Target="../media/image264.wmf"/><Relationship Id="rId3" Type="http://schemas.openxmlformats.org/officeDocument/2006/relationships/image" Target="../media/image5.jpeg"/><Relationship Id="rId7" Type="http://schemas.openxmlformats.org/officeDocument/2006/relationships/oleObject" Target="../embeddings/oleObject108.bin"/><Relationship Id="rId12" Type="http://schemas.openxmlformats.org/officeDocument/2006/relationships/image" Target="../media/image261.wmf"/><Relationship Id="rId17" Type="http://schemas.openxmlformats.org/officeDocument/2006/relationships/oleObject" Target="../embeddings/oleObject113.bin"/><Relationship Id="rId2" Type="http://schemas.openxmlformats.org/officeDocument/2006/relationships/slideLayout" Target="../slideLayouts/slideLayout1.xml"/><Relationship Id="rId16" Type="http://schemas.openxmlformats.org/officeDocument/2006/relationships/image" Target="../media/image263.wmf"/><Relationship Id="rId20" Type="http://schemas.openxmlformats.org/officeDocument/2006/relationships/image" Target="../media/image265.wmf"/><Relationship Id="rId1" Type="http://schemas.openxmlformats.org/officeDocument/2006/relationships/vmlDrawing" Target="../drawings/vmlDrawing45.vml"/><Relationship Id="rId6" Type="http://schemas.openxmlformats.org/officeDocument/2006/relationships/image" Target="../media/image258.wmf"/><Relationship Id="rId11" Type="http://schemas.openxmlformats.org/officeDocument/2006/relationships/oleObject" Target="../embeddings/oleObject110.bin"/><Relationship Id="rId5" Type="http://schemas.openxmlformats.org/officeDocument/2006/relationships/oleObject" Target="../embeddings/oleObject107.bin"/><Relationship Id="rId15" Type="http://schemas.openxmlformats.org/officeDocument/2006/relationships/oleObject" Target="../embeddings/oleObject112.bin"/><Relationship Id="rId10" Type="http://schemas.openxmlformats.org/officeDocument/2006/relationships/image" Target="../media/image260.wmf"/><Relationship Id="rId19" Type="http://schemas.openxmlformats.org/officeDocument/2006/relationships/oleObject" Target="../embeddings/oleObject114.bin"/><Relationship Id="rId4" Type="http://schemas.openxmlformats.org/officeDocument/2006/relationships/image" Target="../media/image4.jpeg"/><Relationship Id="rId9" Type="http://schemas.openxmlformats.org/officeDocument/2006/relationships/oleObject" Target="../embeddings/oleObject109.bin"/><Relationship Id="rId14" Type="http://schemas.openxmlformats.org/officeDocument/2006/relationships/image" Target="../media/image262.wmf"/></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67.jpeg"/><Relationship Id="rId4" Type="http://schemas.openxmlformats.org/officeDocument/2006/relationships/image" Target="../media/image266.png"/></Relationships>
</file>

<file path=ppt/slides/_rels/slide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68.jpeg"/></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69.png"/></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1.png"/><Relationship Id="rId4" Type="http://schemas.openxmlformats.org/officeDocument/2006/relationships/image" Target="../media/image270.png"/></Relationships>
</file>

<file path=ppt/slides/_rels/slide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4.jpeg"/><Relationship Id="rId4" Type="http://schemas.openxmlformats.org/officeDocument/2006/relationships/image" Target="../media/image273.jpeg"/></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5.png"/></Relationships>
</file>

<file path=ppt/slides/_rels/slide1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4.jpeg"/><Relationship Id="rId4" Type="http://schemas.openxmlformats.org/officeDocument/2006/relationships/image" Target="../media/image276.jpeg"/></Relationships>
</file>

<file path=ppt/slides/_rels/slide1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77.png"/></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78.jpeg"/><Relationship Id="rId4" Type="http://schemas.openxmlformats.org/officeDocument/2006/relationships/image" Target="../media/image270.png"/></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9.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6.x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image" Target="../media/image5.jpeg"/><Relationship Id="rId7"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280.wmf"/><Relationship Id="rId5" Type="http://schemas.openxmlformats.org/officeDocument/2006/relationships/oleObject" Target="../embeddings/oleObject115.bin"/><Relationship Id="rId4" Type="http://schemas.openxmlformats.org/officeDocument/2006/relationships/image" Target="../media/image4.jpeg"/></Relationships>
</file>

<file path=ppt/slides/_rels/slide1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82.png"/></Relationships>
</file>

<file path=ppt/slides/_rels/slide1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85.png"/><Relationship Id="rId5" Type="http://schemas.openxmlformats.org/officeDocument/2006/relationships/image" Target="../media/image284.jpeg"/><Relationship Id="rId4" Type="http://schemas.openxmlformats.org/officeDocument/2006/relationships/image" Target="../media/image283.png"/></Relationships>
</file>

<file path=ppt/slides/_rels/slide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87.png"/><Relationship Id="rId4" Type="http://schemas.openxmlformats.org/officeDocument/2006/relationships/image" Target="../media/image286.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90.jpeg"/><Relationship Id="rId5" Type="http://schemas.openxmlformats.org/officeDocument/2006/relationships/image" Target="../media/image289.jpeg"/><Relationship Id="rId4" Type="http://schemas.openxmlformats.org/officeDocument/2006/relationships/image" Target="../media/image288.jpeg"/></Relationships>
</file>

<file path=ppt/slides/_rels/slide1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92.png"/><Relationship Id="rId4" Type="http://schemas.openxmlformats.org/officeDocument/2006/relationships/image" Target="../media/image291.png"/></Relationships>
</file>

<file path=ppt/slides/_rels/slide1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93.png"/></Relationships>
</file>

<file path=ppt/slides/_rels/slide1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94.png"/></Relationships>
</file>

<file path=ppt/slides/_rels/slide1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96.png"/><Relationship Id="rId4" Type="http://schemas.openxmlformats.org/officeDocument/2006/relationships/image" Target="../media/image295.png"/></Relationships>
</file>

<file path=ppt/slides/_rels/slide1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97.png"/></Relationships>
</file>

<file path=ppt/slides/_rels/slide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8.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28.emf"/><Relationship Id="rId4" Type="http://schemas.openxmlformats.org/officeDocument/2006/relationships/package" Target="../embeddings/Hoja_de_c_lculo_de_Microsoft_Excel1.xlsx"/></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gi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40.wmf"/><Relationship Id="rId2" Type="http://schemas.openxmlformats.org/officeDocument/2006/relationships/slideLayout" Target="../slideLayouts/slideLayout1.xml"/><Relationship Id="rId16" Type="http://schemas.openxmlformats.org/officeDocument/2006/relationships/image" Target="../media/image4.jpeg"/><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5.jpeg"/><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6.bin"/><Relationship Id="rId1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image" Target="../media/image50.w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0.bin"/><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3.wmf"/><Relationship Id="rId5" Type="http://schemas.openxmlformats.org/officeDocument/2006/relationships/oleObject" Target="../embeddings/oleObject11.bin"/><Relationship Id="rId4" Type="http://schemas.openxmlformats.org/officeDocument/2006/relationships/image" Target="../media/image52.wmf"/></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jpe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7.png"/><Relationship Id="rId7"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65.wmf"/><Relationship Id="rId4" Type="http://schemas.openxmlformats.org/officeDocument/2006/relationships/oleObject" Target="../embeddings/oleObject12.bin"/><Relationship Id="rId9"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gif"/></Relationships>
</file>

<file path=ppt/slides/_rels/slide55.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5.jpeg"/><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5.wmf"/><Relationship Id="rId5" Type="http://schemas.openxmlformats.org/officeDocument/2006/relationships/oleObject" Target="../embeddings/oleObject14.bin"/><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3.jpeg"/></Relationships>
</file>

<file path=ppt/slides/_rels/slide62.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4.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4.jpeg"/><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86.wmf"/><Relationship Id="rId5" Type="http://schemas.openxmlformats.org/officeDocument/2006/relationships/oleObject" Target="../embeddings/oleObject17.bin"/><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93.wmf"/><Relationship Id="rId5" Type="http://schemas.openxmlformats.org/officeDocument/2006/relationships/oleObject" Target="../embeddings/oleObject18.bin"/><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94.wmf"/><Relationship Id="rId5" Type="http://schemas.openxmlformats.org/officeDocument/2006/relationships/oleObject" Target="../embeddings/oleObject19.bin"/><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8.jpeg"/><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02.jpeg"/><Relationship Id="rId4" Type="http://schemas.openxmlformats.org/officeDocument/2006/relationships/image" Target="../media/image101.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04.jpeg"/><Relationship Id="rId4" Type="http://schemas.openxmlformats.org/officeDocument/2006/relationships/image" Target="../media/image103.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5.emf"/></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6.wmf"/><Relationship Id="rId5" Type="http://schemas.openxmlformats.org/officeDocument/2006/relationships/oleObject" Target="../embeddings/oleObject21.bin"/><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08.jpeg"/><Relationship Id="rId4" Type="http://schemas.openxmlformats.org/officeDocument/2006/relationships/image" Target="../media/image107.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110.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5.jpeg"/><Relationship Id="rId7" Type="http://schemas.openxmlformats.org/officeDocument/2006/relationships/oleObject" Target="../embeddings/oleObject23.bin"/><Relationship Id="rId12" Type="http://schemas.openxmlformats.org/officeDocument/2006/relationships/image" Target="../media/image116.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13.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115.wmf"/><Relationship Id="rId4" Type="http://schemas.openxmlformats.org/officeDocument/2006/relationships/image" Target="../media/image4.jpeg"/><Relationship Id="rId9" Type="http://schemas.openxmlformats.org/officeDocument/2006/relationships/oleObject" Target="../embeddings/oleObject24.bin"/></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117.jpeg"/></Relationships>
</file>

<file path=ppt/slides/_rels/slide84.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5.jpeg"/><Relationship Id="rId7" Type="http://schemas.openxmlformats.org/officeDocument/2006/relationships/oleObject" Target="../embeddings/oleObject27.bin"/><Relationship Id="rId12" Type="http://schemas.openxmlformats.org/officeDocument/2006/relationships/image" Target="../media/image124.jpe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19.wmf"/><Relationship Id="rId11" Type="http://schemas.openxmlformats.org/officeDocument/2006/relationships/image" Target="../media/image123.jpeg"/><Relationship Id="rId5" Type="http://schemas.openxmlformats.org/officeDocument/2006/relationships/oleObject" Target="../embeddings/oleObject26.bin"/><Relationship Id="rId10" Type="http://schemas.openxmlformats.org/officeDocument/2006/relationships/image" Target="../media/image122.png"/><Relationship Id="rId4" Type="http://schemas.openxmlformats.org/officeDocument/2006/relationships/image" Target="../media/image4.jpeg"/><Relationship Id="rId9" Type="http://schemas.openxmlformats.org/officeDocument/2006/relationships/image" Target="../media/image121.jpeg"/></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25.png"/></Relationships>
</file>

<file path=ppt/slides/_rels/slide86.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5.jpeg"/><Relationship Id="rId7" Type="http://schemas.openxmlformats.org/officeDocument/2006/relationships/oleObject" Target="../embeddings/oleObject29.bin"/><Relationship Id="rId12" Type="http://schemas.openxmlformats.org/officeDocument/2006/relationships/image" Target="../media/image128.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16.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27.wmf"/><Relationship Id="rId4" Type="http://schemas.openxmlformats.org/officeDocument/2006/relationships/image" Target="../media/image4.jpeg"/><Relationship Id="rId9" Type="http://schemas.openxmlformats.org/officeDocument/2006/relationships/oleObject" Target="../embeddings/oleObject30.bin"/></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29.wmf"/><Relationship Id="rId5" Type="http://schemas.openxmlformats.org/officeDocument/2006/relationships/oleObject" Target="../embeddings/oleObject32.bin"/><Relationship Id="rId4" Type="http://schemas.openxmlformats.org/officeDocument/2006/relationships/image" Target="../media/image4.jpeg"/></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89.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37.bin"/><Relationship Id="rId3" Type="http://schemas.openxmlformats.org/officeDocument/2006/relationships/image" Target="../media/image5.jpeg"/><Relationship Id="rId7" Type="http://schemas.openxmlformats.org/officeDocument/2006/relationships/oleObject" Target="../embeddings/oleObject34.bin"/><Relationship Id="rId12" Type="http://schemas.openxmlformats.org/officeDocument/2006/relationships/image" Target="../media/image133.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1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132.wmf"/><Relationship Id="rId4" Type="http://schemas.openxmlformats.org/officeDocument/2006/relationships/image" Target="../media/image4.jpeg"/><Relationship Id="rId9" Type="http://schemas.openxmlformats.org/officeDocument/2006/relationships/oleObject" Target="../embeddings/oleObject35.bin"/><Relationship Id="rId14" Type="http://schemas.openxmlformats.org/officeDocument/2006/relationships/image" Target="../media/image134.w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5.jpeg"/><Relationship Id="rId1" Type="http://schemas.openxmlformats.org/officeDocument/2006/relationships/slideLayout" Target="../slideLayouts/slideLayout1.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5.jpeg"/><Relationship Id="rId7" Type="http://schemas.openxmlformats.org/officeDocument/2006/relationships/image" Target="../media/image141.jpeg"/><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140.jpeg"/><Relationship Id="rId11" Type="http://schemas.openxmlformats.org/officeDocument/2006/relationships/image" Target="../media/image139.wmf"/><Relationship Id="rId5" Type="http://schemas.openxmlformats.org/officeDocument/2006/relationships/image" Target="../media/image136.jpeg"/><Relationship Id="rId10" Type="http://schemas.openxmlformats.org/officeDocument/2006/relationships/oleObject" Target="../embeddings/oleObject39.bin"/><Relationship Id="rId4" Type="http://schemas.openxmlformats.org/officeDocument/2006/relationships/image" Target="../media/image4.jpeg"/><Relationship Id="rId9" Type="http://schemas.openxmlformats.org/officeDocument/2006/relationships/image" Target="../media/image138.wmf"/></Relationships>
</file>

<file path=ppt/slides/_rels/slide92.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5.jpeg"/><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142.wmf"/><Relationship Id="rId5" Type="http://schemas.openxmlformats.org/officeDocument/2006/relationships/oleObject" Target="../embeddings/oleObject40.bin"/><Relationship Id="rId10" Type="http://schemas.openxmlformats.org/officeDocument/2006/relationships/image" Target="../media/image144.wmf"/><Relationship Id="rId4" Type="http://schemas.openxmlformats.org/officeDocument/2006/relationships/image" Target="../media/image4.jpeg"/><Relationship Id="rId9" Type="http://schemas.openxmlformats.org/officeDocument/2006/relationships/oleObject" Target="../embeddings/oleObject42.bin"/></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146.jpeg"/><Relationship Id="rId4" Type="http://schemas.openxmlformats.org/officeDocument/2006/relationships/image" Target="../media/image145.jpeg"/></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150.wmf"/><Relationship Id="rId3" Type="http://schemas.openxmlformats.org/officeDocument/2006/relationships/image" Target="../media/image5.jpeg"/><Relationship Id="rId7" Type="http://schemas.openxmlformats.org/officeDocument/2006/relationships/image" Target="../media/image147.wmf"/><Relationship Id="rId12"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43.bin"/><Relationship Id="rId11" Type="http://schemas.openxmlformats.org/officeDocument/2006/relationships/image" Target="../media/image149.wmf"/><Relationship Id="rId5" Type="http://schemas.openxmlformats.org/officeDocument/2006/relationships/image" Target="../media/image152.jpeg"/><Relationship Id="rId15" Type="http://schemas.openxmlformats.org/officeDocument/2006/relationships/image" Target="../media/image151.wmf"/><Relationship Id="rId10" Type="http://schemas.openxmlformats.org/officeDocument/2006/relationships/oleObject" Target="../embeddings/oleObject45.bin"/><Relationship Id="rId4" Type="http://schemas.openxmlformats.org/officeDocument/2006/relationships/image" Target="../media/image4.jpeg"/><Relationship Id="rId9" Type="http://schemas.openxmlformats.org/officeDocument/2006/relationships/image" Target="../media/image148.wmf"/><Relationship Id="rId14" Type="http://schemas.openxmlformats.org/officeDocument/2006/relationships/oleObject" Target="../embeddings/oleObject47.bin"/></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53.jpeg"/></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54.png"/></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55.png"/></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156.wmf"/><Relationship Id="rId5" Type="http://schemas.openxmlformats.org/officeDocument/2006/relationships/oleObject" Target="../embeddings/oleObject48.bin"/><Relationship Id="rId4" Type="http://schemas.openxmlformats.org/officeDocument/2006/relationships/image" Target="../media/image4.jpeg"/></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57.wmf"/><Relationship Id="rId5" Type="http://schemas.openxmlformats.org/officeDocument/2006/relationships/oleObject" Target="../embeddings/oleObject49.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lark\Mis documentos\Mis imágenes\51.JPG"/>
          <p:cNvPicPr>
            <a:picLocks noChangeAspect="1" noChangeArrowheads="1"/>
          </p:cNvPicPr>
          <p:nvPr/>
        </p:nvPicPr>
        <p:blipFill>
          <a:blip r:embed="rId2"/>
          <a:srcRect/>
          <a:stretch>
            <a:fillRect/>
          </a:stretch>
        </p:blipFill>
        <p:spPr bwMode="auto">
          <a:xfrm>
            <a:off x="285720" y="2571744"/>
            <a:ext cx="5257800" cy="3381375"/>
          </a:xfrm>
          <a:prstGeom prst="rect">
            <a:avLst/>
          </a:prstGeom>
          <a:noFill/>
        </p:spPr>
      </p:pic>
      <p:sp>
        <p:nvSpPr>
          <p:cNvPr id="2051" name="Rectangle 3"/>
          <p:cNvSpPr>
            <a:spLocks noGrp="1" noChangeArrowheads="1"/>
          </p:cNvSpPr>
          <p:nvPr>
            <p:ph type="subTitle" idx="1"/>
          </p:nvPr>
        </p:nvSpPr>
        <p:spPr>
          <a:xfrm>
            <a:off x="1785918" y="5214950"/>
            <a:ext cx="5286412" cy="78581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E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ahoma" pitchFamily="34" charset="0"/>
                <a:cs typeface="Tahoma" pitchFamily="34" charset="0"/>
              </a:rPr>
              <a:t>Cesar Humberto Antunez Irgoin</a:t>
            </a:r>
            <a:endParaRPr lang="es-ES" sz="1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ahoma" pitchFamily="34" charset="0"/>
              <a:cs typeface="Tahoma" pitchFamily="34" charset="0"/>
            </a:endParaRPr>
          </a:p>
        </p:txBody>
      </p:sp>
      <p:sp>
        <p:nvSpPr>
          <p:cNvPr id="2052" name="Rectangle 4"/>
          <p:cNvSpPr>
            <a:spLocks noChangeArrowheads="1"/>
          </p:cNvSpPr>
          <p:nvPr/>
        </p:nvSpPr>
        <p:spPr bwMode="auto">
          <a:xfrm>
            <a:off x="0" y="0"/>
            <a:ext cx="9144000" cy="1142984"/>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p>
            <a:endParaRPr lang="es-ES" sz="1600" b="1" dirty="0">
              <a:ln>
                <a:solidFill>
                  <a:srgbClr val="FF0000"/>
                </a:solidFill>
              </a:ln>
              <a:solidFill>
                <a:srgbClr val="FF0000"/>
              </a:solidFill>
            </a:endParaRPr>
          </a:p>
        </p:txBody>
      </p:sp>
      <p:sp>
        <p:nvSpPr>
          <p:cNvPr id="2054" name="Rectangle 6"/>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055" name="Rectangle 7"/>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2" name="AutoShape 5"/>
          <p:cNvSpPr>
            <a:spLocks noChangeArrowheads="1"/>
          </p:cNvSpPr>
          <p:nvPr/>
        </p:nvSpPr>
        <p:spPr bwMode="auto">
          <a:xfrm>
            <a:off x="285720" y="1357298"/>
            <a:ext cx="8643998" cy="1214446"/>
          </a:xfrm>
          <a:prstGeom prst="flowChartAlternateProcess">
            <a:avLst/>
          </a:prstGeom>
          <a:solidFill>
            <a:schemeClr val="bg1"/>
          </a:solidFill>
          <a:ln w="9525">
            <a:solidFill>
              <a:schemeClr val="bg1"/>
            </a:solidFill>
            <a:miter lim="800000"/>
            <a:headEnd/>
            <a:tailEnd/>
          </a:ln>
          <a:effectLst>
            <a:innerShdw blurRad="63500" dist="50800" dir="18900000">
              <a:prstClr val="black">
                <a:alpha val="50000"/>
              </a:prstClr>
            </a:innerShdw>
          </a:effectLst>
        </p:spPr>
        <p:txBody>
          <a:bodyPr wrap="none" anchor="ctr">
            <a:scene3d>
              <a:camera prst="perspectiveBelow"/>
              <a:lightRig rig="threePt" dir="t"/>
            </a:scene3d>
          </a:bodyPr>
          <a:lstStyle/>
          <a:p>
            <a:pPr algn="ctr"/>
            <a:r>
              <a:rPr lang="es-ES" sz="4000" b="1" dirty="0" smtClean="0">
                <a:ln>
                  <a:solidFill>
                    <a:srgbClr val="FF0000"/>
                  </a:solidFill>
                </a:ln>
                <a:solidFill>
                  <a:srgbClr val="FF0000"/>
                </a:solidFill>
                <a:effectLst>
                  <a:glow rad="63500">
                    <a:schemeClr val="accent3">
                      <a:satMod val="175000"/>
                      <a:alpha val="40000"/>
                    </a:schemeClr>
                  </a:glow>
                  <a:outerShdw blurRad="50800" dist="38100" dir="8100000" algn="tr" rotWithShape="0">
                    <a:prstClr val="black">
                      <a:alpha val="40000"/>
                    </a:prstClr>
                  </a:outerShdw>
                  <a:reflection blurRad="6350" stA="50000" endA="300" endPos="50000" dist="29997" dir="5400000" sy="-100000" algn="bl" rotWithShape="0"/>
                </a:effectLst>
              </a:rPr>
              <a:t>Modelo Lineal </a:t>
            </a:r>
            <a:r>
              <a:rPr lang="es-ES" sz="4000" b="1" dirty="0" smtClean="0">
                <a:ln>
                  <a:solidFill>
                    <a:srgbClr val="FF0000"/>
                  </a:solidFill>
                </a:ln>
                <a:solidFill>
                  <a:srgbClr val="FF0000"/>
                </a:solidFill>
                <a:effectLst>
                  <a:glow rad="63500">
                    <a:schemeClr val="accent3">
                      <a:satMod val="175000"/>
                      <a:alpha val="40000"/>
                    </a:schemeClr>
                  </a:glow>
                  <a:reflection blurRad="6350" stA="50000" endA="300" endPos="50000" dist="29997" dir="5400000" sy="-100000" algn="bl" rotWithShape="0"/>
                </a:effectLst>
              </a:rPr>
              <a:t>General</a:t>
            </a:r>
            <a:r>
              <a:rPr lang="es-ES" sz="4000" b="1" dirty="0" smtClean="0">
                <a:ln>
                  <a:solidFill>
                    <a:srgbClr val="FF0000"/>
                  </a:solidFill>
                </a:ln>
                <a:solidFill>
                  <a:srgbClr val="FF0000"/>
                </a:solidFill>
                <a:effectLst>
                  <a:glow rad="63500">
                    <a:schemeClr val="accent3">
                      <a:satMod val="175000"/>
                      <a:alpha val="40000"/>
                    </a:schemeClr>
                  </a:glow>
                  <a:outerShdw blurRad="50800" dist="38100" dir="8100000" algn="tr" rotWithShape="0">
                    <a:prstClr val="black">
                      <a:alpha val="40000"/>
                    </a:prstClr>
                  </a:outerShdw>
                  <a:reflection blurRad="6350" stA="50000" endA="300" endPos="50000" dist="29997" dir="5400000" sy="-100000" algn="bl" rotWithShape="0"/>
                </a:effectLst>
              </a:rPr>
              <a:t> con EViews</a:t>
            </a:r>
            <a:endParaRPr lang="es-ES" sz="4000" b="1" dirty="0">
              <a:ln>
                <a:solidFill>
                  <a:srgbClr val="FF0000"/>
                </a:solidFill>
              </a:ln>
              <a:solidFill>
                <a:srgbClr val="FF0000"/>
              </a:solidFill>
              <a:effectLst>
                <a:glow rad="63500">
                  <a:schemeClr val="accent3">
                    <a:satMod val="175000"/>
                    <a:alpha val="40000"/>
                  </a:schemeClr>
                </a:glow>
                <a:outerShdw blurRad="50800" dist="38100" dir="8100000" algn="tr" rotWithShape="0">
                  <a:prstClr val="black">
                    <a:alpha val="40000"/>
                  </a:prstClr>
                </a:outerShdw>
                <a:reflection blurRad="6350" stA="50000" endA="300" endPos="50000" dist="29997" dir="5400000" sy="-100000" algn="bl" rotWithShape="0"/>
              </a:effectLst>
            </a:endParaRPr>
          </a:p>
        </p:txBody>
      </p:sp>
      <p:pic>
        <p:nvPicPr>
          <p:cNvPr id="17409" name="Picture 1" descr="C:\Documents and Settings\clark\Mis documentos\Mis imágenes\15.JPG"/>
          <p:cNvPicPr>
            <a:picLocks noChangeAspect="1" noChangeArrowheads="1"/>
          </p:cNvPicPr>
          <p:nvPr/>
        </p:nvPicPr>
        <p:blipFill>
          <a:blip r:embed="rId3"/>
          <a:srcRect/>
          <a:stretch>
            <a:fillRect/>
          </a:stretch>
        </p:blipFill>
        <p:spPr bwMode="auto">
          <a:xfrm>
            <a:off x="6534150" y="0"/>
            <a:ext cx="2609850" cy="1104900"/>
          </a:xfrm>
          <a:prstGeom prst="rect">
            <a:avLst/>
          </a:prstGeom>
          <a:noFill/>
          <a:ln>
            <a:solidFill>
              <a:schemeClr val="tx1"/>
            </a:solidFill>
          </a:ln>
        </p:spPr>
      </p:pic>
      <p:pic>
        <p:nvPicPr>
          <p:cNvPr id="17410" name="Picture 2" descr="C:\Documents and Settings\clark\Mis documentos\Mis imágenes\60.JPG"/>
          <p:cNvPicPr>
            <a:picLocks noChangeAspect="1" noChangeArrowheads="1"/>
          </p:cNvPicPr>
          <p:nvPr/>
        </p:nvPicPr>
        <p:blipFill>
          <a:blip r:embed="rId4"/>
          <a:srcRect/>
          <a:stretch>
            <a:fillRect/>
          </a:stretch>
        </p:blipFill>
        <p:spPr bwMode="auto">
          <a:xfrm>
            <a:off x="6500826" y="2714620"/>
            <a:ext cx="20574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104900"/>
          </a:xfrm>
          <a:prstGeom prst="rect">
            <a:avLst/>
          </a:prstGeom>
          <a:noFill/>
          <a:ln>
            <a:solidFill>
              <a:schemeClr val="tx1"/>
            </a:solidFill>
          </a:ln>
        </p:spPr>
      </p:pic>
      <p:sp>
        <p:nvSpPr>
          <p:cNvPr id="13" name="12 Rectángulo"/>
          <p:cNvSpPr/>
          <p:nvPr/>
        </p:nvSpPr>
        <p:spPr>
          <a:xfrm>
            <a:off x="2786050" y="5929330"/>
            <a:ext cx="3071834" cy="430887"/>
          </a:xfrm>
          <a:prstGeom prst="rect">
            <a:avLst/>
          </a:prstGeom>
        </p:spPr>
        <p:txBody>
          <a:bodyPr wrap="square">
            <a:spAutoFit/>
          </a:bodyPr>
          <a:lstStyle/>
          <a:p>
            <a:pPr algn="ctr"/>
            <a:r>
              <a:rPr lang="es-ES" sz="2200" dirty="0" smtClean="0">
                <a:solidFill>
                  <a:srgbClr val="0000FF"/>
                </a:solidFill>
              </a:rPr>
              <a:t>http://www.eumed.net</a:t>
            </a:r>
            <a:endParaRPr lang="es-ES" sz="2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642910" y="4857760"/>
            <a:ext cx="7572428" cy="1500198"/>
          </a:xfrm>
        </p:spPr>
        <p:txBody>
          <a:bodyPr/>
          <a:lstStyle/>
          <a:p>
            <a:pPr algn="just"/>
            <a:r>
              <a:rPr lang="es-ES" sz="2200" dirty="0" smtClean="0"/>
              <a:t>Para fines pedagógicos, presentaremos una base de datos cuatrimestralmente de 1952 -1996. </a:t>
            </a:r>
          </a:p>
          <a:p>
            <a:pPr algn="just"/>
            <a:r>
              <a:rPr lang="es-ES" sz="2200" dirty="0" smtClean="0"/>
              <a:t>Entonces la ventana debería quedar así si tomamos el ejemplo de esta guía positiva.</a:t>
            </a:r>
            <a:endParaRPr lang="es-ES" sz="2200" dirty="0"/>
          </a:p>
        </p:txBody>
      </p:sp>
      <p:pic>
        <p:nvPicPr>
          <p:cNvPr id="2050" name="Picture 2"/>
          <p:cNvPicPr>
            <a:picLocks noChangeAspect="1" noChangeArrowheads="1"/>
          </p:cNvPicPr>
          <p:nvPr/>
        </p:nvPicPr>
        <p:blipFill>
          <a:blip r:embed="rId2"/>
          <a:srcRect/>
          <a:stretch>
            <a:fillRect/>
          </a:stretch>
        </p:blipFill>
        <p:spPr bwMode="auto">
          <a:xfrm>
            <a:off x="285720" y="1285860"/>
            <a:ext cx="1952625" cy="2790825"/>
          </a:xfrm>
          <a:prstGeom prst="rect">
            <a:avLst/>
          </a:prstGeom>
          <a:noFill/>
          <a:ln w="9525">
            <a:solidFill>
              <a:schemeClr val="tx1"/>
            </a:solidFill>
            <a:miter lim="800000"/>
            <a:headEnd/>
            <a:tailEnd/>
          </a:ln>
          <a:effectLst/>
        </p:spPr>
      </p:pic>
      <p:sp>
        <p:nvSpPr>
          <p:cNvPr id="14" name="13 Llamada rectangular redondeada"/>
          <p:cNvSpPr/>
          <p:nvPr/>
        </p:nvSpPr>
        <p:spPr>
          <a:xfrm>
            <a:off x="2428860" y="1142984"/>
            <a:ext cx="1928826" cy="1214446"/>
          </a:xfrm>
          <a:prstGeom prst="wedgeRoundRectCallout">
            <a:avLst>
              <a:gd name="adj1" fmla="val -72485"/>
              <a:gd name="adj2" fmla="val 9667"/>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u="sng" dirty="0" smtClean="0"/>
              <a:t>Estructura de Datos</a:t>
            </a:r>
          </a:p>
          <a:p>
            <a:r>
              <a:rPr lang="es-ES" sz="1600" dirty="0" smtClean="0"/>
              <a:t>Corte Transversal</a:t>
            </a:r>
          </a:p>
          <a:p>
            <a:r>
              <a:rPr lang="es-ES" sz="1600" dirty="0" smtClean="0"/>
              <a:t>Serie de Tiempo</a:t>
            </a:r>
          </a:p>
          <a:p>
            <a:r>
              <a:rPr lang="es-ES" sz="1600" dirty="0" smtClean="0"/>
              <a:t>Data Panel</a:t>
            </a:r>
            <a:endParaRPr lang="es-ES" sz="1600" dirty="0"/>
          </a:p>
        </p:txBody>
      </p:sp>
      <p:sp>
        <p:nvSpPr>
          <p:cNvPr id="15" name="14 Llamada rectangular redondeada"/>
          <p:cNvSpPr/>
          <p:nvPr/>
        </p:nvSpPr>
        <p:spPr>
          <a:xfrm>
            <a:off x="2357422" y="2500306"/>
            <a:ext cx="2000264" cy="714380"/>
          </a:xfrm>
          <a:prstGeom prst="wedgeRoundRectCallout">
            <a:avLst>
              <a:gd name="adj1" fmla="val -80558"/>
              <a:gd name="adj2" fmla="val 64674"/>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u="sng" dirty="0" smtClean="0"/>
              <a:t>Nombre archivo</a:t>
            </a:r>
          </a:p>
          <a:p>
            <a:pPr algn="ctr"/>
            <a:r>
              <a:rPr lang="es-ES" sz="1600" dirty="0" smtClean="0"/>
              <a:t>Nombre  de trabajo</a:t>
            </a:r>
          </a:p>
          <a:p>
            <a:pPr algn="ctr"/>
            <a:r>
              <a:rPr lang="es-ES" sz="1600" dirty="0" smtClean="0"/>
              <a:t>Hoja</a:t>
            </a:r>
            <a:endParaRPr lang="es-ES" sz="1600" dirty="0"/>
          </a:p>
        </p:txBody>
      </p:sp>
      <p:pic>
        <p:nvPicPr>
          <p:cNvPr id="2051" name="Picture 3"/>
          <p:cNvPicPr>
            <a:picLocks noChangeAspect="1" noChangeArrowheads="1"/>
          </p:cNvPicPr>
          <p:nvPr/>
        </p:nvPicPr>
        <p:blipFill>
          <a:blip r:embed="rId3"/>
          <a:srcRect/>
          <a:stretch>
            <a:fillRect/>
          </a:stretch>
        </p:blipFill>
        <p:spPr bwMode="auto">
          <a:xfrm>
            <a:off x="4429124" y="1285860"/>
            <a:ext cx="2333625" cy="2695576"/>
          </a:xfrm>
          <a:prstGeom prst="rect">
            <a:avLst/>
          </a:prstGeom>
          <a:noFill/>
          <a:ln w="9525">
            <a:solidFill>
              <a:schemeClr val="tx1"/>
            </a:solidFill>
            <a:miter lim="800000"/>
            <a:headEnd/>
            <a:tailEnd/>
          </a:ln>
          <a:effectLst/>
        </p:spPr>
      </p:pic>
      <p:sp>
        <p:nvSpPr>
          <p:cNvPr id="16" name="15 Llamada rectangular redondeada"/>
          <p:cNvSpPr/>
          <p:nvPr/>
        </p:nvSpPr>
        <p:spPr>
          <a:xfrm>
            <a:off x="6786578" y="1142984"/>
            <a:ext cx="2143140" cy="3357586"/>
          </a:xfrm>
          <a:prstGeom prst="wedgeRoundRectCallout">
            <a:avLst>
              <a:gd name="adj1" fmla="val -65991"/>
              <a:gd name="adj2" fmla="val -30012"/>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u="sng" dirty="0" smtClean="0"/>
              <a:t>Frecuencia</a:t>
            </a:r>
          </a:p>
          <a:p>
            <a:r>
              <a:rPr lang="es-ES" sz="1200" dirty="0" smtClean="0"/>
              <a:t>Multi- Años.</a:t>
            </a:r>
          </a:p>
          <a:p>
            <a:r>
              <a:rPr lang="es-ES" sz="1200" dirty="0" smtClean="0"/>
              <a:t>Anual.</a:t>
            </a:r>
          </a:p>
          <a:p>
            <a:r>
              <a:rPr lang="es-ES" sz="1200" dirty="0" smtClean="0"/>
              <a:t>Semi-anual.</a:t>
            </a:r>
          </a:p>
          <a:p>
            <a:r>
              <a:rPr lang="es-ES" sz="1200" dirty="0" smtClean="0"/>
              <a:t>Cuatrimestral.</a:t>
            </a:r>
          </a:p>
          <a:p>
            <a:r>
              <a:rPr lang="es-ES" sz="1200" dirty="0" smtClean="0"/>
              <a:t>Trimestral.</a:t>
            </a:r>
          </a:p>
          <a:p>
            <a:r>
              <a:rPr lang="es-ES" sz="1200" dirty="0" smtClean="0"/>
              <a:t>Bimestral.</a:t>
            </a:r>
          </a:p>
          <a:p>
            <a:r>
              <a:rPr lang="es-ES" sz="1200" dirty="0" smtClean="0"/>
              <a:t>Quincenal.</a:t>
            </a:r>
          </a:p>
          <a:p>
            <a:r>
              <a:rPr lang="es-ES" sz="1200" dirty="0" smtClean="0"/>
              <a:t>Cada 10 – días</a:t>
            </a:r>
          </a:p>
          <a:p>
            <a:r>
              <a:rPr lang="es-ES" sz="1200" dirty="0" smtClean="0"/>
              <a:t>Semanalmente.</a:t>
            </a:r>
          </a:p>
          <a:p>
            <a:r>
              <a:rPr lang="es-ES" sz="1200" dirty="0" smtClean="0"/>
              <a:t>Diariamente – 5 días</a:t>
            </a:r>
          </a:p>
          <a:p>
            <a:r>
              <a:rPr lang="es-ES" sz="1200" dirty="0" smtClean="0"/>
              <a:t>Diariamente - 7 día.</a:t>
            </a:r>
          </a:p>
          <a:p>
            <a:r>
              <a:rPr lang="es-ES" sz="1200" dirty="0" smtClean="0"/>
              <a:t>Diariamente – Semana personalizada.</a:t>
            </a:r>
          </a:p>
          <a:p>
            <a:r>
              <a:rPr lang="es-ES" sz="1200" dirty="0" smtClean="0"/>
              <a:t>Días en horas y minutos.</a:t>
            </a:r>
          </a:p>
          <a:p>
            <a:r>
              <a:rPr lang="es-ES" sz="1200" dirty="0" smtClean="0"/>
              <a:t>Número de fecha.</a:t>
            </a:r>
          </a:p>
        </p:txBody>
      </p:sp>
      <p:pic>
        <p:nvPicPr>
          <p:cNvPr id="17"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8"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214422"/>
            <a:ext cx="8643998" cy="5016758"/>
          </a:xfrm>
          <a:prstGeom prst="rect">
            <a:avLst/>
          </a:prstGeom>
        </p:spPr>
        <p:txBody>
          <a:bodyPr wrap="square">
            <a:spAutoFit/>
          </a:bodyPr>
          <a:lstStyle/>
          <a:p>
            <a:pPr lvl="0" indent="-283464" algn="just" fontAlgn="auto">
              <a:spcAft>
                <a:spcPts val="0"/>
              </a:spcAft>
              <a:buClr>
                <a:schemeClr val="accent1"/>
              </a:buClr>
              <a:buSzPct val="80000"/>
              <a:defRPr/>
            </a:pPr>
            <a:r>
              <a:rPr lang="es-ES" sz="2200" dirty="0" smtClean="0"/>
              <a:t>Para representar los residuos con los residuos predicho, vamos a  calcular los valores predichos desde el objeto resultado </a:t>
            </a:r>
            <a:r>
              <a:rPr lang="es-ES" sz="2200" dirty="0" smtClean="0">
                <a:solidFill>
                  <a:srgbClr val="0070C0"/>
                </a:solidFill>
              </a:rPr>
              <a:t>MCO</a:t>
            </a:r>
            <a:r>
              <a:rPr lang="es-ES" sz="2200" dirty="0" smtClean="0"/>
              <a:t>, activamos  → </a:t>
            </a:r>
            <a:r>
              <a:rPr lang="es-ES" sz="2200" dirty="0" err="1" smtClean="0">
                <a:solidFill>
                  <a:srgbClr val="0070C0"/>
                </a:solidFill>
              </a:rPr>
              <a:t>Forescast</a:t>
            </a:r>
            <a:endParaRPr lang="es-ES" sz="2200"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dirty="0" smtClean="0"/>
          </a:p>
          <a:p>
            <a:pPr lvl="0" indent="-283464" algn="just" fontAlgn="auto">
              <a:spcAft>
                <a:spcPts val="0"/>
              </a:spcAft>
              <a:buClr>
                <a:schemeClr val="accent1"/>
              </a:buClr>
              <a:buSzPct val="80000"/>
              <a:defRPr/>
            </a:pPr>
            <a:endParaRPr lang="es-ES" sz="2200" dirty="0" smtClean="0"/>
          </a:p>
          <a:p>
            <a:pPr lvl="0" indent="-283464" algn="just" fontAlgn="auto">
              <a:spcAft>
                <a:spcPts val="0"/>
              </a:spcAft>
              <a:buClr>
                <a:schemeClr val="accent1"/>
              </a:buClr>
              <a:buSzPct val="80000"/>
              <a:defRPr/>
            </a:pPr>
            <a:endParaRPr lang="es-ES" sz="800" dirty="0" smtClean="0"/>
          </a:p>
          <a:p>
            <a:pPr lvl="0" indent="-283464" algn="just" fontAlgn="auto">
              <a:spcAft>
                <a:spcPts val="0"/>
              </a:spcAft>
              <a:buClr>
                <a:schemeClr val="accent1"/>
              </a:buClr>
              <a:buSzPct val="80000"/>
              <a:defRPr/>
            </a:pPr>
            <a:r>
              <a:rPr lang="es-ES" sz="2200" dirty="0" smtClean="0"/>
              <a:t>Este pronostico también se puede realizar con el comando:  </a:t>
            </a:r>
            <a:r>
              <a:rPr lang="es-ES" sz="2200" dirty="0" err="1" smtClean="0">
                <a:solidFill>
                  <a:srgbClr val="0070C0"/>
                </a:solidFill>
              </a:rPr>
              <a:t>MCO.forecast</a:t>
            </a:r>
            <a:r>
              <a:rPr lang="es-ES" sz="2200" dirty="0" smtClean="0">
                <a:solidFill>
                  <a:srgbClr val="0070C0"/>
                </a:solidFill>
              </a:rPr>
              <a:t>  LogM1f   </a:t>
            </a:r>
          </a:p>
        </p:txBody>
      </p:sp>
      <p:pic>
        <p:nvPicPr>
          <p:cNvPr id="193538" name="Picture 2" descr="C:\Documents and Settings\clark\Mis documentos\Mis imágenes\1.JPG"/>
          <p:cNvPicPr>
            <a:picLocks noChangeAspect="1" noChangeArrowheads="1"/>
          </p:cNvPicPr>
          <p:nvPr/>
        </p:nvPicPr>
        <p:blipFill>
          <a:blip r:embed="rId4"/>
          <a:srcRect/>
          <a:stretch>
            <a:fillRect/>
          </a:stretch>
        </p:blipFill>
        <p:spPr bwMode="auto">
          <a:xfrm>
            <a:off x="357158" y="2428868"/>
            <a:ext cx="3800475" cy="1581153"/>
          </a:xfrm>
          <a:prstGeom prst="rect">
            <a:avLst/>
          </a:prstGeom>
          <a:noFill/>
          <a:ln>
            <a:solidFill>
              <a:schemeClr val="tx1"/>
            </a:solidFill>
          </a:ln>
        </p:spPr>
      </p:pic>
      <p:sp>
        <p:nvSpPr>
          <p:cNvPr id="9" name="8 Flecha izquierda"/>
          <p:cNvSpPr/>
          <p:nvPr/>
        </p:nvSpPr>
        <p:spPr>
          <a:xfrm rot="2294783">
            <a:off x="3284011" y="2718169"/>
            <a:ext cx="363655" cy="350093"/>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pic>
        <p:nvPicPr>
          <p:cNvPr id="193539" name="Picture 3" descr="C:\Documents and Settings\clark\Mis documentos\Mis imágenes\2.JPG"/>
          <p:cNvPicPr>
            <a:picLocks noChangeAspect="1" noChangeArrowheads="1"/>
          </p:cNvPicPr>
          <p:nvPr/>
        </p:nvPicPr>
        <p:blipFill>
          <a:blip r:embed="rId5"/>
          <a:srcRect/>
          <a:stretch>
            <a:fillRect/>
          </a:stretch>
        </p:blipFill>
        <p:spPr bwMode="auto">
          <a:xfrm>
            <a:off x="5857884" y="2214554"/>
            <a:ext cx="3000396" cy="2733669"/>
          </a:xfrm>
          <a:prstGeom prst="rect">
            <a:avLst/>
          </a:prstGeom>
          <a:noFill/>
        </p:spPr>
      </p:pic>
      <p:sp>
        <p:nvSpPr>
          <p:cNvPr id="12" name="11 Llamada rectangular redondeada"/>
          <p:cNvSpPr/>
          <p:nvPr/>
        </p:nvSpPr>
        <p:spPr>
          <a:xfrm>
            <a:off x="2928926" y="4286256"/>
            <a:ext cx="2643206" cy="928694"/>
          </a:xfrm>
          <a:prstGeom prst="wedgeRoundRectCallout">
            <a:avLst>
              <a:gd name="adj1" fmla="val 65328"/>
              <a:gd name="adj2" fmla="val -14960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t>Nuestra predicción se guardará en el Workfile con el nombre LogM1f.</a:t>
            </a:r>
            <a:endParaRPr lang="es-E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0" name="2 Marcador de contenido"/>
          <p:cNvSpPr txBox="1">
            <a:spLocks/>
          </p:cNvSpPr>
          <p:nvPr/>
        </p:nvSpPr>
        <p:spPr bwMode="auto">
          <a:xfrm>
            <a:off x="428596" y="1142984"/>
            <a:ext cx="5786478"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Predicciones</a:t>
            </a:r>
            <a:r>
              <a:rPr kumimoji="0" lang="es-ES" sz="2400" b="0" i="0" u="none" strike="noStrike" kern="0" cap="none" spc="0" normalizeH="0" noProof="0" dirty="0" smtClean="0">
                <a:ln>
                  <a:noFill/>
                </a:ln>
                <a:solidFill>
                  <a:srgbClr val="FF0000"/>
                </a:solidFill>
                <a:effectLst/>
                <a:uLnTx/>
                <a:uFillTx/>
                <a:latin typeface="+mn-lt"/>
                <a:ea typeface="+mn-ea"/>
                <a:cs typeface="+mn-cs"/>
              </a:rPr>
              <a:t> de la Variable Dependiente</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sp>
        <p:nvSpPr>
          <p:cNvPr id="194563" name="Rectangle 3"/>
          <p:cNvSpPr>
            <a:spLocks noChangeArrowheads="1"/>
          </p:cNvSpPr>
          <p:nvPr/>
        </p:nvSpPr>
        <p:spPr bwMode="auto">
          <a:xfrm>
            <a:off x="285720" y="5286388"/>
            <a:ext cx="857256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900" b="0" i="0" u="none" strike="noStrike" cap="none" normalizeH="0" baseline="0" dirty="0" smtClean="0">
                <a:ln>
                  <a:noFill/>
                </a:ln>
                <a:solidFill>
                  <a:schemeClr val="tx1"/>
                </a:solidFill>
                <a:effectLst/>
                <a:latin typeface="Arial" pitchFamily="34" charset="0"/>
                <a:ea typeface="Times New Roman" pitchFamily="18" charset="0"/>
              </a:rPr>
              <a:t>Este es una representación de una predicción dinámica desde el período 1952:Q1 hasta 1996:Q4, sin embargo debemos verificar el valor de el coeficiente de </a:t>
            </a:r>
            <a:r>
              <a:rPr kumimoji="0" lang="es-ES_tradnl" sz="1900" b="0" i="0" u="none" strike="noStrike" cap="none" normalizeH="0" baseline="0" dirty="0" err="1" smtClean="0">
                <a:ln>
                  <a:noFill/>
                </a:ln>
                <a:solidFill>
                  <a:schemeClr val="tx1"/>
                </a:solidFill>
                <a:effectLst/>
                <a:latin typeface="Arial" pitchFamily="34" charset="0"/>
                <a:ea typeface="Times New Roman" pitchFamily="18" charset="0"/>
              </a:rPr>
              <a:t>Theil</a:t>
            </a:r>
            <a:r>
              <a:rPr kumimoji="0" lang="es-ES_tradnl" sz="1900" b="0" i="0" u="none" strike="noStrike" cap="none" normalizeH="0" baseline="0" dirty="0" smtClean="0">
                <a:ln>
                  <a:noFill/>
                </a:ln>
                <a:solidFill>
                  <a:schemeClr val="tx1"/>
                </a:solidFill>
                <a:effectLst/>
                <a:latin typeface="Arial" pitchFamily="34" charset="0"/>
                <a:ea typeface="Times New Roman" pitchFamily="18" charset="0"/>
              </a:rPr>
              <a:t> que  debe ser cercano a 0, en este caso es 0.002955, esto nos da indicciones de una buena predicción.</a:t>
            </a:r>
            <a:endParaRPr kumimoji="0" lang="es-ES_tradnl" sz="1900" b="0" i="0" u="none" strike="noStrike" cap="none" normalizeH="0" baseline="0" dirty="0" smtClean="0">
              <a:ln>
                <a:noFill/>
              </a:ln>
              <a:solidFill>
                <a:schemeClr val="tx1"/>
              </a:solidFill>
              <a:effectLst/>
              <a:latin typeface="Arial" pitchFamily="34" charset="0"/>
            </a:endParaRPr>
          </a:p>
        </p:txBody>
      </p:sp>
      <p:pic>
        <p:nvPicPr>
          <p:cNvPr id="229377" name="Picture 1"/>
          <p:cNvPicPr>
            <a:picLocks noChangeAspect="1" noChangeArrowheads="1"/>
          </p:cNvPicPr>
          <p:nvPr/>
        </p:nvPicPr>
        <p:blipFill>
          <a:blip r:embed="rId4"/>
          <a:srcRect/>
          <a:stretch>
            <a:fillRect/>
          </a:stretch>
        </p:blipFill>
        <p:spPr bwMode="auto">
          <a:xfrm>
            <a:off x="1738313" y="1628775"/>
            <a:ext cx="5667375" cy="36004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Rectangle 3"/>
          <p:cNvSpPr>
            <a:spLocks noChangeArrowheads="1"/>
          </p:cNvSpPr>
          <p:nvPr/>
        </p:nvSpPr>
        <p:spPr bwMode="auto">
          <a:xfrm>
            <a:off x="214282" y="1142984"/>
            <a:ext cx="857256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_tradnl" sz="1900" dirty="0" smtClean="0">
                <a:latin typeface="Arial" pitchFamily="34" charset="0"/>
              </a:rPr>
              <a:t>Para detectar qué variables son responsables de la posible </a:t>
            </a:r>
            <a:r>
              <a:rPr lang="es-ES_tradnl" sz="1900" dirty="0" err="1" smtClean="0">
                <a:latin typeface="Arial" pitchFamily="34" charset="0"/>
              </a:rPr>
              <a:t>heteroscedasticidad</a:t>
            </a:r>
            <a:r>
              <a:rPr lang="es-ES_tradnl" sz="1900" dirty="0" smtClean="0">
                <a:latin typeface="Arial" pitchFamily="34" charset="0"/>
              </a:rPr>
              <a:t> realizaremos los gráficos de residuos, para esto del menú principal seleccionamos </a:t>
            </a:r>
            <a:r>
              <a:rPr lang="es-ES_tradnl" sz="1900" dirty="0" smtClean="0">
                <a:solidFill>
                  <a:srgbClr val="0070C0"/>
                </a:solidFill>
                <a:latin typeface="Arial" pitchFamily="34" charset="0"/>
              </a:rPr>
              <a:t>Quick/</a:t>
            </a:r>
            <a:r>
              <a:rPr lang="es-ES_tradnl" sz="1900" dirty="0" err="1" smtClean="0">
                <a:solidFill>
                  <a:srgbClr val="0070C0"/>
                </a:solidFill>
                <a:latin typeface="Arial" pitchFamily="34" charset="0"/>
              </a:rPr>
              <a:t>Graph</a:t>
            </a:r>
            <a:r>
              <a:rPr lang="es-ES_tradnl" sz="1900" dirty="0" smtClean="0">
                <a:solidFill>
                  <a:srgbClr val="0070C0"/>
                </a:solidFill>
                <a:latin typeface="Arial" pitchFamily="34" charset="0"/>
              </a:rPr>
              <a:t>…/</a:t>
            </a:r>
            <a:r>
              <a:rPr lang="es-ES_tradnl" sz="1900" dirty="0" err="1" smtClean="0">
                <a:solidFill>
                  <a:srgbClr val="0070C0"/>
                </a:solidFill>
                <a:latin typeface="Arial" pitchFamily="34" charset="0"/>
              </a:rPr>
              <a:t>Scatter</a:t>
            </a:r>
            <a:r>
              <a:rPr lang="es-ES_tradnl" sz="1900" dirty="0" smtClean="0">
                <a:latin typeface="Arial" pitchFamily="34" charset="0"/>
              </a:rPr>
              <a:t>.</a:t>
            </a:r>
            <a:endParaRPr kumimoji="0" lang="es-ES_tradnl" sz="2100" b="0" i="0" u="none" strike="noStrike" cap="none" normalizeH="0" baseline="0" dirty="0" smtClean="0">
              <a:ln>
                <a:noFill/>
              </a:ln>
              <a:solidFill>
                <a:srgbClr val="0070C0"/>
              </a:solidFill>
              <a:effectLst/>
              <a:latin typeface="Arial" pitchFamily="34" charset="0"/>
            </a:endParaRPr>
          </a:p>
        </p:txBody>
      </p:sp>
      <p:pic>
        <p:nvPicPr>
          <p:cNvPr id="206850" name="Picture 2" descr="C:\Documents and Settings\clark\Mis documentos\Mis imágenes\4.JPG"/>
          <p:cNvPicPr>
            <a:picLocks noChangeAspect="1" noChangeArrowheads="1"/>
          </p:cNvPicPr>
          <p:nvPr/>
        </p:nvPicPr>
        <p:blipFill>
          <a:blip r:embed="rId4"/>
          <a:srcRect/>
          <a:stretch>
            <a:fillRect/>
          </a:stretch>
        </p:blipFill>
        <p:spPr bwMode="auto">
          <a:xfrm>
            <a:off x="285720" y="2071678"/>
            <a:ext cx="4648200" cy="2457450"/>
          </a:xfrm>
          <a:prstGeom prst="rect">
            <a:avLst/>
          </a:prstGeom>
          <a:noFill/>
          <a:ln>
            <a:solidFill>
              <a:schemeClr val="tx1"/>
            </a:solidFill>
          </a:ln>
        </p:spPr>
      </p:pic>
      <p:pic>
        <p:nvPicPr>
          <p:cNvPr id="206851" name="Picture 3"/>
          <p:cNvPicPr>
            <a:picLocks noChangeAspect="1" noChangeArrowheads="1"/>
          </p:cNvPicPr>
          <p:nvPr/>
        </p:nvPicPr>
        <p:blipFill>
          <a:blip r:embed="rId5"/>
          <a:srcRect/>
          <a:stretch>
            <a:fillRect/>
          </a:stretch>
        </p:blipFill>
        <p:spPr bwMode="auto">
          <a:xfrm>
            <a:off x="1500166" y="4714884"/>
            <a:ext cx="2857520" cy="1738310"/>
          </a:xfrm>
          <a:prstGeom prst="rect">
            <a:avLst/>
          </a:prstGeom>
          <a:noFill/>
          <a:ln w="9525">
            <a:solidFill>
              <a:schemeClr val="tx1"/>
            </a:solidFill>
            <a:miter lim="800000"/>
            <a:headEnd/>
            <a:tailEnd/>
          </a:ln>
          <a:effectLst/>
        </p:spPr>
      </p:pic>
      <p:sp>
        <p:nvSpPr>
          <p:cNvPr id="10" name="9 Flecha derecha"/>
          <p:cNvSpPr/>
          <p:nvPr/>
        </p:nvSpPr>
        <p:spPr>
          <a:xfrm rot="20333043">
            <a:off x="4568943" y="4897705"/>
            <a:ext cx="1201355" cy="1000132"/>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6852" name="Picture 4" descr="C:\Documents and Settings\clark\Mis documentos\Mis imágenes\5.JPG"/>
          <p:cNvPicPr>
            <a:picLocks noChangeAspect="1" noChangeArrowheads="1"/>
          </p:cNvPicPr>
          <p:nvPr/>
        </p:nvPicPr>
        <p:blipFill>
          <a:blip r:embed="rId6"/>
          <a:srcRect/>
          <a:stretch>
            <a:fillRect/>
          </a:stretch>
        </p:blipFill>
        <p:spPr bwMode="auto">
          <a:xfrm>
            <a:off x="5214942" y="2143116"/>
            <a:ext cx="3643306" cy="2714644"/>
          </a:xfrm>
          <a:prstGeom prst="rect">
            <a:avLst/>
          </a:prstGeom>
          <a:noFill/>
          <a:ln>
            <a:solidFill>
              <a:schemeClr val="tx1"/>
            </a:solidFill>
          </a:ln>
        </p:spPr>
      </p:pic>
      <p:sp>
        <p:nvSpPr>
          <p:cNvPr id="12" name="11 Flecha derecha"/>
          <p:cNvSpPr/>
          <p:nvPr/>
        </p:nvSpPr>
        <p:spPr>
          <a:xfrm rot="1911326">
            <a:off x="472065" y="4625660"/>
            <a:ext cx="1030152" cy="1000132"/>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07875" name="Picture 3"/>
          <p:cNvPicPr>
            <a:picLocks noChangeAspect="1" noChangeArrowheads="1"/>
          </p:cNvPicPr>
          <p:nvPr/>
        </p:nvPicPr>
        <p:blipFill>
          <a:blip r:embed="rId4"/>
          <a:srcRect/>
          <a:stretch>
            <a:fillRect/>
          </a:stretch>
        </p:blipFill>
        <p:spPr bwMode="auto">
          <a:xfrm>
            <a:off x="1785918" y="1785926"/>
            <a:ext cx="4643470" cy="3848100"/>
          </a:xfrm>
          <a:prstGeom prst="rect">
            <a:avLst/>
          </a:prstGeom>
          <a:noFill/>
          <a:ln w="9525">
            <a:solidFill>
              <a:schemeClr val="tx1"/>
            </a:solidFill>
            <a:miter lim="800000"/>
            <a:headEnd/>
            <a:tailEnd/>
          </a:ln>
          <a:effectLst/>
        </p:spPr>
      </p:pic>
      <p:sp>
        <p:nvSpPr>
          <p:cNvPr id="9" name="2 Marcador de contenido"/>
          <p:cNvSpPr txBox="1">
            <a:spLocks/>
          </p:cNvSpPr>
          <p:nvPr/>
        </p:nvSpPr>
        <p:spPr bwMode="auto">
          <a:xfrm>
            <a:off x="285720" y="1214422"/>
            <a:ext cx="4071966"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Log(M1f) y </a:t>
            </a:r>
            <a:r>
              <a:rPr kumimoji="0" lang="es-ES" sz="2400" b="0" i="0" u="none" strike="noStrike" kern="0" cap="none" spc="0" normalizeH="0" noProof="0" dirty="0" err="1" smtClean="0">
                <a:ln>
                  <a:noFill/>
                </a:ln>
                <a:solidFill>
                  <a:srgbClr val="FF0000"/>
                </a:solidFill>
                <a:effectLst/>
                <a:uLnTx/>
                <a:uFillTx/>
                <a:latin typeface="+mn-lt"/>
                <a:ea typeface="+mn-ea"/>
                <a:cs typeface="+mn-cs"/>
              </a:rPr>
              <a:t>Resid</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sp>
        <p:nvSpPr>
          <p:cNvPr id="10" name="9 Rectángulo"/>
          <p:cNvSpPr/>
          <p:nvPr/>
        </p:nvSpPr>
        <p:spPr>
          <a:xfrm>
            <a:off x="357158" y="5857892"/>
            <a:ext cx="8286808" cy="415498"/>
          </a:xfrm>
          <a:prstGeom prst="rect">
            <a:avLst/>
          </a:prstGeom>
        </p:spPr>
        <p:txBody>
          <a:bodyPr wrap="square">
            <a:spAutoFit/>
          </a:bodyPr>
          <a:lstStyle/>
          <a:p>
            <a:pPr lvl="0">
              <a:spcBef>
                <a:spcPts val="0"/>
              </a:spcBef>
              <a:defRPr/>
            </a:pPr>
            <a:r>
              <a:rPr lang="es-ES" sz="2100" kern="0" dirty="0" smtClean="0"/>
              <a:t>Parece que LogM1f presenta una estructura aleatoria.</a:t>
            </a:r>
            <a:endParaRPr lang="es-ES" sz="2100" kern="0" dirty="0" smtClean="0">
              <a:solidFill>
                <a:srgbClr val="0070C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pic>
        <p:nvPicPr>
          <p:cNvPr id="208899" name="Picture 3"/>
          <p:cNvPicPr>
            <a:picLocks noChangeAspect="1" noChangeArrowheads="1"/>
          </p:cNvPicPr>
          <p:nvPr/>
        </p:nvPicPr>
        <p:blipFill>
          <a:blip r:embed="rId5"/>
          <a:srcRect/>
          <a:stretch>
            <a:fillRect/>
          </a:stretch>
        </p:blipFill>
        <p:spPr bwMode="auto">
          <a:xfrm>
            <a:off x="428596" y="1785926"/>
            <a:ext cx="4286280" cy="3929090"/>
          </a:xfrm>
          <a:prstGeom prst="rect">
            <a:avLst/>
          </a:prstGeom>
          <a:noFill/>
          <a:ln w="9525">
            <a:solidFill>
              <a:schemeClr val="tx1"/>
            </a:solidFill>
            <a:miter lim="800000"/>
            <a:headEnd/>
            <a:tailEnd/>
          </a:ln>
          <a:effectLst/>
        </p:spPr>
      </p:pic>
      <p:sp>
        <p:nvSpPr>
          <p:cNvPr id="9" name="2 Marcador de contenido"/>
          <p:cNvSpPr txBox="1">
            <a:spLocks/>
          </p:cNvSpPr>
          <p:nvPr/>
        </p:nvSpPr>
        <p:spPr bwMode="auto">
          <a:xfrm>
            <a:off x="285720" y="12144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Log(GDP) y </a:t>
            </a:r>
            <a:r>
              <a:rPr kumimoji="0" lang="es-ES" sz="2400" b="0" i="0" u="none" strike="noStrike" kern="0" cap="none" spc="0" normalizeH="0" noProof="0" dirty="0" err="1" smtClean="0">
                <a:ln>
                  <a:noFill/>
                </a:ln>
                <a:solidFill>
                  <a:srgbClr val="FF0000"/>
                </a:solidFill>
                <a:effectLst/>
                <a:uLnTx/>
                <a:uFillTx/>
                <a:latin typeface="+mn-lt"/>
                <a:ea typeface="+mn-ea"/>
                <a:cs typeface="+mn-cs"/>
              </a:rPr>
              <a:t>Resid</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sp>
        <p:nvSpPr>
          <p:cNvPr id="12" name="11 Rectángulo"/>
          <p:cNvSpPr/>
          <p:nvPr/>
        </p:nvSpPr>
        <p:spPr>
          <a:xfrm>
            <a:off x="357158" y="5715016"/>
            <a:ext cx="8286808" cy="738664"/>
          </a:xfrm>
          <a:prstGeom prst="rect">
            <a:avLst/>
          </a:prstGeom>
        </p:spPr>
        <p:txBody>
          <a:bodyPr wrap="square">
            <a:spAutoFit/>
          </a:bodyPr>
          <a:lstStyle/>
          <a:p>
            <a:pPr lvl="0">
              <a:spcBef>
                <a:spcPts val="0"/>
              </a:spcBef>
              <a:defRPr/>
            </a:pPr>
            <a:r>
              <a:rPr lang="es-ES" sz="2100" kern="0" dirty="0" smtClean="0"/>
              <a:t>Parece que Log(GDP) no presenta una estructura aleatoria por que forma una recta.</a:t>
            </a:r>
            <a:endParaRPr lang="es-ES" sz="2100" kern="0" dirty="0" smtClean="0">
              <a:solidFill>
                <a:srgbClr val="0070C0"/>
              </a:solidFill>
            </a:endParaRPr>
          </a:p>
        </p:txBody>
      </p:sp>
      <p:sp>
        <p:nvSpPr>
          <p:cNvPr id="14" name="13 Rectángulo"/>
          <p:cNvSpPr/>
          <p:nvPr/>
        </p:nvSpPr>
        <p:spPr>
          <a:xfrm>
            <a:off x="5429256" y="1928802"/>
            <a:ext cx="3490938" cy="1061829"/>
          </a:xfrm>
          <a:prstGeom prst="rect">
            <a:avLst/>
          </a:prstGeom>
        </p:spPr>
        <p:txBody>
          <a:bodyPr wrap="square">
            <a:spAutoFit/>
          </a:bodyPr>
          <a:lstStyle/>
          <a:p>
            <a:pPr lvl="0">
              <a:spcBef>
                <a:spcPts val="0"/>
              </a:spcBef>
              <a:defRPr/>
            </a:pPr>
            <a:r>
              <a:rPr lang="es-ES" sz="2100" kern="0" dirty="0" smtClean="0"/>
              <a:t>Si fuera GDP es la variable que produce La heteroscedasticidad</a:t>
            </a:r>
          </a:p>
        </p:txBody>
      </p:sp>
      <p:graphicFrame>
        <p:nvGraphicFramePr>
          <p:cNvPr id="216065" name="Object 1"/>
          <p:cNvGraphicFramePr>
            <a:graphicFrameLocks noChangeAspect="1"/>
          </p:cNvGraphicFramePr>
          <p:nvPr/>
        </p:nvGraphicFramePr>
        <p:xfrm>
          <a:off x="4857752" y="3000372"/>
          <a:ext cx="4000528" cy="819150"/>
        </p:xfrm>
        <a:graphic>
          <a:graphicData uri="http://schemas.openxmlformats.org/presentationml/2006/ole">
            <mc:AlternateContent xmlns:mc="http://schemas.openxmlformats.org/markup-compatibility/2006">
              <mc:Choice xmlns:v="urn:schemas-microsoft-com:vml" Requires="v">
                <p:oleObj spid="_x0000_s216066" name="Ecuación" r:id="rId6" imgW="2819160" imgH="495000" progId="Equation.3">
                  <p:embed/>
                </p:oleObj>
              </mc:Choice>
              <mc:Fallback>
                <p:oleObj name="Ecuación" r:id="rId6" imgW="2819160" imgH="49500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2" y="3000372"/>
                        <a:ext cx="400052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09922" name="Picture 2"/>
          <p:cNvPicPr>
            <a:picLocks noChangeAspect="1" noChangeArrowheads="1"/>
          </p:cNvPicPr>
          <p:nvPr/>
        </p:nvPicPr>
        <p:blipFill>
          <a:blip r:embed="rId4"/>
          <a:srcRect/>
          <a:stretch>
            <a:fillRect/>
          </a:stretch>
        </p:blipFill>
        <p:spPr bwMode="auto">
          <a:xfrm>
            <a:off x="285720" y="1714488"/>
            <a:ext cx="4714908" cy="3886200"/>
          </a:xfrm>
          <a:prstGeom prst="rect">
            <a:avLst/>
          </a:prstGeom>
          <a:noFill/>
          <a:ln w="9525">
            <a:noFill/>
            <a:miter lim="800000"/>
            <a:headEnd/>
            <a:tailEnd/>
          </a:ln>
          <a:effectLst/>
        </p:spPr>
      </p:pic>
      <p:sp>
        <p:nvSpPr>
          <p:cNvPr id="9" name="2 Marcador de contenido"/>
          <p:cNvSpPr txBox="1">
            <a:spLocks/>
          </p:cNvSpPr>
          <p:nvPr/>
        </p:nvSpPr>
        <p:spPr bwMode="auto">
          <a:xfrm>
            <a:off x="285720" y="1214422"/>
            <a:ext cx="3357586"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RS y </a:t>
            </a:r>
            <a:r>
              <a:rPr kumimoji="0" lang="es-ES" sz="2400" b="0" i="0" u="none" strike="noStrike" kern="0" cap="none" spc="0" normalizeH="0" noProof="0" dirty="0" err="1" smtClean="0">
                <a:ln>
                  <a:noFill/>
                </a:ln>
                <a:solidFill>
                  <a:srgbClr val="FF0000"/>
                </a:solidFill>
                <a:effectLst/>
                <a:uLnTx/>
                <a:uFillTx/>
                <a:latin typeface="+mn-lt"/>
                <a:ea typeface="+mn-ea"/>
                <a:cs typeface="+mn-cs"/>
              </a:rPr>
              <a:t>Resid</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sp>
        <p:nvSpPr>
          <p:cNvPr id="10" name="9 Rectángulo"/>
          <p:cNvSpPr/>
          <p:nvPr/>
        </p:nvSpPr>
        <p:spPr>
          <a:xfrm>
            <a:off x="285720" y="5715016"/>
            <a:ext cx="8286808" cy="415498"/>
          </a:xfrm>
          <a:prstGeom prst="rect">
            <a:avLst/>
          </a:prstGeom>
        </p:spPr>
        <p:txBody>
          <a:bodyPr wrap="square">
            <a:spAutoFit/>
          </a:bodyPr>
          <a:lstStyle/>
          <a:p>
            <a:pPr lvl="0">
              <a:spcBef>
                <a:spcPts val="0"/>
              </a:spcBef>
              <a:defRPr/>
            </a:pPr>
            <a:r>
              <a:rPr lang="es-ES" sz="2100" kern="0" dirty="0" smtClean="0"/>
              <a:t>Parece que RS presenta una estructura aleatoria.</a:t>
            </a:r>
            <a:endParaRPr lang="es-ES" sz="2100" kern="0" dirty="0" smtClean="0">
              <a:solidFill>
                <a:srgbClr val="0070C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0" name="Picture 6" descr="C:\Documents and Settings\clark\Mis documentos\Mis imágenes\1.JPG"/>
          <p:cNvPicPr>
            <a:picLocks noChangeAspect="1" noChangeArrowheads="1"/>
          </p:cNvPicPr>
          <p:nvPr/>
        </p:nvPicPr>
        <p:blipFill>
          <a:blip r:embed="rId3"/>
          <a:srcRect/>
          <a:stretch>
            <a:fillRect/>
          </a:stretch>
        </p:blipFill>
        <p:spPr bwMode="auto">
          <a:xfrm>
            <a:off x="214282" y="4214818"/>
            <a:ext cx="4286280" cy="2076450"/>
          </a:xfrm>
          <a:prstGeom prst="rect">
            <a:avLst/>
          </a:prstGeom>
          <a:noFill/>
          <a:ln>
            <a:solidFill>
              <a:schemeClr val="tx1"/>
            </a:solidFill>
          </a:ln>
        </p:spPr>
      </p:pic>
      <p:pic>
        <p:nvPicPr>
          <p:cNvPr id="210949" name="Picture 5"/>
          <p:cNvPicPr>
            <a:picLocks noChangeAspect="1" noChangeArrowheads="1"/>
          </p:cNvPicPr>
          <p:nvPr/>
        </p:nvPicPr>
        <p:blipFill>
          <a:blip r:embed="rId4"/>
          <a:srcRect/>
          <a:stretch>
            <a:fillRect/>
          </a:stretch>
        </p:blipFill>
        <p:spPr bwMode="auto">
          <a:xfrm>
            <a:off x="4943475" y="3500438"/>
            <a:ext cx="4200525" cy="2743200"/>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5"/>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6"/>
          <a:srcRect/>
          <a:stretch>
            <a:fillRect/>
          </a:stretch>
        </p:blipFill>
        <p:spPr bwMode="auto">
          <a:xfrm>
            <a:off x="0" y="0"/>
            <a:ext cx="1819275" cy="1071546"/>
          </a:xfrm>
          <a:prstGeom prst="rect">
            <a:avLst/>
          </a:prstGeom>
          <a:noFill/>
          <a:ln>
            <a:solidFill>
              <a:schemeClr val="tx1"/>
            </a:solidFill>
          </a:ln>
        </p:spPr>
      </p:pic>
      <p:sp>
        <p:nvSpPr>
          <p:cNvPr id="10" name="9 Flecha derecha"/>
          <p:cNvSpPr/>
          <p:nvPr/>
        </p:nvSpPr>
        <p:spPr>
          <a:xfrm>
            <a:off x="4500562" y="4286256"/>
            <a:ext cx="428628" cy="85725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2 Marcador de contenido"/>
          <p:cNvSpPr txBox="1">
            <a:spLocks/>
          </p:cNvSpPr>
          <p:nvPr/>
        </p:nvSpPr>
        <p:spPr bwMode="auto">
          <a:xfrm>
            <a:off x="285720" y="1142984"/>
            <a:ext cx="3214710"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Contraste de </a:t>
            </a:r>
            <a:r>
              <a:rPr kumimoji="0" lang="es-ES" sz="2400" b="0" i="0" u="none" strike="noStrike" kern="0" cap="none" spc="0" normalizeH="0" baseline="0" noProof="0" dirty="0" err="1" smtClean="0">
                <a:ln>
                  <a:noFill/>
                </a:ln>
                <a:solidFill>
                  <a:srgbClr val="FF0000"/>
                </a:solidFill>
                <a:effectLst/>
                <a:uLnTx/>
                <a:uFillTx/>
                <a:latin typeface="+mn-lt"/>
                <a:ea typeface="+mn-ea"/>
                <a:cs typeface="+mn-cs"/>
              </a:rPr>
              <a:t>Glejer</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sp>
        <p:nvSpPr>
          <p:cNvPr id="14" name="13 Rectángulo"/>
          <p:cNvSpPr/>
          <p:nvPr/>
        </p:nvSpPr>
        <p:spPr>
          <a:xfrm>
            <a:off x="285720" y="1571612"/>
            <a:ext cx="8501122" cy="723275"/>
          </a:xfrm>
          <a:prstGeom prst="rect">
            <a:avLst/>
          </a:prstGeom>
        </p:spPr>
        <p:txBody>
          <a:bodyPr wrap="square">
            <a:spAutoFit/>
          </a:bodyPr>
          <a:lstStyle/>
          <a:p>
            <a:pPr lvl="0" indent="-283464" algn="just" fontAlgn="auto">
              <a:spcAft>
                <a:spcPts val="0"/>
              </a:spcAft>
              <a:buClr>
                <a:schemeClr val="accent1"/>
              </a:buClr>
              <a:buSzPct val="80000"/>
              <a:defRPr/>
            </a:pPr>
            <a:r>
              <a:rPr lang="es-ES" sz="2000" dirty="0" smtClean="0"/>
              <a:t>Este contraste se basa en la estimación de los residuos del modelo </a:t>
            </a:r>
            <a:r>
              <a:rPr lang="es-ES" sz="2100" i="1" dirty="0" smtClean="0"/>
              <a:t>e</a:t>
            </a:r>
            <a:r>
              <a:rPr lang="es-ES" sz="1200" i="1" dirty="0" smtClean="0"/>
              <a:t>t</a:t>
            </a:r>
            <a:r>
              <a:rPr lang="es-ES" dirty="0" smtClean="0"/>
              <a:t>  </a:t>
            </a:r>
            <a:r>
              <a:rPr lang="es-ES" sz="2000" dirty="0" smtClean="0"/>
              <a:t>por MCO con la siguiente regresión:</a:t>
            </a:r>
            <a:endParaRPr lang="es-ES" sz="2000" i="1" dirty="0"/>
          </a:p>
        </p:txBody>
      </p:sp>
      <p:graphicFrame>
        <p:nvGraphicFramePr>
          <p:cNvPr id="15" name="14 Objeto"/>
          <p:cNvGraphicFramePr>
            <a:graphicFrameLocks noChangeAspect="1"/>
          </p:cNvGraphicFramePr>
          <p:nvPr/>
        </p:nvGraphicFramePr>
        <p:xfrm>
          <a:off x="428596" y="2285992"/>
          <a:ext cx="3286144" cy="571504"/>
        </p:xfrm>
        <a:graphic>
          <a:graphicData uri="http://schemas.openxmlformats.org/presentationml/2006/ole">
            <mc:AlternateContent xmlns:mc="http://schemas.openxmlformats.org/markup-compatibility/2006">
              <mc:Choice xmlns:v="urn:schemas-microsoft-com:vml" Requires="v">
                <p:oleObj spid="_x0000_s210949" name="Ecuación" r:id="rId7" imgW="1143000" imgH="253800" progId="Equation.3">
                  <p:embed/>
                </p:oleObj>
              </mc:Choice>
              <mc:Fallback>
                <p:oleObj name="Ecuación" r:id="rId7" imgW="1143000" imgH="2538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2285992"/>
                        <a:ext cx="3286144"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5 Objeto"/>
          <p:cNvGraphicFramePr>
            <a:graphicFrameLocks noChangeAspect="1"/>
          </p:cNvGraphicFramePr>
          <p:nvPr/>
        </p:nvGraphicFramePr>
        <p:xfrm>
          <a:off x="5572132" y="2214554"/>
          <a:ext cx="571504" cy="428629"/>
        </p:xfrm>
        <a:graphic>
          <a:graphicData uri="http://schemas.openxmlformats.org/presentationml/2006/ole">
            <mc:AlternateContent xmlns:mc="http://schemas.openxmlformats.org/markup-compatibility/2006">
              <mc:Choice xmlns:v="urn:schemas-microsoft-com:vml" Requires="v">
                <p:oleObj spid="_x0000_s210950" name="Ecuación" r:id="rId9" imgW="304560" imgH="228600" progId="Equation.3">
                  <p:embed/>
                </p:oleObj>
              </mc:Choice>
              <mc:Fallback>
                <p:oleObj name="Ecuación" r:id="rId9" imgW="304560" imgH="22860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2132" y="2214554"/>
                        <a:ext cx="571504" cy="428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Objeto"/>
          <p:cNvGraphicFramePr>
            <a:graphicFrameLocks noChangeAspect="1"/>
          </p:cNvGraphicFramePr>
          <p:nvPr/>
        </p:nvGraphicFramePr>
        <p:xfrm>
          <a:off x="5643570" y="2857496"/>
          <a:ext cx="620716" cy="374652"/>
        </p:xfrm>
        <a:graphic>
          <a:graphicData uri="http://schemas.openxmlformats.org/presentationml/2006/ole">
            <mc:AlternateContent xmlns:mc="http://schemas.openxmlformats.org/markup-compatibility/2006">
              <mc:Choice xmlns:v="urn:schemas-microsoft-com:vml" Requires="v">
                <p:oleObj spid="_x0000_s210951" name="Ecuación" r:id="rId11" imgW="241200" imgH="177480" progId="Equation.3">
                  <p:embed/>
                </p:oleObj>
              </mc:Choice>
              <mc:Fallback>
                <p:oleObj name="Ecuación" r:id="rId11" imgW="241200" imgH="17748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3570" y="2857496"/>
                        <a:ext cx="620716" cy="374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Rectángulo"/>
          <p:cNvSpPr/>
          <p:nvPr/>
        </p:nvSpPr>
        <p:spPr>
          <a:xfrm>
            <a:off x="6143636" y="2214554"/>
            <a:ext cx="2786082" cy="1015663"/>
          </a:xfrm>
          <a:prstGeom prst="rect">
            <a:avLst/>
          </a:prstGeom>
        </p:spPr>
        <p:txBody>
          <a:bodyPr wrap="square">
            <a:spAutoFit/>
          </a:bodyPr>
          <a:lstStyle/>
          <a:p>
            <a:pPr lvl="0" indent="-283464" fontAlgn="auto">
              <a:spcAft>
                <a:spcPts val="0"/>
              </a:spcAft>
              <a:buClr>
                <a:schemeClr val="accent1"/>
              </a:buClr>
              <a:buSzPct val="80000"/>
              <a:defRPr/>
            </a:pPr>
            <a:r>
              <a:rPr lang="es-ES" sz="2000" dirty="0" smtClean="0"/>
              <a:t>Variable que produce la heteroscedasticidad.</a:t>
            </a:r>
          </a:p>
          <a:p>
            <a:pPr lvl="0" indent="-283464" fontAlgn="auto">
              <a:spcAft>
                <a:spcPts val="0"/>
              </a:spcAft>
              <a:buClr>
                <a:schemeClr val="accent1"/>
              </a:buClr>
              <a:buSzPct val="80000"/>
              <a:defRPr/>
            </a:pPr>
            <a:r>
              <a:rPr lang="es-ES" sz="2000" dirty="0" smtClean="0"/>
              <a:t>1, -1 ó 1/2</a:t>
            </a:r>
            <a:endParaRPr lang="es-ES" sz="2000" dirty="0"/>
          </a:p>
        </p:txBody>
      </p:sp>
      <p:sp>
        <p:nvSpPr>
          <p:cNvPr id="19" name="18 Rectángulo"/>
          <p:cNvSpPr/>
          <p:nvPr/>
        </p:nvSpPr>
        <p:spPr>
          <a:xfrm>
            <a:off x="285720" y="2928934"/>
            <a:ext cx="4786346" cy="1015663"/>
          </a:xfrm>
          <a:prstGeom prst="rect">
            <a:avLst/>
          </a:prstGeom>
        </p:spPr>
        <p:txBody>
          <a:bodyPr wrap="square">
            <a:spAutoFit/>
          </a:bodyPr>
          <a:lstStyle/>
          <a:p>
            <a:pPr lvl="0" indent="-283464" fontAlgn="auto">
              <a:spcAft>
                <a:spcPts val="0"/>
              </a:spcAft>
              <a:buClr>
                <a:schemeClr val="accent1"/>
              </a:buClr>
              <a:buSzPct val="80000"/>
              <a:defRPr/>
            </a:pPr>
            <a:r>
              <a:rPr lang="es-ES" sz="2000" dirty="0" smtClean="0"/>
              <a:t>Donde</a:t>
            </a:r>
            <a:r>
              <a:rPr lang="es-ES" sz="2000" i="1" dirty="0" smtClean="0"/>
              <a:t> d</a:t>
            </a:r>
            <a:r>
              <a:rPr lang="es-ES" sz="1400" i="1" dirty="0" smtClean="0"/>
              <a:t>1</a:t>
            </a:r>
            <a:r>
              <a:rPr lang="es-ES" sz="1400" dirty="0" smtClean="0"/>
              <a:t> </a:t>
            </a:r>
            <a:r>
              <a:rPr lang="es-ES" sz="2000" dirty="0" smtClean="0"/>
              <a:t>=0 que es lo mismo que contrastar la hipótesis de </a:t>
            </a:r>
            <a:r>
              <a:rPr lang="es-ES" sz="2000" dirty="0" err="1" smtClean="0"/>
              <a:t>homoscedasticidad</a:t>
            </a:r>
            <a:r>
              <a:rPr lang="es-ES" sz="2000" dirty="0" smtClean="0"/>
              <a:t> en el modelo inicial.</a:t>
            </a:r>
            <a:endParaRPr lang="es-ES" sz="2000" i="1" dirty="0"/>
          </a:p>
        </p:txBody>
      </p:sp>
      <p:sp>
        <p:nvSpPr>
          <p:cNvPr id="20" name="19 Llamada rectangular redondeada"/>
          <p:cNvSpPr/>
          <p:nvPr/>
        </p:nvSpPr>
        <p:spPr>
          <a:xfrm>
            <a:off x="1428728" y="5500702"/>
            <a:ext cx="3357586" cy="857256"/>
          </a:xfrm>
          <a:prstGeom prst="wedgeRoundRectCallout">
            <a:avLst>
              <a:gd name="adj1" fmla="val 67609"/>
              <a:gd name="adj2" fmla="val -55864"/>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dirty="0" smtClean="0"/>
              <a:t>La probabilidad de Log(GDP) es significativa al 99% por lo que  existe heteroscedasticidad</a:t>
            </a:r>
            <a:endParaRPr lang="es-ES" sz="16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214423"/>
            <a:ext cx="8429684" cy="1723549"/>
          </a:xfrm>
          <a:prstGeom prst="rect">
            <a:avLst/>
          </a:prstGeom>
        </p:spPr>
        <p:txBody>
          <a:bodyPr wrap="square">
            <a:spAutoFit/>
          </a:bodyPr>
          <a:lstStyle/>
          <a:p>
            <a:pPr lvl="0" indent="-283464" fontAlgn="auto">
              <a:spcAft>
                <a:spcPts val="0"/>
              </a:spcAft>
              <a:buClr>
                <a:schemeClr val="accent1"/>
              </a:buClr>
              <a:buSzPct val="80000"/>
              <a:defRPr/>
            </a:pPr>
            <a:r>
              <a:rPr lang="es-ES" sz="2100" dirty="0" smtClean="0"/>
              <a:t>Si en el cuadro de comando digitamos: </a:t>
            </a:r>
            <a:r>
              <a:rPr lang="es-ES" sz="2100" dirty="0" err="1" smtClean="0">
                <a:solidFill>
                  <a:srgbClr val="0070C0"/>
                </a:solidFill>
              </a:rPr>
              <a:t>Genr</a:t>
            </a:r>
            <a:r>
              <a:rPr lang="es-ES" sz="2100" dirty="0" smtClean="0">
                <a:solidFill>
                  <a:srgbClr val="0070C0"/>
                </a:solidFill>
              </a:rPr>
              <a:t>   Cuadre=resid^2</a:t>
            </a:r>
          </a:p>
          <a:p>
            <a:pPr lvl="0" indent="-283464" fontAlgn="auto">
              <a:spcAft>
                <a:spcPts val="0"/>
              </a:spcAft>
              <a:buClr>
                <a:schemeClr val="accent1"/>
              </a:buClr>
              <a:buSzPct val="80000"/>
              <a:defRPr/>
            </a:pPr>
            <a:r>
              <a:rPr lang="es-ES" sz="2100" dirty="0" smtClean="0">
                <a:solidFill>
                  <a:srgbClr val="0070C0"/>
                </a:solidFill>
              </a:rPr>
              <a:t>					 </a:t>
            </a:r>
            <a:r>
              <a:rPr lang="es-ES" sz="2100" dirty="0" err="1" smtClean="0">
                <a:solidFill>
                  <a:srgbClr val="0070C0"/>
                </a:solidFill>
              </a:rPr>
              <a:t>Genr</a:t>
            </a:r>
            <a:r>
              <a:rPr lang="es-ES" sz="2100" dirty="0" smtClean="0">
                <a:solidFill>
                  <a:srgbClr val="0070C0"/>
                </a:solidFill>
              </a:rPr>
              <a:t> </a:t>
            </a:r>
            <a:r>
              <a:rPr lang="es-ES" sz="2100" dirty="0" err="1" smtClean="0">
                <a:solidFill>
                  <a:srgbClr val="0070C0"/>
                </a:solidFill>
              </a:rPr>
              <a:t>Abse</a:t>
            </a:r>
            <a:r>
              <a:rPr lang="es-ES" sz="2100" dirty="0" smtClean="0">
                <a:solidFill>
                  <a:srgbClr val="0070C0"/>
                </a:solidFill>
              </a:rPr>
              <a:t>=@</a:t>
            </a:r>
            <a:r>
              <a:rPr lang="es-ES" sz="2100" dirty="0" err="1" smtClean="0">
                <a:solidFill>
                  <a:srgbClr val="0070C0"/>
                </a:solidFill>
              </a:rPr>
              <a:t>abs</a:t>
            </a:r>
            <a:r>
              <a:rPr lang="es-ES" sz="2100" dirty="0" smtClean="0">
                <a:solidFill>
                  <a:srgbClr val="0070C0"/>
                </a:solidFill>
              </a:rPr>
              <a:t>(</a:t>
            </a:r>
            <a:r>
              <a:rPr lang="es-ES" sz="2100" dirty="0" err="1" smtClean="0">
                <a:solidFill>
                  <a:srgbClr val="0070C0"/>
                </a:solidFill>
              </a:rPr>
              <a:t>resid</a:t>
            </a:r>
            <a:r>
              <a:rPr lang="es-ES" sz="2100" dirty="0" smtClean="0">
                <a:solidFill>
                  <a:srgbClr val="0070C0"/>
                </a:solidFill>
              </a:rPr>
              <a:t>)</a:t>
            </a:r>
          </a:p>
          <a:p>
            <a:pPr lvl="0" indent="-283464" algn="just" fontAlgn="auto">
              <a:spcAft>
                <a:spcPts val="0"/>
              </a:spcAft>
              <a:buClr>
                <a:schemeClr val="accent1"/>
              </a:buClr>
              <a:buSzPct val="80000"/>
              <a:defRPr/>
            </a:pPr>
            <a:r>
              <a:rPr lang="es-ES" sz="2100" dirty="0" smtClean="0"/>
              <a:t>Generado ya las variables pasaremos a graficar primero </a:t>
            </a:r>
            <a:r>
              <a:rPr lang="es-ES" sz="2100" dirty="0" err="1" smtClean="0">
                <a:solidFill>
                  <a:srgbClr val="0070C0"/>
                </a:solidFill>
              </a:rPr>
              <a:t>abse</a:t>
            </a:r>
            <a:r>
              <a:rPr lang="es-ES" sz="2100" dirty="0" smtClean="0"/>
              <a:t> con cada </a:t>
            </a:r>
            <a:r>
              <a:rPr lang="es-ES" sz="2100" dirty="0" err="1" smtClean="0"/>
              <a:t>regresora</a:t>
            </a:r>
            <a:r>
              <a:rPr lang="es-ES" sz="2100" dirty="0" smtClean="0"/>
              <a:t>.</a:t>
            </a:r>
          </a:p>
          <a:p>
            <a:pPr lvl="0" indent="-283464" fontAlgn="auto">
              <a:spcAft>
                <a:spcPts val="0"/>
              </a:spcAft>
              <a:buClr>
                <a:schemeClr val="accent1"/>
              </a:buClr>
              <a:buSzPct val="80000"/>
              <a:defRPr/>
            </a:pPr>
            <a:endParaRPr lang="es-ES" sz="2200" dirty="0"/>
          </a:p>
        </p:txBody>
      </p:sp>
      <p:pic>
        <p:nvPicPr>
          <p:cNvPr id="211970" name="Picture 2" descr="C:\Documents and Settings\clark\Mis documentos\Mis imágenes\6.JPG"/>
          <p:cNvPicPr>
            <a:picLocks noChangeAspect="1" noChangeArrowheads="1"/>
          </p:cNvPicPr>
          <p:nvPr/>
        </p:nvPicPr>
        <p:blipFill>
          <a:blip r:embed="rId4"/>
          <a:srcRect/>
          <a:stretch>
            <a:fillRect/>
          </a:stretch>
        </p:blipFill>
        <p:spPr bwMode="auto">
          <a:xfrm>
            <a:off x="428596" y="2714620"/>
            <a:ext cx="4419600" cy="3505200"/>
          </a:xfrm>
          <a:prstGeom prst="rect">
            <a:avLst/>
          </a:prstGeom>
          <a:noFill/>
          <a:ln>
            <a:solidFill>
              <a:schemeClr val="tx1"/>
            </a:solidFill>
          </a:ln>
        </p:spPr>
      </p:pic>
      <p:sp>
        <p:nvSpPr>
          <p:cNvPr id="9" name="8 Rectángulo"/>
          <p:cNvSpPr/>
          <p:nvPr/>
        </p:nvSpPr>
        <p:spPr>
          <a:xfrm>
            <a:off x="5214942" y="2643182"/>
            <a:ext cx="3652862" cy="3323987"/>
          </a:xfrm>
          <a:prstGeom prst="rect">
            <a:avLst/>
          </a:prstGeom>
        </p:spPr>
        <p:txBody>
          <a:bodyPr wrap="square">
            <a:spAutoFit/>
          </a:bodyPr>
          <a:lstStyle/>
          <a:p>
            <a:pPr lvl="0" indent="-283464" fontAlgn="auto">
              <a:spcAft>
                <a:spcPts val="0"/>
              </a:spcAft>
              <a:buClr>
                <a:schemeClr val="accent1"/>
              </a:buClr>
              <a:buSzPct val="80000"/>
              <a:defRPr/>
            </a:pPr>
            <a:r>
              <a:rPr lang="es-ES_tradnl" sz="2100" dirty="0" smtClean="0">
                <a:latin typeface="Arial" pitchFamily="34" charset="0"/>
              </a:rPr>
              <a:t>menú principal seleccionamos </a:t>
            </a:r>
            <a:r>
              <a:rPr lang="es-ES_tradnl" sz="2100" dirty="0" smtClean="0">
                <a:solidFill>
                  <a:srgbClr val="0070C0"/>
                </a:solidFill>
                <a:latin typeface="Arial" pitchFamily="34" charset="0"/>
              </a:rPr>
              <a:t>Quick/</a:t>
            </a:r>
            <a:r>
              <a:rPr lang="es-ES_tradnl" sz="2100" dirty="0" err="1" smtClean="0">
                <a:solidFill>
                  <a:srgbClr val="0070C0"/>
                </a:solidFill>
                <a:latin typeface="Arial" pitchFamily="34" charset="0"/>
              </a:rPr>
              <a:t>Graph</a:t>
            </a:r>
            <a:r>
              <a:rPr lang="es-ES_tradnl" sz="2100" dirty="0" smtClean="0">
                <a:solidFill>
                  <a:srgbClr val="0070C0"/>
                </a:solidFill>
                <a:latin typeface="Arial" pitchFamily="34" charset="0"/>
              </a:rPr>
              <a:t>…/</a:t>
            </a:r>
            <a:r>
              <a:rPr lang="es-ES_tradnl" sz="2100" dirty="0" err="1" smtClean="0">
                <a:solidFill>
                  <a:srgbClr val="0070C0"/>
                </a:solidFill>
                <a:latin typeface="Arial" pitchFamily="34" charset="0"/>
              </a:rPr>
              <a:t>Scatter</a:t>
            </a:r>
            <a:r>
              <a:rPr lang="es-ES_tradnl" sz="2100" dirty="0" smtClean="0">
                <a:latin typeface="Arial" pitchFamily="34" charset="0"/>
              </a:rPr>
              <a:t>.</a:t>
            </a:r>
          </a:p>
          <a:p>
            <a:pPr lvl="0" indent="-283464" fontAlgn="auto">
              <a:spcAft>
                <a:spcPts val="0"/>
              </a:spcAft>
              <a:buClr>
                <a:schemeClr val="accent1"/>
              </a:buClr>
              <a:buSzPct val="80000"/>
              <a:defRPr/>
            </a:pPr>
            <a:r>
              <a:rPr lang="es-ES_tradnl" sz="2100" dirty="0" smtClean="0">
                <a:latin typeface="Arial" pitchFamily="34" charset="0"/>
              </a:rPr>
              <a:t>Para graficar </a:t>
            </a:r>
            <a:r>
              <a:rPr lang="es-ES_tradnl" sz="2100" dirty="0" err="1" smtClean="0">
                <a:solidFill>
                  <a:srgbClr val="0070C0"/>
                </a:solidFill>
                <a:latin typeface="Arial" pitchFamily="34" charset="0"/>
              </a:rPr>
              <a:t>Abse</a:t>
            </a:r>
            <a:r>
              <a:rPr lang="es-ES_tradnl" sz="2100" dirty="0" smtClean="0">
                <a:latin typeface="Arial" pitchFamily="34" charset="0"/>
              </a:rPr>
              <a:t> con cada </a:t>
            </a:r>
            <a:r>
              <a:rPr lang="es-ES_tradnl" sz="2100" dirty="0" err="1" smtClean="0">
                <a:latin typeface="Arial" pitchFamily="34" charset="0"/>
              </a:rPr>
              <a:t>regresora</a:t>
            </a:r>
            <a:r>
              <a:rPr lang="es-ES_tradnl" sz="2100" dirty="0" smtClean="0">
                <a:latin typeface="Arial" pitchFamily="34" charset="0"/>
              </a:rPr>
              <a:t> y lo misma para </a:t>
            </a:r>
            <a:r>
              <a:rPr lang="es-ES_tradnl" sz="2100" dirty="0" smtClean="0">
                <a:solidFill>
                  <a:srgbClr val="0070C0"/>
                </a:solidFill>
                <a:latin typeface="Arial" pitchFamily="34" charset="0"/>
              </a:rPr>
              <a:t>Cuadre.</a:t>
            </a:r>
          </a:p>
          <a:p>
            <a:pPr lvl="0" indent="-283464" fontAlgn="auto">
              <a:spcAft>
                <a:spcPts val="0"/>
              </a:spcAft>
              <a:buClr>
                <a:schemeClr val="accent1"/>
              </a:buClr>
              <a:buSzPct val="80000"/>
              <a:defRPr/>
            </a:pPr>
            <a:endParaRPr lang="es-ES_tradnl" sz="2100" dirty="0" smtClean="0">
              <a:solidFill>
                <a:srgbClr val="0070C0"/>
              </a:solidFill>
              <a:latin typeface="Arial" pitchFamily="34" charset="0"/>
            </a:endParaRPr>
          </a:p>
          <a:p>
            <a:pPr lvl="0" indent="-283464" fontAlgn="auto">
              <a:spcAft>
                <a:spcPts val="0"/>
              </a:spcAft>
              <a:buClr>
                <a:schemeClr val="accent1"/>
              </a:buClr>
              <a:buSzPct val="80000"/>
              <a:defRPr/>
            </a:pPr>
            <a:r>
              <a:rPr lang="es-ES_tradnl" sz="2100" dirty="0" smtClean="0">
                <a:latin typeface="Arial" pitchFamily="34" charset="0"/>
              </a:rPr>
              <a:t>Nota: Par más detalle de este procedimiento diríjase a la guía positiva 102.</a:t>
            </a:r>
            <a:endParaRPr lang="es-ES" sz="21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a:t>
            </a:r>
            <a:r>
              <a:rPr kumimoji="0" lang="es-ES" sz="2400" b="0" i="0" u="none" strike="noStrike" kern="0" cap="none" spc="0" normalizeH="0" noProof="0" dirty="0" err="1" smtClean="0">
                <a:ln>
                  <a:noFill/>
                </a:ln>
                <a:solidFill>
                  <a:srgbClr val="FF0000"/>
                </a:solidFill>
                <a:effectLst/>
                <a:uLnTx/>
                <a:uFillTx/>
                <a:latin typeface="+mn-lt"/>
                <a:ea typeface="+mn-ea"/>
                <a:cs typeface="+mn-cs"/>
              </a:rPr>
              <a:t>Abse</a:t>
            </a:r>
            <a:r>
              <a:rPr kumimoji="0" lang="es-ES" sz="2400" b="0" i="0" u="none" strike="noStrike" kern="0" cap="none" spc="0" normalizeH="0" noProof="0" dirty="0" smtClean="0">
                <a:ln>
                  <a:noFill/>
                </a:ln>
                <a:solidFill>
                  <a:srgbClr val="FF0000"/>
                </a:solidFill>
                <a:effectLst/>
                <a:uLnTx/>
                <a:uFillTx/>
                <a:latin typeface="+mn-lt"/>
                <a:ea typeface="+mn-ea"/>
                <a:cs typeface="+mn-cs"/>
              </a:rPr>
              <a:t> y GDP</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grpSp>
        <p:nvGrpSpPr>
          <p:cNvPr id="9" name="8 Grupo"/>
          <p:cNvGrpSpPr/>
          <p:nvPr/>
        </p:nvGrpSpPr>
        <p:grpSpPr>
          <a:xfrm>
            <a:off x="4071934" y="1928802"/>
            <a:ext cx="4786346" cy="4214842"/>
            <a:chOff x="4071934" y="1714488"/>
            <a:chExt cx="4786346" cy="4429156"/>
          </a:xfrm>
        </p:grpSpPr>
        <p:pic>
          <p:nvPicPr>
            <p:cNvPr id="10" name="Picture 2"/>
            <p:cNvPicPr>
              <a:picLocks noChangeAspect="1" noChangeArrowheads="1"/>
            </p:cNvPicPr>
            <p:nvPr/>
          </p:nvPicPr>
          <p:blipFill>
            <a:blip r:embed="rId5"/>
            <a:srcRect/>
            <a:stretch>
              <a:fillRect/>
            </a:stretch>
          </p:blipFill>
          <p:spPr bwMode="auto">
            <a:xfrm>
              <a:off x="4071934" y="1714488"/>
              <a:ext cx="4786346" cy="4429156"/>
            </a:xfrm>
            <a:prstGeom prst="rect">
              <a:avLst/>
            </a:prstGeom>
            <a:noFill/>
            <a:ln w="9525">
              <a:solidFill>
                <a:schemeClr val="tx1"/>
              </a:solidFill>
              <a:miter lim="800000"/>
              <a:headEnd/>
              <a:tailEnd/>
            </a:ln>
            <a:effectLst/>
          </p:spPr>
        </p:pic>
        <p:graphicFrame>
          <p:nvGraphicFramePr>
            <p:cNvPr id="12" name="11 Objeto"/>
            <p:cNvGraphicFramePr>
              <a:graphicFrameLocks noChangeAspect="1"/>
            </p:cNvGraphicFramePr>
            <p:nvPr/>
          </p:nvGraphicFramePr>
          <p:xfrm>
            <a:off x="4143372" y="1785926"/>
            <a:ext cx="346076" cy="395298"/>
          </p:xfrm>
          <a:graphic>
            <a:graphicData uri="http://schemas.openxmlformats.org/presentationml/2006/ole">
              <mc:AlternateContent xmlns:mc="http://schemas.openxmlformats.org/markup-compatibility/2006">
                <mc:Choice xmlns:v="urn:schemas-microsoft-com:vml" Requires="v">
                  <p:oleObj spid="_x0000_s220162" name="Ecuación" r:id="rId6" imgW="203040" imgH="253800" progId="Equation.3">
                    <p:embed/>
                  </p:oleObj>
                </mc:Choice>
                <mc:Fallback>
                  <p:oleObj name="Ecuación" r:id="rId6" imgW="203040" imgH="25380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2" y="1785926"/>
                          <a:ext cx="346076" cy="395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15 Rectángulo"/>
          <p:cNvSpPr/>
          <p:nvPr/>
        </p:nvSpPr>
        <p:spPr>
          <a:xfrm>
            <a:off x="500034" y="1928802"/>
            <a:ext cx="3286148" cy="2677656"/>
          </a:xfrm>
          <a:prstGeom prst="rect">
            <a:avLst/>
          </a:prstGeom>
        </p:spPr>
        <p:txBody>
          <a:bodyPr wrap="square">
            <a:spAutoFit/>
          </a:bodyPr>
          <a:lstStyle/>
          <a:p>
            <a:pPr lvl="0" indent="-283464" fontAlgn="auto">
              <a:spcAft>
                <a:spcPts val="0"/>
              </a:spcAft>
              <a:buClr>
                <a:schemeClr val="accent1"/>
              </a:buClr>
              <a:buSzPct val="80000"/>
              <a:defRPr/>
            </a:pPr>
            <a:r>
              <a:rPr lang="es-ES_tradnl" sz="2100" dirty="0" smtClean="0">
                <a:latin typeface="Arial" pitchFamily="34" charset="0"/>
              </a:rPr>
              <a:t>En el gráfico podemos apreciar que la dispersión del valor absoluto de los errores crece medida que aumenta GDP, lo que nos da indicio de una posible </a:t>
            </a:r>
            <a:r>
              <a:rPr lang="es-ES_tradnl" sz="2100" dirty="0" err="1" smtClean="0">
                <a:latin typeface="Arial" pitchFamily="34" charset="0"/>
              </a:rPr>
              <a:t>heteroscedasticidad</a:t>
            </a:r>
            <a:r>
              <a:rPr lang="es-ES_tradnl" sz="2100" dirty="0" smtClean="0">
                <a:latin typeface="Arial" pitchFamily="34" charset="0"/>
              </a:rPr>
              <a:t> con esta variable.</a:t>
            </a:r>
            <a:endParaRPr lang="es-ES" sz="21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a:t>
            </a:r>
            <a:r>
              <a:rPr kumimoji="0" lang="es-ES" sz="2400" b="0" i="0" u="none" strike="noStrike" kern="0" cap="none" spc="0" normalizeH="0" noProof="0" dirty="0" err="1" smtClean="0">
                <a:ln>
                  <a:noFill/>
                </a:ln>
                <a:solidFill>
                  <a:srgbClr val="FF0000"/>
                </a:solidFill>
                <a:effectLst/>
                <a:uLnTx/>
                <a:uFillTx/>
                <a:latin typeface="+mn-lt"/>
                <a:ea typeface="+mn-ea"/>
                <a:cs typeface="+mn-cs"/>
              </a:rPr>
              <a:t>Abse</a:t>
            </a:r>
            <a:r>
              <a:rPr kumimoji="0" lang="es-ES" sz="2400" b="0" i="0" u="none" strike="noStrike" kern="0" cap="none" spc="0" normalizeH="0" noProof="0" dirty="0" smtClean="0">
                <a:ln>
                  <a:noFill/>
                </a:ln>
                <a:solidFill>
                  <a:srgbClr val="FF0000"/>
                </a:solidFill>
                <a:effectLst/>
                <a:uLnTx/>
                <a:uFillTx/>
                <a:latin typeface="+mn-lt"/>
                <a:ea typeface="+mn-ea"/>
                <a:cs typeface="+mn-cs"/>
              </a:rPr>
              <a:t> y RS</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pic>
        <p:nvPicPr>
          <p:cNvPr id="14" name="Picture 4"/>
          <p:cNvPicPr>
            <a:picLocks noChangeAspect="1" noChangeArrowheads="1"/>
          </p:cNvPicPr>
          <p:nvPr/>
        </p:nvPicPr>
        <p:blipFill>
          <a:blip r:embed="rId5"/>
          <a:srcRect/>
          <a:stretch>
            <a:fillRect/>
          </a:stretch>
        </p:blipFill>
        <p:spPr bwMode="auto">
          <a:xfrm>
            <a:off x="4500562" y="1928802"/>
            <a:ext cx="4357718" cy="4214842"/>
          </a:xfrm>
          <a:prstGeom prst="rect">
            <a:avLst/>
          </a:prstGeom>
          <a:noFill/>
          <a:ln w="9525">
            <a:solidFill>
              <a:schemeClr val="tx1"/>
            </a:solidFill>
            <a:miter lim="800000"/>
            <a:headEnd/>
            <a:tailEnd/>
          </a:ln>
          <a:effectLst/>
        </p:spPr>
      </p:pic>
      <p:graphicFrame>
        <p:nvGraphicFramePr>
          <p:cNvPr id="15" name="14 Objeto"/>
          <p:cNvGraphicFramePr>
            <a:graphicFrameLocks noChangeAspect="1"/>
          </p:cNvGraphicFramePr>
          <p:nvPr/>
        </p:nvGraphicFramePr>
        <p:xfrm>
          <a:off x="4572000" y="2000240"/>
          <a:ext cx="330202" cy="412752"/>
        </p:xfrm>
        <a:graphic>
          <a:graphicData uri="http://schemas.openxmlformats.org/presentationml/2006/ole">
            <mc:AlternateContent xmlns:mc="http://schemas.openxmlformats.org/markup-compatibility/2006">
              <mc:Choice xmlns:v="urn:schemas-microsoft-com:vml" Requires="v">
                <p:oleObj spid="_x0000_s227331" name="Ecuación" r:id="rId6" imgW="203040" imgH="253800" progId="Equation.3">
                  <p:embed/>
                </p:oleObj>
              </mc:Choice>
              <mc:Fallback>
                <p:oleObj name="Ecuación" r:id="rId6" imgW="203040" imgH="253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00240"/>
                        <a:ext cx="330202" cy="41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Rectángulo"/>
          <p:cNvSpPr/>
          <p:nvPr/>
        </p:nvSpPr>
        <p:spPr>
          <a:xfrm>
            <a:off x="428596" y="2000240"/>
            <a:ext cx="3286148" cy="2354491"/>
          </a:xfrm>
          <a:prstGeom prst="rect">
            <a:avLst/>
          </a:prstGeom>
        </p:spPr>
        <p:txBody>
          <a:bodyPr wrap="square">
            <a:spAutoFit/>
          </a:bodyPr>
          <a:lstStyle/>
          <a:p>
            <a:pPr lvl="0" indent="-283464" algn="just" fontAlgn="auto">
              <a:spcAft>
                <a:spcPts val="0"/>
              </a:spcAft>
              <a:buClr>
                <a:schemeClr val="accent1"/>
              </a:buClr>
              <a:buSzPct val="80000"/>
              <a:defRPr/>
            </a:pPr>
            <a:r>
              <a:rPr lang="es-ES_tradnl" sz="2100" dirty="0" smtClean="0">
                <a:latin typeface="Arial" pitchFamily="34" charset="0"/>
              </a:rPr>
              <a:t>En el gráfico podemos apreciar que la dispersión aleatoria de la tasa (RS), lo que muestra que no existe </a:t>
            </a:r>
            <a:r>
              <a:rPr lang="es-ES_tradnl" sz="2100" dirty="0" err="1" smtClean="0">
                <a:latin typeface="Arial" pitchFamily="34" charset="0"/>
              </a:rPr>
              <a:t>heteroscedasticidad</a:t>
            </a:r>
            <a:r>
              <a:rPr lang="es-ES_tradnl" sz="2100" dirty="0" smtClean="0">
                <a:latin typeface="Arial" pitchFamily="34" charset="0"/>
              </a:rPr>
              <a:t> con esta variable.</a:t>
            </a:r>
            <a:endParaRPr lang="es-ES" sz="2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4071934" y="1285860"/>
            <a:ext cx="4643470" cy="1428760"/>
          </a:xfrm>
        </p:spPr>
        <p:txBody>
          <a:bodyPr/>
          <a:lstStyle/>
          <a:p>
            <a:pPr algn="just"/>
            <a:r>
              <a:rPr lang="es-ES" sz="2200" dirty="0" smtClean="0"/>
              <a:t>En las siguientes guía positivas enseñaremos a crear las variables regresoras, digital la base de datos y ha importar los datos si se tiene.</a:t>
            </a:r>
          </a:p>
          <a:p>
            <a:pPr algn="just"/>
            <a:endParaRPr lang="es-ES" sz="2200" dirty="0"/>
          </a:p>
        </p:txBody>
      </p:sp>
      <p:pic>
        <p:nvPicPr>
          <p:cNvPr id="2" name="Picture 2"/>
          <p:cNvPicPr>
            <a:picLocks noChangeAspect="1" noChangeArrowheads="1"/>
          </p:cNvPicPr>
          <p:nvPr/>
        </p:nvPicPr>
        <p:blipFill>
          <a:blip r:embed="rId2"/>
          <a:srcRect/>
          <a:stretch>
            <a:fillRect/>
          </a:stretch>
        </p:blipFill>
        <p:spPr bwMode="auto">
          <a:xfrm>
            <a:off x="357158" y="1214422"/>
            <a:ext cx="3452869" cy="2928958"/>
          </a:xfrm>
          <a:prstGeom prst="rect">
            <a:avLst/>
          </a:prstGeom>
          <a:noFill/>
          <a:ln w="9525">
            <a:solidFill>
              <a:schemeClr val="tx1"/>
            </a:solid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143372" y="3929066"/>
            <a:ext cx="4429125" cy="2381250"/>
          </a:xfrm>
          <a:prstGeom prst="rect">
            <a:avLst/>
          </a:prstGeom>
          <a:noFill/>
          <a:ln w="9525">
            <a:noFill/>
            <a:miter lim="800000"/>
            <a:headEnd/>
            <a:tailEnd/>
          </a:ln>
          <a:effectLst/>
        </p:spPr>
      </p:pic>
      <p:sp>
        <p:nvSpPr>
          <p:cNvPr id="14" name="13 Flecha derecha"/>
          <p:cNvSpPr/>
          <p:nvPr/>
        </p:nvSpPr>
        <p:spPr>
          <a:xfrm rot="1478884">
            <a:off x="2690208" y="4327505"/>
            <a:ext cx="1417376" cy="87781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dirty="0"/>
          </a:p>
        </p:txBody>
      </p:sp>
      <p:sp>
        <p:nvSpPr>
          <p:cNvPr id="15" name="14 Llamada rectangular redondeada"/>
          <p:cNvSpPr/>
          <p:nvPr/>
        </p:nvSpPr>
        <p:spPr>
          <a:xfrm>
            <a:off x="4143372" y="3214686"/>
            <a:ext cx="2000264" cy="357190"/>
          </a:xfrm>
          <a:prstGeom prst="wedgeRoundRectCallout">
            <a:avLst>
              <a:gd name="adj1" fmla="val -2590"/>
              <a:gd name="adj2" fmla="val 36048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Ventana de Titulo</a:t>
            </a:r>
            <a:endParaRPr lang="es-ES" sz="1600" dirty="0"/>
          </a:p>
        </p:txBody>
      </p:sp>
      <p:sp>
        <p:nvSpPr>
          <p:cNvPr id="16" name="15 Llamada rectangular redondeada"/>
          <p:cNvSpPr/>
          <p:nvPr/>
        </p:nvSpPr>
        <p:spPr>
          <a:xfrm>
            <a:off x="6286512" y="3357562"/>
            <a:ext cx="2571768" cy="357190"/>
          </a:xfrm>
          <a:prstGeom prst="wedgeRoundRectCallout">
            <a:avLst>
              <a:gd name="adj1" fmla="val 32224"/>
              <a:gd name="adj2" fmla="val 42448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Barra de Herramientas</a:t>
            </a:r>
            <a:endParaRPr lang="es-ES" sz="1600" dirty="0"/>
          </a:p>
        </p:txBody>
      </p:sp>
      <p:sp>
        <p:nvSpPr>
          <p:cNvPr id="17" name="16 Llamada rectangular redondeada"/>
          <p:cNvSpPr/>
          <p:nvPr/>
        </p:nvSpPr>
        <p:spPr>
          <a:xfrm>
            <a:off x="285720" y="5929330"/>
            <a:ext cx="2571768" cy="428628"/>
          </a:xfrm>
          <a:prstGeom prst="wedgeRoundRectCallout">
            <a:avLst>
              <a:gd name="adj1" fmla="val 126297"/>
              <a:gd name="adj2" fmla="val -9995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Directorio de Objetos</a:t>
            </a:r>
            <a:endParaRPr lang="es-ES" sz="1600" dirty="0"/>
          </a:p>
        </p:txBody>
      </p:sp>
      <p:sp>
        <p:nvSpPr>
          <p:cNvPr id="18" name="17 Llamada rectangular redondeada"/>
          <p:cNvSpPr/>
          <p:nvPr/>
        </p:nvSpPr>
        <p:spPr>
          <a:xfrm>
            <a:off x="357158" y="4714884"/>
            <a:ext cx="2214610" cy="1000132"/>
          </a:xfrm>
          <a:prstGeom prst="wedgeRoundRectCallout">
            <a:avLst>
              <a:gd name="adj1" fmla="val 124147"/>
              <a:gd name="adj2" fmla="val 671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Línea de Status, que presenta el rango  y la muestra de rango.</a:t>
            </a:r>
            <a:endParaRPr lang="es-ES" sz="1600" dirty="0"/>
          </a:p>
        </p:txBody>
      </p:sp>
      <p:pic>
        <p:nvPicPr>
          <p:cNvPr id="19"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20"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Cuadre y GDP</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pic>
        <p:nvPicPr>
          <p:cNvPr id="226306" name="Picture 2"/>
          <p:cNvPicPr>
            <a:picLocks noChangeAspect="1" noChangeArrowheads="1"/>
          </p:cNvPicPr>
          <p:nvPr/>
        </p:nvPicPr>
        <p:blipFill>
          <a:blip r:embed="rId5"/>
          <a:srcRect/>
          <a:stretch>
            <a:fillRect/>
          </a:stretch>
        </p:blipFill>
        <p:spPr bwMode="auto">
          <a:xfrm>
            <a:off x="4214810" y="1785926"/>
            <a:ext cx="4667256" cy="4491044"/>
          </a:xfrm>
          <a:prstGeom prst="rect">
            <a:avLst/>
          </a:prstGeom>
          <a:noFill/>
          <a:ln w="9525">
            <a:solidFill>
              <a:schemeClr val="tx1"/>
            </a:solidFill>
            <a:miter lim="800000"/>
            <a:headEnd/>
            <a:tailEnd/>
          </a:ln>
          <a:effectLst/>
        </p:spPr>
      </p:pic>
      <p:graphicFrame>
        <p:nvGraphicFramePr>
          <p:cNvPr id="226307" name="Object 3"/>
          <p:cNvGraphicFramePr>
            <a:graphicFrameLocks noChangeAspect="1"/>
          </p:cNvGraphicFramePr>
          <p:nvPr/>
        </p:nvGraphicFramePr>
        <p:xfrm>
          <a:off x="4286248" y="1857364"/>
          <a:ext cx="374650" cy="508000"/>
        </p:xfrm>
        <a:graphic>
          <a:graphicData uri="http://schemas.openxmlformats.org/presentationml/2006/ole">
            <mc:AlternateContent xmlns:mc="http://schemas.openxmlformats.org/markup-compatibility/2006">
              <mc:Choice xmlns:v="urn:schemas-microsoft-com:vml" Requires="v">
                <p:oleObj spid="_x0000_s228355" name="Ecuación" r:id="rId6" imgW="177480" imgH="241200" progId="Equation.3">
                  <p:embed/>
                </p:oleObj>
              </mc:Choice>
              <mc:Fallback>
                <p:oleObj name="Ecuación" r:id="rId6" imgW="177480" imgH="241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48" y="1857364"/>
                        <a:ext cx="3746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Rectángulo"/>
          <p:cNvSpPr/>
          <p:nvPr/>
        </p:nvSpPr>
        <p:spPr>
          <a:xfrm>
            <a:off x="500034" y="1857364"/>
            <a:ext cx="3286148" cy="1708160"/>
          </a:xfrm>
          <a:prstGeom prst="rect">
            <a:avLst/>
          </a:prstGeom>
        </p:spPr>
        <p:txBody>
          <a:bodyPr wrap="square">
            <a:spAutoFit/>
          </a:bodyPr>
          <a:lstStyle/>
          <a:p>
            <a:pPr lvl="0" indent="-283464" algn="just" fontAlgn="auto">
              <a:spcAft>
                <a:spcPts val="0"/>
              </a:spcAft>
              <a:buClr>
                <a:schemeClr val="accent1"/>
              </a:buClr>
              <a:buSzPct val="80000"/>
              <a:defRPr/>
            </a:pPr>
            <a:r>
              <a:rPr lang="es-ES_tradnl" sz="2100" dirty="0" smtClean="0">
                <a:latin typeface="Arial" pitchFamily="34" charset="0"/>
              </a:rPr>
              <a:t>En el gráfico podemos apreciar que la dispersión creciente del cuadrado de los errores a medida que aumenta GDP.</a:t>
            </a:r>
            <a:endParaRPr lang="es-ES" sz="21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Gráfica</a:t>
            </a:r>
            <a:r>
              <a:rPr kumimoji="0" lang="es-ES" sz="2400" b="0" i="0" u="none" strike="noStrike" kern="0" cap="none" spc="0" normalizeH="0" noProof="0" dirty="0" smtClean="0">
                <a:ln>
                  <a:noFill/>
                </a:ln>
                <a:solidFill>
                  <a:srgbClr val="FF0000"/>
                </a:solidFill>
                <a:effectLst/>
                <a:uLnTx/>
                <a:uFillTx/>
                <a:latin typeface="+mn-lt"/>
                <a:ea typeface="+mn-ea"/>
                <a:cs typeface="+mn-cs"/>
              </a:rPr>
              <a:t> de Cuadre y RS</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pic>
        <p:nvPicPr>
          <p:cNvPr id="219138" name="Picture 2"/>
          <p:cNvPicPr>
            <a:picLocks noChangeAspect="1" noChangeArrowheads="1"/>
          </p:cNvPicPr>
          <p:nvPr/>
        </p:nvPicPr>
        <p:blipFill>
          <a:blip r:embed="rId5"/>
          <a:srcRect/>
          <a:stretch>
            <a:fillRect/>
          </a:stretch>
        </p:blipFill>
        <p:spPr bwMode="auto">
          <a:xfrm>
            <a:off x="4357685" y="1928802"/>
            <a:ext cx="4583117" cy="4357718"/>
          </a:xfrm>
          <a:prstGeom prst="rect">
            <a:avLst/>
          </a:prstGeom>
          <a:noFill/>
          <a:ln w="9525">
            <a:solidFill>
              <a:schemeClr val="tx1"/>
            </a:solidFill>
            <a:miter lim="800000"/>
            <a:headEnd/>
            <a:tailEnd/>
          </a:ln>
          <a:effectLst/>
        </p:spPr>
      </p:pic>
      <p:graphicFrame>
        <p:nvGraphicFramePr>
          <p:cNvPr id="10" name="9 Objeto"/>
          <p:cNvGraphicFramePr>
            <a:graphicFrameLocks noChangeAspect="1"/>
          </p:cNvGraphicFramePr>
          <p:nvPr/>
        </p:nvGraphicFramePr>
        <p:xfrm>
          <a:off x="4429124" y="2000240"/>
          <a:ext cx="374652" cy="508456"/>
        </p:xfrm>
        <a:graphic>
          <a:graphicData uri="http://schemas.openxmlformats.org/presentationml/2006/ole">
            <mc:AlternateContent xmlns:mc="http://schemas.openxmlformats.org/markup-compatibility/2006">
              <mc:Choice xmlns:v="urn:schemas-microsoft-com:vml" Requires="v">
                <p:oleObj spid="_x0000_s219140" name="Ecuación" r:id="rId6" imgW="177480" imgH="241200" progId="Equation.3">
                  <p:embed/>
                </p:oleObj>
              </mc:Choice>
              <mc:Fallback>
                <p:oleObj name="Ecuación" r:id="rId6" imgW="17748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4" y="2000240"/>
                        <a:ext cx="374652" cy="508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Rectángulo"/>
          <p:cNvSpPr/>
          <p:nvPr/>
        </p:nvSpPr>
        <p:spPr>
          <a:xfrm>
            <a:off x="428596" y="1857364"/>
            <a:ext cx="3286148" cy="1708160"/>
          </a:xfrm>
          <a:prstGeom prst="rect">
            <a:avLst/>
          </a:prstGeom>
        </p:spPr>
        <p:txBody>
          <a:bodyPr wrap="square">
            <a:spAutoFit/>
          </a:bodyPr>
          <a:lstStyle/>
          <a:p>
            <a:pPr lvl="0" indent="-283464" algn="just" fontAlgn="auto">
              <a:spcAft>
                <a:spcPts val="0"/>
              </a:spcAft>
              <a:buClr>
                <a:schemeClr val="accent1"/>
              </a:buClr>
              <a:buSzPct val="80000"/>
              <a:defRPr/>
            </a:pPr>
            <a:r>
              <a:rPr lang="es-ES_tradnl" sz="2100" dirty="0" smtClean="0">
                <a:latin typeface="Arial" pitchFamily="34" charset="0"/>
              </a:rPr>
              <a:t>En el gráfico podemos apreciar que la dispersión aleatoria del cuadrado de los errores a medida que aumenta RS.</a:t>
            </a:r>
            <a:endParaRPr lang="es-ES" sz="21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357158" y="1142984"/>
            <a:ext cx="4214842"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Prueba de </a:t>
            </a:r>
            <a:r>
              <a:rPr kumimoji="0" lang="es-ES" sz="2400" b="0" i="0" u="none" strike="noStrike" kern="0" cap="none" spc="0" normalizeH="0" baseline="0" noProof="0" dirty="0" err="1" smtClean="0">
                <a:ln>
                  <a:noFill/>
                </a:ln>
                <a:solidFill>
                  <a:srgbClr val="FF0000"/>
                </a:solidFill>
                <a:effectLst/>
                <a:uLnTx/>
                <a:uFillTx/>
                <a:latin typeface="+mj-lt"/>
                <a:ea typeface="+mj-ea"/>
                <a:cs typeface="+mj-cs"/>
              </a:rPr>
              <a:t>Goldfeld</a:t>
            </a:r>
            <a:r>
              <a:rPr kumimoji="0" lang="es-ES" sz="2400" b="0" i="0" u="none" strike="noStrike" kern="0" cap="none" spc="0" normalizeH="0" baseline="0" noProof="0" dirty="0" smtClean="0">
                <a:ln>
                  <a:noFill/>
                </a:ln>
                <a:solidFill>
                  <a:srgbClr val="FF0000"/>
                </a:solidFill>
                <a:effectLst/>
                <a:uLnTx/>
                <a:uFillTx/>
                <a:latin typeface="+mj-lt"/>
                <a:ea typeface="+mj-ea"/>
                <a:cs typeface="+mj-cs"/>
              </a:rPr>
              <a:t> - </a:t>
            </a:r>
            <a:r>
              <a:rPr kumimoji="0" lang="es-ES" sz="2400" b="0" i="0" u="none" strike="noStrike" kern="0" cap="none" spc="0" normalizeH="0" baseline="0" noProof="0" dirty="0" err="1" smtClean="0">
                <a:ln>
                  <a:noFill/>
                </a:ln>
                <a:solidFill>
                  <a:srgbClr val="FF0000"/>
                </a:solidFill>
                <a:effectLst/>
                <a:uLnTx/>
                <a:uFillTx/>
                <a:latin typeface="+mj-lt"/>
                <a:ea typeface="+mj-ea"/>
                <a:cs typeface="+mj-cs"/>
              </a:rPr>
              <a:t>Quandt</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9" name="2 Marcador de contenido"/>
          <p:cNvSpPr txBox="1">
            <a:spLocks/>
          </p:cNvSpPr>
          <p:nvPr/>
        </p:nvSpPr>
        <p:spPr bwMode="auto">
          <a:xfrm>
            <a:off x="357158" y="1785926"/>
            <a:ext cx="8501122" cy="43577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H</a:t>
            </a:r>
            <a:r>
              <a:rPr kumimoji="0" lang="es-ES" sz="1400" b="0" i="0" u="none" strike="noStrike" kern="0" cap="none" spc="0" normalizeH="0" baseline="0" noProof="0" dirty="0" smtClean="0">
                <a:ln>
                  <a:noFill/>
                </a:ln>
                <a:solidFill>
                  <a:schemeClr val="tx1"/>
                </a:solidFill>
                <a:effectLst/>
                <a:uLnTx/>
                <a:uFillTx/>
                <a:latin typeface="+mn-lt"/>
                <a:ea typeface="+mn-ea"/>
                <a:cs typeface="+mn-cs"/>
              </a:rPr>
              <a:t>0</a:t>
            </a:r>
            <a:r>
              <a:rPr kumimoji="0" lang="es-ES" sz="2200" b="0" i="0" u="none" strike="noStrike" kern="0" cap="none" spc="0" normalizeH="0" baseline="0" noProof="0" dirty="0" smtClean="0">
                <a:ln>
                  <a:noFill/>
                </a:ln>
                <a:solidFill>
                  <a:schemeClr val="tx1"/>
                </a:solidFill>
                <a:effectLst/>
                <a:uLnTx/>
                <a:uFillTx/>
                <a:latin typeface="+mn-lt"/>
                <a:ea typeface="+mn-ea"/>
                <a:cs typeface="+mn-cs"/>
              </a:rPr>
              <a:t> :</a:t>
            </a:r>
            <a:r>
              <a:rPr kumimoji="0" lang="es-ES" sz="2200" b="0" i="0" u="none" strike="noStrike" kern="0" cap="none" spc="0" normalizeH="0" noProof="0" dirty="0" smtClean="0">
                <a:ln>
                  <a:noFill/>
                </a:ln>
                <a:solidFill>
                  <a:schemeClr val="tx1"/>
                </a:solidFill>
                <a:effectLst/>
                <a:uLnTx/>
                <a:uFillTx/>
                <a:latin typeface="+mn-lt"/>
                <a:ea typeface="+mn-ea"/>
                <a:cs typeface="+mn-cs"/>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Existe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Homoscedasticidad</a:t>
            </a:r>
            <a:r>
              <a:rPr kumimoji="0" lang="es-ES" sz="2200" b="0" i="0" u="none" strike="noStrike" kern="0" cap="none" spc="0" normalizeH="0" baseline="0" noProof="0" dirty="0" smtClean="0">
                <a:ln>
                  <a:noFill/>
                </a:ln>
                <a:solidFill>
                  <a:schemeClr val="tx1"/>
                </a:solidFill>
                <a:effectLst/>
                <a:uLnTx/>
                <a:uFillTx/>
                <a:latin typeface="+mn-lt"/>
                <a:ea typeface="+mn-ea"/>
                <a:cs typeface="+mn-cs"/>
              </a:rPr>
              <a:t> (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H</a:t>
            </a:r>
            <a:r>
              <a:rPr kumimoji="0" lang="es-ES"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1</a:t>
            </a:r>
            <a:r>
              <a:rPr kumimoji="0" lang="es-ES" sz="1400" b="0" i="0" u="none" strike="noStrike" kern="0" cap="none" spc="0" normalizeH="0" baseline="0" noProof="0" dirty="0" smtClean="0">
                <a:ln>
                  <a:noFill/>
                </a:ln>
                <a:solidFill>
                  <a:schemeClr val="tx1"/>
                </a:solidFill>
                <a:effectLst/>
                <a:uLnTx/>
                <a:uFillTx/>
                <a:latin typeface="+mn-lt"/>
                <a:ea typeface="+mn-ea"/>
                <a:cs typeface="+mn-cs"/>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 Existe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Heteroscedasticidad</a:t>
            </a:r>
            <a:r>
              <a:rPr kumimoji="0" lang="es-ES" sz="2200" b="0" i="0" u="none" strike="noStrike" kern="0" cap="none" spc="0" normalizeH="0" baseline="0" noProof="0" dirty="0" smtClean="0">
                <a:ln>
                  <a:noFill/>
                </a:ln>
                <a:solidFill>
                  <a:schemeClr val="tx1"/>
                </a:solidFill>
                <a:effectLst/>
                <a:uLnTx/>
                <a:uFillTx/>
                <a:latin typeface="+mn-lt"/>
                <a:ea typeface="+mn-ea"/>
                <a:cs typeface="+mn-cs"/>
              </a:rPr>
              <a:t> (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 </a:t>
            </a:r>
            <a:r>
              <a:rPr lang="es-ES" sz="2100" kern="0" dirty="0" smtClean="0">
                <a:latin typeface="+mn-lt"/>
              </a:rPr>
              <a:t>D</a:t>
            </a:r>
            <a:r>
              <a:rPr kumimoji="0" lang="es-ES" sz="2100" b="0" i="0" u="none" strike="noStrike" kern="0" cap="none" spc="0" normalizeH="0" baseline="0" noProof="0" dirty="0" err="1" smtClean="0">
                <a:ln>
                  <a:noFill/>
                </a:ln>
                <a:solidFill>
                  <a:schemeClr val="tx1"/>
                </a:solidFill>
                <a:effectLst/>
                <a:uLnTx/>
                <a:uFillTx/>
                <a:latin typeface="+mn-lt"/>
                <a:ea typeface="+mn-ea"/>
                <a:cs typeface="+mn-cs"/>
              </a:rPr>
              <a:t>onde</a:t>
            </a:r>
            <a:r>
              <a:rPr kumimoji="0" lang="es-ES" sz="2100" b="0" i="0" u="none" strike="noStrike" kern="0" cap="none" spc="0" normalizeH="0" baseline="0" noProof="0" dirty="0" smtClean="0">
                <a:ln>
                  <a:noFill/>
                </a:ln>
                <a:solidFill>
                  <a:schemeClr val="tx1"/>
                </a:solidFill>
                <a:effectLst/>
                <a:uLnTx/>
                <a:uFillTx/>
                <a:latin typeface="+mn-lt"/>
                <a:ea typeface="+mn-ea"/>
                <a:cs typeface="+mn-cs"/>
              </a:rPr>
              <a:t>  </a:t>
            </a:r>
            <a:r>
              <a:rPr kumimoji="0" lang="es-ES" sz="2100" b="0" i="1" u="none" strike="noStrike" kern="0" cap="none" spc="0" normalizeH="0" baseline="0" noProof="0" dirty="0" smtClean="0">
                <a:ln>
                  <a:noFill/>
                </a:ln>
                <a:solidFill>
                  <a:schemeClr val="tx1"/>
                </a:solidFill>
                <a:effectLst/>
                <a:uLnTx/>
                <a:uFillTx/>
                <a:latin typeface="+mn-lt"/>
                <a:ea typeface="+mn-ea"/>
                <a:cs typeface="+mn-cs"/>
              </a:rPr>
              <a:t>g</a:t>
            </a:r>
            <a:r>
              <a:rPr kumimoji="0" lang="es-ES" sz="2100" b="0" i="0" u="none" strike="noStrike" kern="0" cap="none" spc="0" normalizeH="0" baseline="0" noProof="0" dirty="0" smtClean="0">
                <a:ln>
                  <a:noFill/>
                </a:ln>
                <a:solidFill>
                  <a:schemeClr val="tx1"/>
                </a:solidFill>
                <a:effectLst/>
                <a:uLnTx/>
                <a:uFillTx/>
                <a:latin typeface="+mn-lt"/>
                <a:ea typeface="+mn-ea"/>
                <a:cs typeface="+mn-cs"/>
              </a:rPr>
              <a:t>(.) es función monótona.</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Omitir </a:t>
            </a:r>
            <a:r>
              <a:rPr kumimoji="0" lang="es-ES" sz="2100" b="0" i="1" u="none" strike="noStrike" kern="0" cap="none" spc="0" normalizeH="0" baseline="0" noProof="0" dirty="0" smtClean="0">
                <a:ln>
                  <a:noFill/>
                </a:ln>
                <a:solidFill>
                  <a:schemeClr val="tx1"/>
                </a:solidFill>
                <a:effectLst/>
                <a:uLnTx/>
                <a:uFillTx/>
                <a:latin typeface="+mn-lt"/>
                <a:ea typeface="+mn-ea"/>
                <a:cs typeface="+mn-cs"/>
              </a:rPr>
              <a:t>r</a:t>
            </a:r>
            <a:r>
              <a:rPr kumimoji="0" lang="es-ES" sz="2100" b="0" i="0" u="none" strike="noStrike" kern="0" cap="none" spc="0" normalizeH="0" baseline="0" noProof="0" dirty="0" smtClean="0">
                <a:ln>
                  <a:noFill/>
                </a:ln>
                <a:solidFill>
                  <a:schemeClr val="tx1"/>
                </a:solidFill>
                <a:effectLst/>
                <a:uLnTx/>
                <a:uFillTx/>
                <a:latin typeface="+mn-lt"/>
                <a:ea typeface="+mn-ea"/>
                <a:cs typeface="+mn-cs"/>
              </a:rPr>
              <a:t> observaciones intermedia (</a:t>
            </a:r>
            <a:r>
              <a:rPr kumimoji="0" lang="es-ES" sz="2100" b="0" i="1" u="none" strike="noStrike" kern="0" cap="none" spc="0" normalizeH="0" baseline="0" noProof="0" dirty="0" smtClean="0">
                <a:ln>
                  <a:noFill/>
                </a:ln>
                <a:solidFill>
                  <a:schemeClr val="tx1"/>
                </a:solidFill>
                <a:effectLst/>
                <a:uLnTx/>
                <a:uFillTx/>
                <a:latin typeface="+mn-lt"/>
                <a:ea typeface="+mn-ea"/>
                <a:cs typeface="+mn-cs"/>
              </a:rPr>
              <a:t>r &lt; T/3</a:t>
            </a:r>
            <a:r>
              <a:rPr kumimoji="0" lang="es-ES" sz="2100"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 Los dos grupos tiene tamaño </a:t>
            </a:r>
            <a:r>
              <a:rPr kumimoji="0" lang="es-ES" sz="2100" b="0" i="1" u="none" strike="noStrike" kern="0" cap="none" spc="0" normalizeH="0" baseline="0" noProof="0" dirty="0" smtClean="0">
                <a:ln>
                  <a:noFill/>
                </a:ln>
                <a:solidFill>
                  <a:schemeClr val="tx1"/>
                </a:solidFill>
                <a:effectLst/>
                <a:uLnTx/>
                <a:uFillTx/>
                <a:latin typeface="+mn-lt"/>
                <a:ea typeface="+mn-ea"/>
                <a:cs typeface="+mn-cs"/>
              </a:rPr>
              <a:t>(T-r)/2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En nuestro caso tenemos 180 observaciones, después de ordenar las observaciones del modelo (se ordena las observaciones de todas la variables mediante la ventana de </a:t>
            </a:r>
            <a:r>
              <a:rPr kumimoji="0" lang="es-ES" sz="2100" b="0" i="0" u="none" strike="noStrike" kern="0" cap="none" spc="0" normalizeH="0" baseline="0" noProof="0" dirty="0" smtClean="0">
                <a:ln>
                  <a:noFill/>
                </a:ln>
                <a:solidFill>
                  <a:srgbClr val="0070C0"/>
                </a:solidFill>
                <a:effectLst/>
                <a:uLnTx/>
                <a:uFillTx/>
                <a:latin typeface="+mn-lt"/>
                <a:ea typeface="+mn-ea"/>
                <a:cs typeface="+mn-cs"/>
              </a:rPr>
              <a:t>Workfile</a:t>
            </a:r>
            <a:r>
              <a:rPr lang="es-ES" sz="2100" kern="0" dirty="0" smtClean="0">
                <a:latin typeface="+mn-lt"/>
              </a:rPr>
              <a:t> </a:t>
            </a:r>
            <a:r>
              <a:rPr kumimoji="0" lang="es-ES" sz="2100" b="0" i="0" u="none" strike="noStrike" kern="0" cap="none" spc="0" normalizeH="0" baseline="0" noProof="0" dirty="0" smtClean="0">
                <a:ln>
                  <a:noFill/>
                </a:ln>
                <a:solidFill>
                  <a:schemeClr val="tx1"/>
                </a:solidFill>
                <a:effectLst/>
                <a:uLnTx/>
                <a:uFillTx/>
                <a:latin typeface="+mn-lt"/>
                <a:ea typeface="+mn-ea"/>
                <a:cs typeface="+mn-cs"/>
              </a:rPr>
              <a:t>activamos </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Procs</a:t>
            </a:r>
            <a:r>
              <a:rPr kumimoji="0" lang="es-ES" sz="2100" b="0" i="0" u="none" strike="noStrike" kern="0" cap="none" spc="0" normalizeH="0" baseline="0" noProof="0" dirty="0" smtClean="0">
                <a:ln>
                  <a:noFill/>
                </a:ln>
                <a:solidFill>
                  <a:srgbClr val="0070C0"/>
                </a:solidFill>
                <a:effectLst/>
                <a:uLnTx/>
                <a:uFillTx/>
                <a:latin typeface="+mn-lt"/>
                <a:ea typeface="+mn-ea"/>
                <a:cs typeface="+mn-cs"/>
              </a:rPr>
              <a:t>/</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Sort</a:t>
            </a:r>
            <a:r>
              <a:rPr kumimoji="0" lang="es-ES" sz="2100" b="0" i="0" u="none" strike="noStrike" kern="0" cap="none" spc="0" normalizeH="0" baseline="0" noProof="0" dirty="0" smtClean="0">
                <a:ln>
                  <a:noFill/>
                </a:ln>
                <a:solidFill>
                  <a:srgbClr val="0070C0"/>
                </a:solidFill>
                <a:effectLst/>
                <a:uLnTx/>
                <a:uFillTx/>
                <a:latin typeface="+mn-lt"/>
                <a:ea typeface="+mn-ea"/>
                <a:cs typeface="+mn-cs"/>
              </a:rPr>
              <a:t> </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Current</a:t>
            </a:r>
            <a:r>
              <a:rPr kumimoji="0" lang="es-ES" sz="2100" b="0" i="0" u="none" strike="noStrike" kern="0" cap="none" spc="0" normalizeH="0" baseline="0" noProof="0" dirty="0" smtClean="0">
                <a:ln>
                  <a:noFill/>
                </a:ln>
                <a:solidFill>
                  <a:srgbClr val="0070C0"/>
                </a:solidFill>
                <a:effectLst/>
                <a:uLnTx/>
                <a:uFillTx/>
                <a:latin typeface="+mn-lt"/>
                <a:ea typeface="+mn-ea"/>
                <a:cs typeface="+mn-cs"/>
              </a:rPr>
              <a:t> Page </a:t>
            </a:r>
            <a:r>
              <a:rPr kumimoji="0" lang="es-ES" sz="2100" b="0" i="0" u="none" strike="noStrike" kern="0" cap="none" spc="0" normalizeH="0" baseline="0" noProof="0" dirty="0" smtClean="0">
                <a:ln>
                  <a:noFill/>
                </a:ln>
                <a:solidFill>
                  <a:schemeClr val="tx1"/>
                </a:solidFill>
                <a:effectLst/>
                <a:uLnTx/>
                <a:uFillTx/>
                <a:latin typeface="+mn-lt"/>
                <a:ea typeface="+mn-ea"/>
                <a:cs typeface="+mn-cs"/>
              </a:rPr>
              <a:t>en el nuevo cuadro de dialogo introducimos la variable LogM1f y ordenamos Ascendentemente), se eliminan las 59 (r &lt; 180/3) centrales formando dos grupo donde el primer grupo tiene de 1 hasta 59 y el segundo grupo 119 hasta 179.</a:t>
            </a:r>
          </a:p>
        </p:txBody>
      </p:sp>
      <p:graphicFrame>
        <p:nvGraphicFramePr>
          <p:cNvPr id="10" name="9 Objeto"/>
          <p:cNvGraphicFramePr>
            <a:graphicFrameLocks noChangeAspect="1"/>
          </p:cNvGraphicFramePr>
          <p:nvPr/>
        </p:nvGraphicFramePr>
        <p:xfrm>
          <a:off x="4429124" y="1714488"/>
          <a:ext cx="1000132" cy="500066"/>
        </p:xfrm>
        <a:graphic>
          <a:graphicData uri="http://schemas.openxmlformats.org/presentationml/2006/ole">
            <mc:AlternateContent xmlns:mc="http://schemas.openxmlformats.org/markup-compatibility/2006">
              <mc:Choice xmlns:v="urn:schemas-microsoft-com:vml" Requires="v">
                <p:oleObj spid="_x0000_s218115" name="Ecuación" r:id="rId5" imgW="533160" imgH="241200" progId="Equation.3">
                  <p:embed/>
                </p:oleObj>
              </mc:Choice>
              <mc:Fallback>
                <p:oleObj name="Ecuación" r:id="rId5" imgW="533160" imgH="241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4" y="1714488"/>
                        <a:ext cx="1000132"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8114" name="Object 2"/>
          <p:cNvGraphicFramePr>
            <a:graphicFrameLocks noChangeAspect="1"/>
          </p:cNvGraphicFramePr>
          <p:nvPr/>
        </p:nvGraphicFramePr>
        <p:xfrm>
          <a:off x="4418013" y="2143125"/>
          <a:ext cx="1381125" cy="527050"/>
        </p:xfrm>
        <a:graphic>
          <a:graphicData uri="http://schemas.openxmlformats.org/presentationml/2006/ole">
            <mc:AlternateContent xmlns:mc="http://schemas.openxmlformats.org/markup-compatibility/2006">
              <mc:Choice xmlns:v="urn:schemas-microsoft-com:vml" Requires="v">
                <p:oleObj spid="_x0000_s218116" name="Ecuación" r:id="rId7" imgW="736560" imgH="253800" progId="Equation.3">
                  <p:embed/>
                </p:oleObj>
              </mc:Choice>
              <mc:Fallback>
                <p:oleObj name="Ecuación" r:id="rId7" imgW="736560" imgH="2538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8013" y="2143125"/>
                        <a:ext cx="13811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17090" name="Picture 2" descr="C:\Documents and Settings\clark\Mis documentos\Mis imágenes\1.JPG"/>
          <p:cNvPicPr>
            <a:picLocks noChangeAspect="1" noChangeArrowheads="1"/>
          </p:cNvPicPr>
          <p:nvPr/>
        </p:nvPicPr>
        <p:blipFill>
          <a:blip r:embed="rId4"/>
          <a:srcRect/>
          <a:stretch>
            <a:fillRect/>
          </a:stretch>
        </p:blipFill>
        <p:spPr bwMode="auto">
          <a:xfrm>
            <a:off x="285720" y="1928802"/>
            <a:ext cx="4286280" cy="2214578"/>
          </a:xfrm>
          <a:prstGeom prst="rect">
            <a:avLst/>
          </a:prstGeom>
          <a:noFill/>
          <a:ln>
            <a:solidFill>
              <a:schemeClr val="tx1"/>
            </a:solidFill>
          </a:ln>
        </p:spPr>
      </p:pic>
      <p:pic>
        <p:nvPicPr>
          <p:cNvPr id="217091" name="Picture 3" descr="C:\Documents and Settings\clark\Mis documentos\Mis imágenes\2.JPG"/>
          <p:cNvPicPr>
            <a:picLocks noChangeAspect="1" noChangeArrowheads="1"/>
          </p:cNvPicPr>
          <p:nvPr/>
        </p:nvPicPr>
        <p:blipFill>
          <a:blip r:embed="rId5"/>
          <a:srcRect/>
          <a:stretch>
            <a:fillRect/>
          </a:stretch>
        </p:blipFill>
        <p:spPr bwMode="auto">
          <a:xfrm>
            <a:off x="5643570" y="2357430"/>
            <a:ext cx="3248024" cy="1500188"/>
          </a:xfrm>
          <a:prstGeom prst="rect">
            <a:avLst/>
          </a:prstGeom>
          <a:noFill/>
          <a:ln>
            <a:solidFill>
              <a:schemeClr val="tx1"/>
            </a:solidFill>
          </a:ln>
        </p:spPr>
      </p:pic>
      <p:pic>
        <p:nvPicPr>
          <p:cNvPr id="217092" name="Picture 4"/>
          <p:cNvPicPr>
            <a:picLocks noChangeAspect="1" noChangeArrowheads="1"/>
          </p:cNvPicPr>
          <p:nvPr/>
        </p:nvPicPr>
        <p:blipFill>
          <a:blip r:embed="rId6"/>
          <a:srcRect/>
          <a:stretch>
            <a:fillRect/>
          </a:stretch>
        </p:blipFill>
        <p:spPr bwMode="auto">
          <a:xfrm>
            <a:off x="1214414" y="4357694"/>
            <a:ext cx="2971802" cy="1924050"/>
          </a:xfrm>
          <a:prstGeom prst="rect">
            <a:avLst/>
          </a:prstGeom>
          <a:noFill/>
          <a:ln w="9525">
            <a:solidFill>
              <a:schemeClr val="tx1"/>
            </a:solidFill>
            <a:miter lim="800000"/>
            <a:headEnd/>
            <a:tailEnd/>
          </a:ln>
          <a:effectLst/>
        </p:spPr>
      </p:pic>
      <p:sp>
        <p:nvSpPr>
          <p:cNvPr id="12" name="2 Marcador de contenido"/>
          <p:cNvSpPr txBox="1">
            <a:spLocks/>
          </p:cNvSpPr>
          <p:nvPr/>
        </p:nvSpPr>
        <p:spPr bwMode="auto">
          <a:xfrm>
            <a:off x="285720" y="1285860"/>
            <a:ext cx="6929486"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El procedimiento a seguir</a:t>
            </a:r>
            <a:r>
              <a:rPr kumimoji="0" lang="es-ES" sz="2200" b="0" i="0" u="none" strike="noStrike" kern="0" cap="none" spc="0" normalizeH="0" noProof="0" dirty="0" smtClean="0">
                <a:ln>
                  <a:noFill/>
                </a:ln>
                <a:solidFill>
                  <a:schemeClr val="tx1"/>
                </a:solidFill>
                <a:effectLst/>
                <a:uLnTx/>
                <a:uFillTx/>
                <a:latin typeface="+mn-lt"/>
                <a:ea typeface="+mn-ea"/>
                <a:cs typeface="+mn-cs"/>
              </a:rPr>
              <a:t> en EViews es el siguiente:</a:t>
            </a:r>
            <a:endParaRPr kumimoji="0" lang="es-ES" sz="21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13 Flecha derecha"/>
          <p:cNvSpPr/>
          <p:nvPr/>
        </p:nvSpPr>
        <p:spPr>
          <a:xfrm>
            <a:off x="4786314" y="2428868"/>
            <a:ext cx="714380" cy="128588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14 Flecha izquierda"/>
          <p:cNvSpPr/>
          <p:nvPr/>
        </p:nvSpPr>
        <p:spPr>
          <a:xfrm rot="19241120">
            <a:off x="4288701" y="4263670"/>
            <a:ext cx="1915541" cy="1143008"/>
          </a:xfrm>
          <a:prstGeom prst="lef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dk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31426" name="Picture 2"/>
          <p:cNvPicPr>
            <a:picLocks noChangeAspect="1" noChangeArrowheads="1"/>
          </p:cNvPicPr>
          <p:nvPr/>
        </p:nvPicPr>
        <p:blipFill>
          <a:blip r:embed="rId4"/>
          <a:srcRect/>
          <a:stretch>
            <a:fillRect/>
          </a:stretch>
        </p:blipFill>
        <p:spPr bwMode="auto">
          <a:xfrm>
            <a:off x="285721" y="1214423"/>
            <a:ext cx="4071966" cy="2571768"/>
          </a:xfrm>
          <a:prstGeom prst="rect">
            <a:avLst/>
          </a:prstGeom>
          <a:noFill/>
          <a:ln w="9525">
            <a:solidFill>
              <a:schemeClr val="tx1"/>
            </a:solidFill>
            <a:miter lim="800000"/>
            <a:headEnd/>
            <a:tailEnd/>
          </a:ln>
          <a:effectLst/>
        </p:spPr>
      </p:pic>
      <p:pic>
        <p:nvPicPr>
          <p:cNvPr id="231427" name="Picture 3"/>
          <p:cNvPicPr>
            <a:picLocks noChangeAspect="1" noChangeArrowheads="1"/>
          </p:cNvPicPr>
          <p:nvPr/>
        </p:nvPicPr>
        <p:blipFill>
          <a:blip r:embed="rId5"/>
          <a:srcRect/>
          <a:stretch>
            <a:fillRect/>
          </a:stretch>
        </p:blipFill>
        <p:spPr bwMode="auto">
          <a:xfrm>
            <a:off x="4572000" y="1214422"/>
            <a:ext cx="4286250" cy="2571768"/>
          </a:xfrm>
          <a:prstGeom prst="rect">
            <a:avLst/>
          </a:prstGeom>
          <a:noFill/>
          <a:ln w="9525">
            <a:solidFill>
              <a:schemeClr val="tx1"/>
            </a:solidFill>
            <a:miter lim="800000"/>
            <a:headEnd/>
            <a:tailEnd/>
          </a:ln>
          <a:effectLst/>
        </p:spPr>
      </p:pic>
      <p:sp>
        <p:nvSpPr>
          <p:cNvPr id="9" name="2 Marcador de contenido"/>
          <p:cNvSpPr txBox="1">
            <a:spLocks/>
          </p:cNvSpPr>
          <p:nvPr/>
        </p:nvSpPr>
        <p:spPr bwMode="auto">
          <a:xfrm>
            <a:off x="428596" y="3786190"/>
            <a:ext cx="8286808" cy="2500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b="0" i="0" u="none" strike="noStrike" kern="0" cap="none" spc="0" normalizeH="0" baseline="0" noProof="0" dirty="0" smtClean="0">
                <a:ln>
                  <a:noFill/>
                </a:ln>
                <a:solidFill>
                  <a:schemeClr val="tx1"/>
                </a:solidFill>
                <a:effectLst/>
                <a:uLnTx/>
                <a:uFillTx/>
                <a:latin typeface="+mn-lt"/>
                <a:ea typeface="+mn-ea"/>
                <a:cs typeface="+mn-cs"/>
              </a:rPr>
              <a:t>Generamos el </a:t>
            </a:r>
            <a:r>
              <a:rPr lang="es-ES" kern="0" dirty="0" smtClean="0">
                <a:latin typeface="+mn-lt"/>
              </a:rPr>
              <a:t>es</a:t>
            </a:r>
            <a:r>
              <a:rPr kumimoji="0" lang="es-ES" b="0" i="0" u="none" strike="noStrike" kern="0" cap="none" spc="0" normalizeH="0" baseline="0" noProof="0" dirty="0" smtClean="0">
                <a:ln>
                  <a:noFill/>
                </a:ln>
                <a:solidFill>
                  <a:schemeClr val="tx1"/>
                </a:solidFill>
                <a:effectLst/>
                <a:uLnTx/>
                <a:uFillTx/>
                <a:latin typeface="+mn-lt"/>
                <a:ea typeface="+mn-ea"/>
                <a:cs typeface="+mn-cs"/>
              </a:rPr>
              <a:t>calar en el cuadro de comandos:  </a:t>
            </a:r>
            <a:r>
              <a:rPr kumimoji="0" lang="es-ES" b="0" i="0" u="none" strike="noStrike" kern="0" cap="none" spc="0" normalizeH="0" baseline="0" noProof="0" dirty="0" err="1" smtClean="0">
                <a:ln>
                  <a:noFill/>
                </a:ln>
                <a:solidFill>
                  <a:srgbClr val="0070C0"/>
                </a:solidFill>
                <a:effectLst/>
                <a:uLnTx/>
                <a:uFillTx/>
                <a:latin typeface="+mn-lt"/>
                <a:ea typeface="+mn-ea"/>
                <a:cs typeface="+mn-cs"/>
              </a:rPr>
              <a:t>Scalar</a:t>
            </a:r>
            <a:r>
              <a:rPr kumimoji="0" lang="es-ES" b="0" i="0" u="none" strike="noStrike" kern="0" cap="none" spc="0" normalizeH="0" baseline="0" noProof="0" dirty="0" smtClean="0">
                <a:ln>
                  <a:noFill/>
                </a:ln>
                <a:solidFill>
                  <a:srgbClr val="0070C0"/>
                </a:solidFill>
                <a:effectLst/>
                <a:uLnTx/>
                <a:uFillTx/>
                <a:latin typeface="+mn-lt"/>
                <a:ea typeface="+mn-ea"/>
                <a:cs typeface="+mn-cs"/>
              </a:rPr>
              <a:t> se1=@se   </a:t>
            </a:r>
            <a:r>
              <a:rPr kumimoji="0" lang="es-ES" b="0" i="0" u="none" strike="noStrike" kern="0" cap="none" spc="0" normalizeH="0" baseline="0" noProof="0" dirty="0" smtClean="0">
                <a:ln>
                  <a:noFill/>
                </a:ln>
                <a:solidFill>
                  <a:schemeClr val="tx1"/>
                </a:solidFill>
                <a:effectLst/>
                <a:uLnTx/>
                <a:uFillTx/>
                <a:latin typeface="+mn-lt"/>
                <a:ea typeface="+mn-ea"/>
                <a:cs typeface="+mn-cs"/>
              </a:rPr>
              <a:t>para el primer grupo y la desviación del error para el segundo grupo </a:t>
            </a:r>
            <a:r>
              <a:rPr kumimoji="0" lang="es-ES" b="0" i="0" u="none" strike="noStrike" kern="0" cap="none" spc="0" normalizeH="0" baseline="0" noProof="0" dirty="0" err="1" smtClean="0">
                <a:ln>
                  <a:noFill/>
                </a:ln>
                <a:solidFill>
                  <a:srgbClr val="0070C0"/>
                </a:solidFill>
                <a:effectLst/>
                <a:uLnTx/>
                <a:uFillTx/>
                <a:latin typeface="+mn-lt"/>
                <a:ea typeface="+mn-ea"/>
                <a:cs typeface="+mn-cs"/>
              </a:rPr>
              <a:t>Scalar</a:t>
            </a:r>
            <a:r>
              <a:rPr kumimoji="0" lang="es-ES" b="0" i="0" u="none" strike="noStrike" kern="0" cap="none" spc="0" normalizeH="0" baseline="0" noProof="0" dirty="0" smtClean="0">
                <a:ln>
                  <a:noFill/>
                </a:ln>
                <a:solidFill>
                  <a:srgbClr val="0070C0"/>
                </a:solidFill>
                <a:effectLst/>
                <a:uLnTx/>
                <a:uFillTx/>
                <a:latin typeface="+mn-lt"/>
                <a:ea typeface="+mn-ea"/>
                <a:cs typeface="+mn-cs"/>
              </a:rPr>
              <a:t> se2=@se</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b="0" i="0" u="none" strike="noStrike" kern="0" cap="none" spc="0" normalizeH="0" baseline="0" noProof="0" dirty="0" smtClean="0">
              <a:ln>
                <a:noFill/>
              </a:ln>
              <a:solidFill>
                <a:srgbClr val="FF0000"/>
              </a:solidFill>
              <a:effectLst/>
              <a:uLnTx/>
              <a:uFillTx/>
              <a:latin typeface="+mn-lt"/>
              <a:ea typeface="+mn-ea"/>
              <a:cs typeface="+mn-cs"/>
            </a:endParaRPr>
          </a:p>
          <a:p>
            <a:pPr lvl="0" algn="just">
              <a:spcBef>
                <a:spcPct val="20000"/>
              </a:spcBef>
            </a:pPr>
            <a:r>
              <a:rPr kumimoji="0" lang="es-ES" b="0" i="0" u="none" strike="noStrike" kern="0" cap="none" spc="0" normalizeH="0" baseline="0" noProof="0" dirty="0" smtClean="0">
                <a:ln>
                  <a:noFill/>
                </a:ln>
                <a:solidFill>
                  <a:schemeClr val="tx1"/>
                </a:solidFill>
                <a:effectLst/>
                <a:uLnTx/>
                <a:uFillTx/>
                <a:latin typeface="+mn-lt"/>
                <a:ea typeface="+mn-ea"/>
                <a:cs typeface="+mn-cs"/>
              </a:rPr>
              <a:t>observamos cual de las dos desviaciones es la mayor por que dividiremos la mayor desviación entre la menor en el cuadro de comandos, en nuestro caso es </a:t>
            </a:r>
            <a:r>
              <a:rPr lang="es-ES" kern="0" dirty="0" smtClean="0">
                <a:solidFill>
                  <a:srgbClr val="0070C0"/>
                </a:solidFill>
                <a:latin typeface="+mn-lt"/>
              </a:rPr>
              <a:t>Se2</a:t>
            </a:r>
            <a:r>
              <a:rPr lang="es-ES" kern="0" dirty="0" smtClean="0">
                <a:latin typeface="+mn-lt"/>
              </a:rPr>
              <a:t> (0.03167) es </a:t>
            </a:r>
            <a:r>
              <a:rPr kumimoji="0" lang="es-ES" b="0" i="0" u="none" strike="noStrike" kern="0" cap="none" spc="0" normalizeH="0" baseline="0" noProof="0" dirty="0" smtClean="0">
                <a:ln>
                  <a:noFill/>
                </a:ln>
                <a:solidFill>
                  <a:schemeClr val="tx1"/>
                </a:solidFill>
                <a:effectLst/>
                <a:uLnTx/>
                <a:uFillTx/>
                <a:latin typeface="+mn-lt"/>
                <a:ea typeface="+mn-ea"/>
                <a:cs typeface="+mn-cs"/>
              </a:rPr>
              <a:t>mayor </a:t>
            </a:r>
            <a:r>
              <a:rPr lang="es-ES" kern="0" dirty="0" smtClean="0">
                <a:latin typeface="+mn-lt"/>
              </a:rPr>
              <a:t>a </a:t>
            </a:r>
            <a:r>
              <a:rPr lang="es-ES" kern="0" dirty="0" smtClean="0">
                <a:solidFill>
                  <a:srgbClr val="0070C0"/>
                </a:solidFill>
                <a:latin typeface="+mn-lt"/>
              </a:rPr>
              <a:t>Se1</a:t>
            </a:r>
            <a:r>
              <a:rPr lang="es-ES" kern="0" dirty="0" smtClean="0">
                <a:latin typeface="+mn-lt"/>
              </a:rPr>
              <a:t>(0.0148). En </a:t>
            </a:r>
            <a:r>
              <a:rPr kumimoji="0" lang="es-ES" b="0" i="0" u="none" strike="noStrike" kern="0" cap="none" spc="0" normalizeH="0" baseline="0" noProof="0" dirty="0" smtClean="0">
                <a:ln>
                  <a:noFill/>
                </a:ln>
                <a:solidFill>
                  <a:schemeClr val="tx1"/>
                </a:solidFill>
                <a:effectLst/>
                <a:uLnTx/>
                <a:uFillTx/>
                <a:latin typeface="+mn-lt"/>
                <a:ea typeface="+mn-ea"/>
                <a:cs typeface="+mn-cs"/>
              </a:rPr>
              <a:t>el cuadro de comando generamos el estadístico: </a:t>
            </a:r>
            <a:r>
              <a:rPr kumimoji="0" lang="es-ES" b="0" i="0" u="none" strike="noStrike" kern="0" cap="none" spc="0" normalizeH="0" baseline="0" noProof="0" dirty="0" err="1" smtClean="0">
                <a:ln>
                  <a:noFill/>
                </a:ln>
                <a:solidFill>
                  <a:srgbClr val="0070C0"/>
                </a:solidFill>
                <a:effectLst/>
                <a:uLnTx/>
                <a:uFillTx/>
                <a:latin typeface="+mn-lt"/>
                <a:ea typeface="+mn-ea"/>
                <a:cs typeface="+mn-cs"/>
              </a:rPr>
              <a:t>Scalar</a:t>
            </a:r>
            <a:r>
              <a:rPr lang="es-ES" kern="0" dirty="0" smtClean="0">
                <a:solidFill>
                  <a:srgbClr val="0070C0"/>
                </a:solidFill>
                <a:latin typeface="+mn-lt"/>
              </a:rPr>
              <a:t> F</a:t>
            </a:r>
            <a:r>
              <a:rPr kumimoji="0" lang="es-ES" b="0" i="0" u="none" strike="noStrike" kern="0" cap="none" spc="0" normalizeH="0" baseline="0" noProof="0" dirty="0" smtClean="0">
                <a:ln>
                  <a:noFill/>
                </a:ln>
                <a:solidFill>
                  <a:srgbClr val="0070C0"/>
                </a:solidFill>
                <a:effectLst/>
                <a:uLnTx/>
                <a:uFillTx/>
                <a:latin typeface="+mn-lt"/>
                <a:ea typeface="+mn-ea"/>
                <a:cs typeface="+mn-cs"/>
              </a:rPr>
              <a:t>=(se2/se1)^2</a:t>
            </a:r>
            <a:r>
              <a:rPr kumimoji="0" lang="es-ES" b="0" i="0" u="none" strike="noStrike" kern="0" cap="none" spc="0" normalizeH="0" baseline="0" noProof="0" dirty="0" smtClean="0">
                <a:ln>
                  <a:noFill/>
                </a:ln>
                <a:solidFill>
                  <a:schemeClr val="tx1"/>
                </a:solidFill>
                <a:effectLst/>
                <a:uLnTx/>
                <a:uFillTx/>
                <a:latin typeface="+mn-lt"/>
                <a:ea typeface="+mn-ea"/>
                <a:cs typeface="+mn-cs"/>
              </a:rPr>
              <a:t>, que si revisamos el valor del </a:t>
            </a:r>
            <a:r>
              <a:rPr lang="es-ES" kern="0" dirty="0" smtClean="0">
                <a:latin typeface="+mn-lt"/>
              </a:rPr>
              <a:t>objeto </a:t>
            </a:r>
            <a:r>
              <a:rPr lang="es-ES" kern="0" dirty="0" smtClean="0">
                <a:solidFill>
                  <a:srgbClr val="0070C0"/>
                </a:solidFill>
                <a:latin typeface="+mn-lt"/>
              </a:rPr>
              <a:t>F</a:t>
            </a:r>
            <a:r>
              <a:rPr lang="es-ES" kern="0" dirty="0" smtClean="0">
                <a:latin typeface="+mn-lt"/>
              </a:rPr>
              <a:t>, que tiene como valor de 4.554</a:t>
            </a:r>
          </a:p>
        </p:txBody>
      </p:sp>
      <p:sp>
        <p:nvSpPr>
          <p:cNvPr id="10" name="9 Llamada rectangular redondeada"/>
          <p:cNvSpPr/>
          <p:nvPr/>
        </p:nvSpPr>
        <p:spPr>
          <a:xfrm>
            <a:off x="2214546" y="1785926"/>
            <a:ext cx="1500198" cy="285752"/>
          </a:xfrm>
          <a:prstGeom prst="wedgeRoundRectCallout">
            <a:avLst>
              <a:gd name="adj1" fmla="val -125723"/>
              <a:gd name="adj2" fmla="val 30278"/>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t>Primer Grupo</a:t>
            </a:r>
            <a:endParaRPr lang="es-ES" sz="1600" dirty="0"/>
          </a:p>
        </p:txBody>
      </p:sp>
      <p:sp>
        <p:nvSpPr>
          <p:cNvPr id="12" name="11 Llamada rectangular redondeada"/>
          <p:cNvSpPr/>
          <p:nvPr/>
        </p:nvSpPr>
        <p:spPr>
          <a:xfrm>
            <a:off x="6500826" y="1785926"/>
            <a:ext cx="1785950" cy="285752"/>
          </a:xfrm>
          <a:prstGeom prst="wedgeRoundRectCallout">
            <a:avLst>
              <a:gd name="adj1" fmla="val -100936"/>
              <a:gd name="adj2" fmla="val 20278"/>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t>Segundo Grupo</a:t>
            </a:r>
            <a:endParaRPr lang="es-ES" sz="16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85860"/>
            <a:ext cx="8429684" cy="5143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Para rezar o no la hipótesis nula necesitamos del estadístico F, por lo que crearemos este estadístico en el cuadro de comandos.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err="1" smtClean="0">
                <a:ln>
                  <a:noFill/>
                </a:ln>
                <a:solidFill>
                  <a:srgbClr val="0070C0"/>
                </a:solidFill>
                <a:effectLst/>
                <a:uLnTx/>
                <a:uFillTx/>
                <a:latin typeface="+mn-lt"/>
                <a:ea typeface="+mn-ea"/>
                <a:cs typeface="+mn-cs"/>
              </a:rPr>
              <a:t>Scalar</a:t>
            </a:r>
            <a:r>
              <a:rPr kumimoji="0" lang="es-ES" sz="2200" b="0" i="0" u="none" strike="noStrike" kern="0" cap="none" spc="0" normalizeH="0" baseline="0" noProof="0" dirty="0" smtClean="0">
                <a:ln>
                  <a:noFill/>
                </a:ln>
                <a:solidFill>
                  <a:srgbClr val="0070C0"/>
                </a:solidFill>
                <a:effectLst/>
                <a:uLnTx/>
                <a:uFillTx/>
                <a:latin typeface="+mn-lt"/>
                <a:ea typeface="+mn-ea"/>
                <a:cs typeface="+mn-cs"/>
              </a:rPr>
              <a:t> </a:t>
            </a:r>
            <a:r>
              <a:rPr kumimoji="0" lang="es-ES" sz="2200" b="0" i="0" u="none" strike="noStrike" kern="0" cap="none" spc="0" normalizeH="0" baseline="0" noProof="0" dirty="0" err="1" smtClean="0">
                <a:ln>
                  <a:noFill/>
                </a:ln>
                <a:solidFill>
                  <a:srgbClr val="0070C0"/>
                </a:solidFill>
                <a:effectLst/>
                <a:uLnTx/>
                <a:uFillTx/>
                <a:latin typeface="+mn-lt"/>
                <a:ea typeface="+mn-ea"/>
                <a:cs typeface="+mn-cs"/>
              </a:rPr>
              <a:t>prob</a:t>
            </a:r>
            <a:r>
              <a:rPr kumimoji="0" lang="es-ES" sz="2200" b="0" i="0" u="none" strike="noStrike" kern="0" cap="none" spc="0" normalizeH="0" baseline="0" noProof="0" dirty="0" smtClean="0">
                <a:ln>
                  <a:noFill/>
                </a:ln>
                <a:solidFill>
                  <a:srgbClr val="0070C0"/>
                </a:solidFill>
                <a:effectLst/>
                <a:uLnTx/>
                <a:uFillTx/>
                <a:latin typeface="+mn-lt"/>
                <a:ea typeface="+mn-ea"/>
                <a:cs typeface="+mn-cs"/>
              </a:rPr>
              <a:t>=(1-@</a:t>
            </a:r>
            <a:r>
              <a:rPr kumimoji="0" lang="es-ES" sz="2200" b="0" i="0" u="none" strike="noStrike" kern="0" cap="none" spc="0" normalizeH="0" baseline="0" noProof="0" dirty="0" err="1" smtClean="0">
                <a:ln>
                  <a:noFill/>
                </a:ln>
                <a:solidFill>
                  <a:srgbClr val="0070C0"/>
                </a:solidFill>
                <a:effectLst/>
                <a:uLnTx/>
                <a:uFillTx/>
                <a:latin typeface="+mn-lt"/>
                <a:ea typeface="+mn-ea"/>
                <a:cs typeface="+mn-cs"/>
              </a:rPr>
              <a:t>cfdist</a:t>
            </a:r>
            <a:r>
              <a:rPr kumimoji="0" lang="es-ES" sz="2200" b="0" i="0" u="none" strike="noStrike" kern="0" cap="none" spc="0" normalizeH="0" baseline="0" noProof="0" dirty="0" smtClean="0">
                <a:ln>
                  <a:noFill/>
                </a:ln>
                <a:solidFill>
                  <a:srgbClr val="0070C0"/>
                </a:solidFill>
                <a:effectLst/>
                <a:uLnTx/>
                <a:uFillTx/>
                <a:latin typeface="+mn-lt"/>
                <a:ea typeface="+mn-ea"/>
                <a:cs typeface="+mn-cs"/>
              </a:rPr>
              <a:t>(f, 59, 59))</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El resultado nos da una probabilidad muy baja de 0.00000000140947% (menor del 5%). Por lo que se rechaza la hipótesis nula de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Homoscedasticidad</a:t>
            </a:r>
            <a:r>
              <a:rPr kumimoji="0" lang="es-ES" sz="2200" b="0" i="0" u="none" strike="noStrike" kern="0" cap="none" spc="0" normalizeH="0" baseline="0" noProof="0" dirty="0" smtClean="0">
                <a:ln>
                  <a:noFill/>
                </a:ln>
                <a:solidFill>
                  <a:schemeClr val="tx1"/>
                </a:solidFill>
                <a:effectLst/>
                <a:uLnTx/>
                <a:uFillTx/>
                <a:latin typeface="+mn-lt"/>
                <a:ea typeface="+mn-ea"/>
                <a:cs typeface="+mn-cs"/>
              </a:rPr>
              <a:t> de la varianza.</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Una solución habitual en este tipo de problemas es considerar el esquema de la varianza como: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9" name="8 Objeto"/>
          <p:cNvGraphicFramePr>
            <a:graphicFrameLocks noChangeAspect="1"/>
          </p:cNvGraphicFramePr>
          <p:nvPr/>
        </p:nvGraphicFramePr>
        <p:xfrm>
          <a:off x="785786" y="2285992"/>
          <a:ext cx="3100387" cy="608013"/>
        </p:xfrm>
        <a:graphic>
          <a:graphicData uri="http://schemas.openxmlformats.org/presentationml/2006/ole">
            <mc:AlternateContent xmlns:mc="http://schemas.openxmlformats.org/markup-compatibility/2006">
              <mc:Choice xmlns:v="urn:schemas-microsoft-com:vml" Requires="v">
                <p:oleObj spid="_x0000_s232452" name="Ecuación" r:id="rId5" imgW="1193760" imgH="266400" progId="Equation.3">
                  <p:embed/>
                </p:oleObj>
              </mc:Choice>
              <mc:Fallback>
                <p:oleObj name="Ecuación" r:id="rId5" imgW="1193760" imgH="266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86" y="2285992"/>
                        <a:ext cx="3100387"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nvGraphicFramePr>
        <p:xfrm>
          <a:off x="3643306" y="5715016"/>
          <a:ext cx="1928826" cy="484190"/>
        </p:xfrm>
        <a:graphic>
          <a:graphicData uri="http://schemas.openxmlformats.org/presentationml/2006/ole">
            <mc:AlternateContent xmlns:mc="http://schemas.openxmlformats.org/markup-compatibility/2006">
              <mc:Choice xmlns:v="urn:schemas-microsoft-com:vml" Requires="v">
                <p:oleObj spid="_x0000_s232453" name="Ecuación" r:id="rId7" imgW="952200" imgH="253800" progId="Equation.3">
                  <p:embed/>
                </p:oleObj>
              </mc:Choice>
              <mc:Fallback>
                <p:oleObj name="Ecuación" r:id="rId7" imgW="952200" imgH="2538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06" y="5715016"/>
                        <a:ext cx="1928826" cy="484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2452" name="Picture 4"/>
          <p:cNvPicPr>
            <a:picLocks noChangeAspect="1" noChangeArrowheads="1"/>
          </p:cNvPicPr>
          <p:nvPr/>
        </p:nvPicPr>
        <p:blipFill>
          <a:blip r:embed="rId9"/>
          <a:srcRect/>
          <a:stretch>
            <a:fillRect/>
          </a:stretch>
        </p:blipFill>
        <p:spPr bwMode="auto">
          <a:xfrm>
            <a:off x="4786314" y="2071678"/>
            <a:ext cx="3348042" cy="13144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142984"/>
            <a:ext cx="8433654" cy="535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uLnTx/>
                <a:uFillTx/>
                <a:latin typeface="+mn-lt"/>
                <a:ea typeface="+mn-ea"/>
                <a:cs typeface="+mn-cs"/>
              </a:rPr>
              <a:t>Prueba de White</a:t>
            </a:r>
            <a:endParaRPr lang="es-ES" sz="2400" kern="0" dirty="0" smtClean="0">
              <a:solidFill>
                <a:srgbClr val="FF0000"/>
              </a:solidFill>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Este contraste es el más general por que no especifica concretamente la</a:t>
            </a:r>
            <a:r>
              <a:rPr kumimoji="0" lang="es-ES" sz="2000" b="0" i="0" u="none" strike="noStrike" kern="0" cap="none" spc="0" normalizeH="0" noProof="0" dirty="0" smtClean="0">
                <a:ln>
                  <a:noFill/>
                </a:ln>
                <a:solidFill>
                  <a:schemeClr val="tx1"/>
                </a:solidFill>
                <a:effectLst/>
                <a:uLnTx/>
                <a:uFillTx/>
                <a:latin typeface="+mn-lt"/>
                <a:ea typeface="+mn-ea"/>
                <a:cs typeface="+mn-cs"/>
              </a:rPr>
              <a:t>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heteroscedasticidad</a:t>
            </a:r>
            <a:r>
              <a:rPr kumimoji="0" lang="es-ES" sz="2000"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r>
              <a:rPr lang="es-ES" sz="2000" kern="0" dirty="0" smtClean="0">
                <a:latin typeface="+mn-lt"/>
              </a:rPr>
              <a:t>           </a:t>
            </a:r>
            <a:r>
              <a:rPr kumimoji="0" lang="es-ES" sz="2000" b="0" i="0" u="none" strike="noStrike" kern="0" cap="none" spc="0" normalizeH="0" baseline="0" noProof="0" dirty="0" smtClean="0">
                <a:ln>
                  <a:noFill/>
                </a:ln>
                <a:solidFill>
                  <a:schemeClr val="tx1"/>
                </a:solidFill>
                <a:effectLst/>
                <a:uLnTx/>
                <a:uFillTx/>
                <a:latin typeface="+mn-lt"/>
                <a:ea typeface="+mn-ea"/>
                <a:cs typeface="+mn-cs"/>
              </a:rPr>
              <a:t>No existe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Heteroscedasticidad</a:t>
            </a: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0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500" b="1"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800" b="1"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1" i="0" u="none" strike="noStrike" kern="0" cap="none" spc="0" normalizeH="0" baseline="0" noProof="0" dirty="0" smtClean="0">
                <a:ln>
                  <a:noFill/>
                </a:ln>
                <a:solidFill>
                  <a:srgbClr val="2B2BF5"/>
                </a:solidFill>
                <a:effectLst/>
                <a:uLnTx/>
                <a:uFillTx/>
                <a:latin typeface="+mn-lt"/>
                <a:ea typeface="+mn-ea"/>
                <a:cs typeface="+mn-cs"/>
              </a:rPr>
              <a:t>White sin termino cruzado (no </a:t>
            </a:r>
            <a:r>
              <a:rPr kumimoji="0" lang="es-ES" sz="2000" b="1" i="0" u="none" strike="noStrike" kern="0" cap="none" spc="0" normalizeH="0" baseline="0" noProof="0" dirty="0" err="1" smtClean="0">
                <a:ln>
                  <a:noFill/>
                </a:ln>
                <a:solidFill>
                  <a:srgbClr val="2B2BF5"/>
                </a:solidFill>
                <a:effectLst/>
                <a:uLnTx/>
                <a:uFillTx/>
                <a:latin typeface="+mn-lt"/>
                <a:ea typeface="+mn-ea"/>
                <a:cs typeface="+mn-cs"/>
              </a:rPr>
              <a:t>cross</a:t>
            </a:r>
            <a:r>
              <a:rPr kumimoji="0" lang="es-ES" sz="2000" b="1" i="0" u="none" strike="noStrike" kern="0" cap="none" spc="0" normalizeH="0" baseline="0" noProof="0" dirty="0" smtClean="0">
                <a:ln>
                  <a:noFill/>
                </a:ln>
                <a:solidFill>
                  <a:srgbClr val="2B2BF5"/>
                </a:solidFill>
                <a:effectLst/>
                <a:uLnTx/>
                <a:uFillTx/>
                <a:latin typeface="+mn-lt"/>
                <a:ea typeface="+mn-ea"/>
                <a:cs typeface="+mn-cs"/>
              </a:rPr>
              <a:t> </a:t>
            </a:r>
            <a:r>
              <a:rPr kumimoji="0" lang="es-ES" sz="2000" b="1" i="0" u="none" strike="noStrike" kern="0" cap="none" spc="0" normalizeH="0" baseline="0" noProof="0" dirty="0" err="1" smtClean="0">
                <a:ln>
                  <a:noFill/>
                </a:ln>
                <a:solidFill>
                  <a:srgbClr val="2B2BF5"/>
                </a:solidFill>
                <a:effectLst/>
                <a:uLnTx/>
                <a:uFillTx/>
                <a:latin typeface="+mn-lt"/>
                <a:ea typeface="+mn-ea"/>
                <a:cs typeface="+mn-cs"/>
              </a:rPr>
              <a:t>terms</a:t>
            </a:r>
            <a:r>
              <a:rPr kumimoji="0" lang="es-ES" sz="2000" b="1" i="0" u="none" strike="noStrike" kern="0" cap="none" spc="0" normalizeH="0" baseline="0" noProof="0" dirty="0" smtClean="0">
                <a:ln>
                  <a:noFill/>
                </a:ln>
                <a:solidFill>
                  <a:srgbClr val="2B2BF5"/>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Esta prueba es similar a MCG que considera los residuos del cuadrado como variable dependiente.</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1" i="0" u="none" strike="noStrike" kern="0" cap="none" spc="0" normalizeH="0" baseline="0" noProof="0" dirty="0" smtClean="0">
                <a:ln>
                  <a:noFill/>
                </a:ln>
                <a:solidFill>
                  <a:srgbClr val="2B2BF5"/>
                </a:solidFill>
                <a:effectLst/>
                <a:uLnTx/>
                <a:uFillTx/>
                <a:latin typeface="+mn-lt"/>
                <a:ea typeface="+mn-ea"/>
                <a:cs typeface="+mn-cs"/>
              </a:rPr>
              <a:t>White con termino cruzado  (</a:t>
            </a:r>
            <a:r>
              <a:rPr kumimoji="0" lang="es-ES" sz="2000" b="1" i="0" u="none" strike="noStrike" kern="0" cap="none" spc="0" normalizeH="0" baseline="0" noProof="0" dirty="0" err="1" smtClean="0">
                <a:ln>
                  <a:noFill/>
                </a:ln>
                <a:solidFill>
                  <a:srgbClr val="2B2BF5"/>
                </a:solidFill>
                <a:effectLst/>
                <a:uLnTx/>
                <a:uFillTx/>
                <a:latin typeface="+mn-lt"/>
                <a:ea typeface="+mn-ea"/>
                <a:cs typeface="+mn-cs"/>
              </a:rPr>
              <a:t>cross</a:t>
            </a:r>
            <a:r>
              <a:rPr kumimoji="0" lang="es-ES" sz="2000" b="1" i="0" u="none" strike="noStrike" kern="0" cap="none" spc="0" normalizeH="0" baseline="0" noProof="0" dirty="0" smtClean="0">
                <a:ln>
                  <a:noFill/>
                </a:ln>
                <a:solidFill>
                  <a:srgbClr val="2B2BF5"/>
                </a:solidFill>
                <a:effectLst/>
                <a:uLnTx/>
                <a:uFillTx/>
                <a:latin typeface="+mn-lt"/>
                <a:ea typeface="+mn-ea"/>
                <a:cs typeface="+mn-cs"/>
              </a:rPr>
              <a:t> </a:t>
            </a:r>
            <a:r>
              <a:rPr kumimoji="0" lang="es-ES" sz="2000" b="1" i="0" u="none" strike="noStrike" kern="0" cap="none" spc="0" normalizeH="0" baseline="0" noProof="0" dirty="0" err="1" smtClean="0">
                <a:ln>
                  <a:noFill/>
                </a:ln>
                <a:solidFill>
                  <a:srgbClr val="2B2BF5"/>
                </a:solidFill>
                <a:effectLst/>
                <a:uLnTx/>
                <a:uFillTx/>
                <a:latin typeface="+mn-lt"/>
                <a:ea typeface="+mn-ea"/>
                <a:cs typeface="+mn-cs"/>
              </a:rPr>
              <a:t>terms</a:t>
            </a:r>
            <a:r>
              <a:rPr kumimoji="0" lang="es-ES" sz="2000" b="1" i="0" u="none" strike="noStrike" kern="0" cap="none" spc="0" normalizeH="0" baseline="0" noProof="0" dirty="0" smtClean="0">
                <a:ln>
                  <a:noFill/>
                </a:ln>
                <a:solidFill>
                  <a:srgbClr val="2B2BF5"/>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La varianza toma forma general en función de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regresores</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al cuadrado y de su producto cruzado</a:t>
            </a:r>
          </a:p>
        </p:txBody>
      </p:sp>
      <p:graphicFrame>
        <p:nvGraphicFramePr>
          <p:cNvPr id="9" name="Object 2"/>
          <p:cNvGraphicFramePr>
            <a:graphicFrameLocks noChangeAspect="1"/>
          </p:cNvGraphicFramePr>
          <p:nvPr/>
        </p:nvGraphicFramePr>
        <p:xfrm>
          <a:off x="428596" y="2143116"/>
          <a:ext cx="2767020" cy="919163"/>
        </p:xfrm>
        <a:graphic>
          <a:graphicData uri="http://schemas.openxmlformats.org/presentationml/2006/ole">
            <mc:AlternateContent xmlns:mc="http://schemas.openxmlformats.org/markup-compatibility/2006">
              <mc:Choice xmlns:v="urn:schemas-microsoft-com:vml" Requires="v">
                <p:oleObj spid="_x0000_s233478" name="Ecuación" r:id="rId5" imgW="1511280" imgH="482400" progId="Equation.3">
                  <p:embed/>
                </p:oleObj>
              </mc:Choice>
              <mc:Fallback>
                <p:oleObj name="Ecuación" r:id="rId5" imgW="1511280" imgH="482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2143116"/>
                        <a:ext cx="276702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428596" y="3643314"/>
          <a:ext cx="6143668" cy="484190"/>
        </p:xfrm>
        <a:graphic>
          <a:graphicData uri="http://schemas.openxmlformats.org/presentationml/2006/ole">
            <mc:AlternateContent xmlns:mc="http://schemas.openxmlformats.org/markup-compatibility/2006">
              <mc:Choice xmlns:v="urn:schemas-microsoft-com:vml" Requires="v">
                <p:oleObj spid="_x0000_s233479" name="Ecuación" r:id="rId7" imgW="3301920" imgH="253800" progId="Equation.3">
                  <p:embed/>
                </p:oleObj>
              </mc:Choice>
              <mc:Fallback>
                <p:oleObj name="Ecuación" r:id="rId7" imgW="3301920" imgH="2538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3643314"/>
                        <a:ext cx="6143668" cy="484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nvGraphicFramePr>
        <p:xfrm>
          <a:off x="7286644" y="3714752"/>
          <a:ext cx="863604" cy="374652"/>
        </p:xfrm>
        <a:graphic>
          <a:graphicData uri="http://schemas.openxmlformats.org/presentationml/2006/ole">
            <mc:AlternateContent xmlns:mc="http://schemas.openxmlformats.org/markup-compatibility/2006">
              <mc:Choice xmlns:v="urn:schemas-microsoft-com:vml" Requires="v">
                <p:oleObj spid="_x0000_s233480" name="Ecuación" r:id="rId9" imgW="583920" imgH="177480" progId="Equation.3">
                  <p:embed/>
                </p:oleObj>
              </mc:Choice>
              <mc:Fallback>
                <p:oleObj name="Ecuación" r:id="rId9" imgW="583920" imgH="177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6644" y="3714752"/>
                        <a:ext cx="863604" cy="374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nvGraphicFramePr>
        <p:xfrm>
          <a:off x="3000364" y="5000636"/>
          <a:ext cx="2071702" cy="406402"/>
        </p:xfrm>
        <a:graphic>
          <a:graphicData uri="http://schemas.openxmlformats.org/presentationml/2006/ole">
            <mc:AlternateContent xmlns:mc="http://schemas.openxmlformats.org/markup-compatibility/2006">
              <mc:Choice xmlns:v="urn:schemas-microsoft-com:vml" Requires="v">
                <p:oleObj spid="_x0000_s233481" name="Ecuación" r:id="rId11" imgW="1168200" imgH="241200" progId="Equation.3">
                  <p:embed/>
                </p:oleObj>
              </mc:Choice>
              <mc:Fallback>
                <p:oleObj name="Ecuación" r:id="rId11" imgW="1168200" imgH="241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0364" y="5000636"/>
                        <a:ext cx="2071702" cy="406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4" name="Picture 8"/>
          <p:cNvPicPr>
            <a:picLocks noChangeAspect="1" noChangeArrowheads="1"/>
          </p:cNvPicPr>
          <p:nvPr/>
        </p:nvPicPr>
        <p:blipFill>
          <a:blip r:embed="rId3"/>
          <a:srcRect/>
          <a:stretch>
            <a:fillRect/>
          </a:stretch>
        </p:blipFill>
        <p:spPr bwMode="auto">
          <a:xfrm>
            <a:off x="5500694" y="3929066"/>
            <a:ext cx="3367117" cy="1809750"/>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graphicFrame>
        <p:nvGraphicFramePr>
          <p:cNvPr id="234498" name="Object 2"/>
          <p:cNvGraphicFramePr>
            <a:graphicFrameLocks noChangeAspect="1"/>
          </p:cNvGraphicFramePr>
          <p:nvPr/>
        </p:nvGraphicFramePr>
        <p:xfrm>
          <a:off x="357158" y="1285860"/>
          <a:ext cx="8215370" cy="500066"/>
        </p:xfrm>
        <a:graphic>
          <a:graphicData uri="http://schemas.openxmlformats.org/presentationml/2006/ole">
            <mc:AlternateContent xmlns:mc="http://schemas.openxmlformats.org/markup-compatibility/2006">
              <mc:Choice xmlns:v="urn:schemas-microsoft-com:vml" Requires="v">
                <p:oleObj spid="_x0000_s234501" name="Ecuación" r:id="rId6" imgW="4902120" imgH="253800" progId="Equation.3">
                  <p:embed/>
                </p:oleObj>
              </mc:Choice>
              <mc:Fallback>
                <p:oleObj name="Ecuación" r:id="rId6" imgW="4902120" imgH="253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58" y="1285860"/>
                        <a:ext cx="821537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499" name="Object 3"/>
          <p:cNvGraphicFramePr>
            <a:graphicFrameLocks noChangeAspect="1"/>
          </p:cNvGraphicFramePr>
          <p:nvPr/>
        </p:nvGraphicFramePr>
        <p:xfrm>
          <a:off x="500034" y="1785926"/>
          <a:ext cx="6786563" cy="500058"/>
        </p:xfrm>
        <a:graphic>
          <a:graphicData uri="http://schemas.openxmlformats.org/presentationml/2006/ole">
            <mc:AlternateContent xmlns:mc="http://schemas.openxmlformats.org/markup-compatibility/2006">
              <mc:Choice xmlns:v="urn:schemas-microsoft-com:vml" Requires="v">
                <p:oleObj spid="_x0000_s234502" name="Ecuación" r:id="rId8" imgW="3377880" imgH="241200" progId="Equation.3">
                  <p:embed/>
                </p:oleObj>
              </mc:Choice>
              <mc:Fallback>
                <p:oleObj name="Ecuación" r:id="rId8" imgW="3377880" imgH="2412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34" y="1785926"/>
                        <a:ext cx="6786563" cy="500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4500" name="Object 4"/>
          <p:cNvGraphicFramePr>
            <a:graphicFrameLocks noChangeAspect="1"/>
          </p:cNvGraphicFramePr>
          <p:nvPr/>
        </p:nvGraphicFramePr>
        <p:xfrm>
          <a:off x="2428860" y="2357430"/>
          <a:ext cx="2214562" cy="406400"/>
        </p:xfrm>
        <a:graphic>
          <a:graphicData uri="http://schemas.openxmlformats.org/presentationml/2006/ole">
            <mc:AlternateContent xmlns:mc="http://schemas.openxmlformats.org/markup-compatibility/2006">
              <mc:Choice xmlns:v="urn:schemas-microsoft-com:vml" Requires="v">
                <p:oleObj spid="_x0000_s234503" name="Ecuación" r:id="rId10" imgW="1168200" imgH="241200" progId="Equation.3">
                  <p:embed/>
                </p:oleObj>
              </mc:Choice>
              <mc:Fallback>
                <p:oleObj name="Ecuación" r:id="rId10" imgW="1168200" imgH="2412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60" y="2357430"/>
                        <a:ext cx="221456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txBox="1">
            <a:spLocks/>
          </p:cNvSpPr>
          <p:nvPr/>
        </p:nvSpPr>
        <p:spPr bwMode="auto">
          <a:xfrm>
            <a:off x="285720" y="2786058"/>
            <a:ext cx="8643998" cy="1143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n-lt"/>
                <a:ea typeface="+mn-ea"/>
                <a:cs typeface="+mn-cs"/>
              </a:rPr>
              <a:t>Aplicando la </a:t>
            </a:r>
            <a:r>
              <a:rPr kumimoji="0" lang="es-ES" sz="2400" i="0" u="none" strike="noStrike" kern="0" cap="none" spc="0" normalizeH="0" baseline="0" noProof="0" dirty="0" err="1" smtClean="0">
                <a:ln>
                  <a:noFill/>
                </a:ln>
                <a:solidFill>
                  <a:srgbClr val="FF0000"/>
                </a:solidFill>
                <a:effectLst/>
                <a:uLnTx/>
                <a:uFillTx/>
                <a:latin typeface="+mn-lt"/>
                <a:ea typeface="+mn-ea"/>
                <a:cs typeface="+mn-cs"/>
              </a:rPr>
              <a:t>Heteroscedasticidad</a:t>
            </a:r>
            <a:r>
              <a:rPr kumimoji="0" lang="es-ES" sz="2400" i="0" u="none" strike="noStrike" kern="0" cap="none" spc="0" normalizeH="0" baseline="0" noProof="0" dirty="0" smtClean="0">
                <a:ln>
                  <a:noFill/>
                </a:ln>
                <a:solidFill>
                  <a:srgbClr val="FF0000"/>
                </a:solidFill>
                <a:effectLst/>
                <a:uLnTx/>
                <a:uFillTx/>
                <a:latin typeface="+mn-lt"/>
                <a:ea typeface="+mn-ea"/>
                <a:cs typeface="+mn-cs"/>
              </a:rPr>
              <a:t> en EViews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effectLst/>
                <a:uLnTx/>
                <a:uFillTx/>
                <a:latin typeface="+mn-lt"/>
                <a:ea typeface="+mn-ea"/>
                <a:cs typeface="+mn-cs"/>
              </a:rPr>
              <a:t>En el objeto</a:t>
            </a:r>
            <a:r>
              <a:rPr kumimoji="0" lang="es-ES" sz="2000" b="0" i="0" u="none" strike="noStrike" kern="0" cap="none" spc="0" normalizeH="0" noProof="0" dirty="0" smtClean="0">
                <a:ln>
                  <a:noFill/>
                </a:ln>
                <a:effectLst/>
                <a:uLnTx/>
                <a:uFillTx/>
                <a:latin typeface="+mn-lt"/>
                <a:ea typeface="+mn-ea"/>
                <a:cs typeface="+mn-cs"/>
              </a:rPr>
              <a:t> </a:t>
            </a:r>
            <a:r>
              <a:rPr kumimoji="0" lang="es-ES" sz="2000" b="0" i="0" u="none" strike="noStrike" kern="0" cap="none" spc="0" normalizeH="0" baseline="0" noProof="0" dirty="0" smtClean="0">
                <a:ln>
                  <a:noFill/>
                </a:ln>
                <a:effectLst/>
                <a:uLnTx/>
                <a:uFillTx/>
                <a:latin typeface="+mn-lt"/>
                <a:ea typeface="+mn-ea"/>
                <a:cs typeface="+mn-cs"/>
              </a:rPr>
              <a:t>ecuación</a:t>
            </a:r>
            <a:r>
              <a:rPr kumimoji="0" lang="es-ES" sz="2000" b="0" i="0" u="none" strike="noStrike" kern="0" cap="none" spc="0" normalizeH="0" noProof="0" dirty="0" smtClean="0">
                <a:ln>
                  <a:noFill/>
                </a:ln>
                <a:effectLst/>
                <a:uLnTx/>
                <a:uFillTx/>
                <a:latin typeface="+mn-lt"/>
                <a:ea typeface="+mn-ea"/>
                <a:cs typeface="+mn-cs"/>
              </a:rPr>
              <a:t> </a:t>
            </a:r>
            <a:r>
              <a:rPr kumimoji="0" lang="es-ES" sz="2000" b="0" i="0" u="none" strike="noStrike" kern="0" cap="none" spc="0" normalizeH="0" noProof="0" dirty="0" smtClean="0">
                <a:ln>
                  <a:noFill/>
                </a:ln>
                <a:solidFill>
                  <a:schemeClr val="tx1"/>
                </a:solidFill>
                <a:effectLst/>
                <a:uLnTx/>
                <a:uFillTx/>
                <a:latin typeface="+mn-lt"/>
                <a:ea typeface="+mn-ea"/>
                <a:cs typeface="+mn-cs"/>
              </a:rPr>
              <a:t>2 </a:t>
            </a:r>
            <a:r>
              <a:rPr kumimoji="0" lang="es-ES" sz="2000" b="0" i="0" u="none" strike="noStrike" kern="0" cap="none" spc="0" normalizeH="0" baseline="0" noProof="0" dirty="0" smtClean="0">
                <a:ln>
                  <a:noFill/>
                </a:ln>
                <a:solidFill>
                  <a:schemeClr val="tx1"/>
                </a:solidFill>
                <a:effectLst/>
                <a:uLnTx/>
                <a:uFillTx/>
                <a:latin typeface="+mn-lt"/>
                <a:ea typeface="+mn-ea"/>
                <a:cs typeface="+mn-cs"/>
              </a:rPr>
              <a:t>(es el nombre de nuestra ecuación) pulsamos </a:t>
            </a:r>
            <a:r>
              <a:rPr kumimoji="0" lang="es-ES" sz="2000" b="0" i="0" u="none" strike="noStrike" kern="0" cap="none" spc="0" normalizeH="0" baseline="0" noProof="0" dirty="0" smtClean="0">
                <a:ln>
                  <a:noFill/>
                </a:ln>
                <a:solidFill>
                  <a:srgbClr val="0070C0"/>
                </a:solidFill>
                <a:effectLst/>
                <a:uLnTx/>
                <a:uFillTx/>
                <a:latin typeface="+mn-lt"/>
                <a:ea typeface="+mn-ea"/>
                <a:cs typeface="+mn-cs"/>
              </a:rPr>
              <a:t>View/Residual Test/</a:t>
            </a:r>
            <a:r>
              <a:rPr kumimoji="0" lang="es-ES" sz="2000" b="0" i="0" u="none" strike="noStrike" kern="0" cap="none" spc="0" normalizeH="0" baseline="0" noProof="0" dirty="0" err="1" smtClean="0">
                <a:ln>
                  <a:noFill/>
                </a:ln>
                <a:solidFill>
                  <a:srgbClr val="0070C0"/>
                </a:solidFill>
                <a:effectLst/>
                <a:uLnTx/>
                <a:uFillTx/>
                <a:latin typeface="+mn-lt"/>
                <a:ea typeface="+mn-ea"/>
                <a:cs typeface="+mn-cs"/>
              </a:rPr>
              <a:t>Specification</a:t>
            </a:r>
            <a:r>
              <a:rPr kumimoji="0" lang="es-ES" sz="2000" b="0" i="0" u="none" strike="noStrike" kern="0" cap="none" spc="0" normalizeH="0" baseline="0" noProof="0" dirty="0" smtClean="0">
                <a:ln>
                  <a:noFill/>
                </a:ln>
                <a:solidFill>
                  <a:srgbClr val="0070C0"/>
                </a:solidFill>
                <a:effectLst/>
                <a:uLnTx/>
                <a:uFillTx/>
                <a:latin typeface="+mn-lt"/>
                <a:ea typeface="+mn-ea"/>
                <a:cs typeface="+mn-cs"/>
              </a:rPr>
              <a:t> White (no </a:t>
            </a:r>
            <a:r>
              <a:rPr kumimoji="0" lang="es-ES" sz="2000" b="0" i="0" u="none" strike="noStrike" kern="0" cap="none" spc="0" normalizeH="0" baseline="0" noProof="0" dirty="0" err="1" smtClean="0">
                <a:ln>
                  <a:noFill/>
                </a:ln>
                <a:solidFill>
                  <a:srgbClr val="0070C0"/>
                </a:solidFill>
                <a:effectLst/>
                <a:uLnTx/>
                <a:uFillTx/>
                <a:latin typeface="+mn-lt"/>
                <a:ea typeface="+mn-ea"/>
                <a:cs typeface="+mn-cs"/>
              </a:rPr>
              <a:t>cross</a:t>
            </a:r>
            <a:r>
              <a:rPr kumimoji="0" lang="es-ES" sz="2000" b="0" i="0" u="none" strike="noStrike" kern="0" cap="none" spc="0" normalizeH="0" baseline="0" noProof="0" dirty="0" smtClean="0">
                <a:ln>
                  <a:noFill/>
                </a:ln>
                <a:solidFill>
                  <a:srgbClr val="0070C0"/>
                </a:solidFill>
                <a:effectLst/>
                <a:uLnTx/>
                <a:uFillTx/>
                <a:latin typeface="+mn-lt"/>
                <a:ea typeface="+mn-ea"/>
                <a:cs typeface="+mn-cs"/>
              </a:rPr>
              <a:t> </a:t>
            </a:r>
            <a:r>
              <a:rPr kumimoji="0" lang="es-ES" sz="2000" b="0" i="0" u="none" strike="noStrike" kern="0" cap="none" spc="0" normalizeH="0" baseline="0" noProof="0" dirty="0" err="1" smtClean="0">
                <a:ln>
                  <a:noFill/>
                </a:ln>
                <a:solidFill>
                  <a:srgbClr val="0070C0"/>
                </a:solidFill>
                <a:effectLst/>
                <a:uLnTx/>
                <a:uFillTx/>
                <a:latin typeface="+mn-lt"/>
                <a:ea typeface="+mn-ea"/>
                <a:cs typeface="+mn-cs"/>
              </a:rPr>
              <a:t>terms</a:t>
            </a:r>
            <a:r>
              <a:rPr kumimoji="0" lang="es-ES" sz="2000" b="0" i="0" u="none" strike="noStrike" kern="0" cap="none" spc="0" normalizeH="0" baseline="0" noProof="0" dirty="0" smtClean="0">
                <a:ln>
                  <a:noFill/>
                </a:ln>
                <a:solidFill>
                  <a:srgbClr val="0070C0"/>
                </a:solidFill>
                <a:effectLst/>
                <a:uLnTx/>
                <a:uFillTx/>
                <a:latin typeface="+mn-lt"/>
                <a:ea typeface="+mn-ea"/>
                <a:cs typeface="+mn-cs"/>
              </a:rPr>
              <a: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rgbClr val="FF0000"/>
              </a:solidFill>
              <a:effectLst/>
              <a:uLnTx/>
              <a:uFillTx/>
              <a:latin typeface="+mn-lt"/>
              <a:ea typeface="+mn-ea"/>
              <a:cs typeface="+mn-cs"/>
            </a:endParaRPr>
          </a:p>
        </p:txBody>
      </p:sp>
      <p:pic>
        <p:nvPicPr>
          <p:cNvPr id="234503" name="Picture 7"/>
          <p:cNvPicPr>
            <a:picLocks noChangeAspect="1" noChangeArrowheads="1"/>
          </p:cNvPicPr>
          <p:nvPr/>
        </p:nvPicPr>
        <p:blipFill>
          <a:blip r:embed="rId12"/>
          <a:srcRect/>
          <a:stretch>
            <a:fillRect/>
          </a:stretch>
        </p:blipFill>
        <p:spPr bwMode="auto">
          <a:xfrm>
            <a:off x="285720" y="3929066"/>
            <a:ext cx="4333875" cy="2400306"/>
          </a:xfrm>
          <a:prstGeom prst="rect">
            <a:avLst/>
          </a:prstGeom>
          <a:noFill/>
          <a:ln w="9525">
            <a:solidFill>
              <a:schemeClr val="tx1"/>
            </a:solidFill>
            <a:miter lim="800000"/>
            <a:headEnd/>
            <a:tailEnd/>
          </a:ln>
          <a:effectLst/>
        </p:spPr>
      </p:pic>
      <p:sp>
        <p:nvSpPr>
          <p:cNvPr id="14" name="13 Flecha derecha"/>
          <p:cNvSpPr/>
          <p:nvPr/>
        </p:nvSpPr>
        <p:spPr>
          <a:xfrm>
            <a:off x="4714876" y="4357694"/>
            <a:ext cx="714380" cy="1143008"/>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14 Llamada rectangular redondeada"/>
          <p:cNvSpPr/>
          <p:nvPr/>
        </p:nvSpPr>
        <p:spPr>
          <a:xfrm>
            <a:off x="5500694" y="5857892"/>
            <a:ext cx="2928958" cy="571504"/>
          </a:xfrm>
          <a:prstGeom prst="wedgeRoundRectCallout">
            <a:avLst>
              <a:gd name="adj1" fmla="val 6320"/>
              <a:gd name="adj2" fmla="val -9416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smtClean="0"/>
              <a:t>No lo seleccionamos para no incluir termino cruzado.</a:t>
            </a:r>
            <a:endParaRPr lang="es-E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35523" name="Picture 3"/>
          <p:cNvPicPr>
            <a:picLocks noChangeAspect="1" noChangeArrowheads="1"/>
          </p:cNvPicPr>
          <p:nvPr/>
        </p:nvPicPr>
        <p:blipFill>
          <a:blip r:embed="rId4"/>
          <a:srcRect/>
          <a:stretch>
            <a:fillRect/>
          </a:stretch>
        </p:blipFill>
        <p:spPr bwMode="auto">
          <a:xfrm>
            <a:off x="4357686" y="1571612"/>
            <a:ext cx="4305300" cy="4476750"/>
          </a:xfrm>
          <a:prstGeom prst="rect">
            <a:avLst/>
          </a:prstGeom>
          <a:noFill/>
          <a:ln w="9525">
            <a:solidFill>
              <a:schemeClr val="tx1"/>
            </a:solidFill>
            <a:miter lim="800000"/>
            <a:headEnd/>
            <a:tailEnd/>
          </a:ln>
          <a:effectLst/>
        </p:spPr>
      </p:pic>
      <p:sp>
        <p:nvSpPr>
          <p:cNvPr id="10" name="9 Llamada rectangular redondeada"/>
          <p:cNvSpPr/>
          <p:nvPr/>
        </p:nvSpPr>
        <p:spPr>
          <a:xfrm>
            <a:off x="285720" y="2786058"/>
            <a:ext cx="3857652" cy="1571636"/>
          </a:xfrm>
          <a:prstGeom prst="wedgeRoundRectCallout">
            <a:avLst>
              <a:gd name="adj1" fmla="val 58444"/>
              <a:gd name="adj2" fmla="val -5939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700" dirty="0" smtClean="0"/>
              <a:t>Con un probabilidad no significativa 4.60% (menor que 5%),  se rechaza la hipótesis nula, por lo tanto la varianza no es constante y existe </a:t>
            </a:r>
            <a:r>
              <a:rPr lang="es-ES" sz="1700" dirty="0" err="1" smtClean="0"/>
              <a:t>heteroscedasticidad</a:t>
            </a:r>
            <a:r>
              <a:rPr lang="es-ES" sz="1700" dirty="0" smtClean="0"/>
              <a:t> en el modelo</a:t>
            </a:r>
            <a:r>
              <a:rPr lang="es-ES" dirty="0" smtClean="0"/>
              <a:t>.</a:t>
            </a:r>
            <a:endParaRPr lang="es-E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142984"/>
            <a:ext cx="8643998" cy="528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500" i="0" u="none" strike="noStrike" kern="0" cap="none" spc="0" normalizeH="0" baseline="0" noProof="0" dirty="0" smtClean="0">
                <a:ln>
                  <a:noFill/>
                </a:ln>
                <a:solidFill>
                  <a:srgbClr val="FF0000"/>
                </a:solidFill>
                <a:uLnTx/>
                <a:uFillTx/>
                <a:latin typeface="+mn-lt"/>
                <a:ea typeface="+mn-ea"/>
                <a:cs typeface="+mn-cs"/>
              </a:rPr>
              <a:t>Formas de Corregir la </a:t>
            </a:r>
            <a:r>
              <a:rPr kumimoji="0" lang="es-ES" sz="2500" i="0" u="none" strike="noStrike" kern="0" cap="none" spc="0" normalizeH="0" baseline="0" noProof="0" dirty="0" err="1" smtClean="0">
                <a:ln>
                  <a:noFill/>
                </a:ln>
                <a:solidFill>
                  <a:srgbClr val="FF0000"/>
                </a:solidFill>
                <a:uLnTx/>
                <a:uFillTx/>
                <a:latin typeface="+mn-lt"/>
                <a:ea typeface="+mn-ea"/>
                <a:cs typeface="+mn-cs"/>
              </a:rPr>
              <a:t>Heteroscedasticidad</a:t>
            </a:r>
            <a:endParaRPr lang="es-ES" sz="2100" kern="0" dirty="0">
              <a:solidFill>
                <a:schemeClr val="accent2">
                  <a:lumMod val="75000"/>
                </a:schemeClr>
              </a:solidFill>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Para solucionar la </a:t>
            </a:r>
            <a:r>
              <a:rPr lang="es-ES" sz="2100" kern="0" dirty="0" err="1" smtClean="0">
                <a:latin typeface="+mn-lt"/>
              </a:rPr>
              <a:t>heteroscedasticidad</a:t>
            </a:r>
            <a:r>
              <a:rPr lang="es-ES" sz="2100" kern="0" dirty="0" smtClean="0">
                <a:latin typeface="+mn-lt"/>
              </a:rPr>
              <a:t> es necesario realizar Mínimos Cuadrados Generalizados (MCG).</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Si se conoce la estructura de la varianza entonces se puede aproximar a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1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100" i="1" kern="0" dirty="0" smtClean="0">
                <a:latin typeface="+mn-lt"/>
              </a:rPr>
              <a:t>     </a:t>
            </a:r>
            <a:r>
              <a:rPr lang="es-ES" sz="2100" kern="0" dirty="0" smtClean="0">
                <a:latin typeface="+mn-lt"/>
              </a:rPr>
              <a:t>: Vector de variables que incluye una o varias variables exógenas de los regresión.</a:t>
            </a:r>
          </a:p>
          <a:p>
            <a:pPr marL="0" marR="0" lvl="0" indent="0"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    Es una función cualquiera.</a:t>
            </a: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100" kern="0" dirty="0" smtClean="0">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La estructura más habituales de la varianza son:           ,              , </a:t>
            </a:r>
          </a:p>
          <a:p>
            <a:pPr marL="0" marR="0" lvl="0" indent="0"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y             .</a:t>
            </a:r>
          </a:p>
          <a:p>
            <a:pPr marL="0" marR="0" lvl="0" indent="0"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La matriz de varianza y covarianza resulta:</a:t>
            </a: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100" kern="0" dirty="0" smtClean="0">
              <a:latin typeface="+mn-lt"/>
            </a:endParaRPr>
          </a:p>
        </p:txBody>
      </p:sp>
      <p:graphicFrame>
        <p:nvGraphicFramePr>
          <p:cNvPr id="9" name="8 Objeto"/>
          <p:cNvGraphicFramePr>
            <a:graphicFrameLocks noChangeAspect="1"/>
          </p:cNvGraphicFramePr>
          <p:nvPr/>
        </p:nvGraphicFramePr>
        <p:xfrm>
          <a:off x="642910" y="2643182"/>
          <a:ext cx="849316" cy="406402"/>
        </p:xfrm>
        <a:graphic>
          <a:graphicData uri="http://schemas.openxmlformats.org/presentationml/2006/ole">
            <mc:AlternateContent xmlns:mc="http://schemas.openxmlformats.org/markup-compatibility/2006">
              <mc:Choice xmlns:v="urn:schemas-microsoft-com:vml" Requires="v">
                <p:oleObj spid="_x0000_s254984" name="Ecuación" r:id="rId5" imgW="698400" imgH="241200" progId="Equation.3">
                  <p:embed/>
                </p:oleObj>
              </mc:Choice>
              <mc:Fallback>
                <p:oleObj name="Ecuación" r:id="rId5" imgW="698400" imgH="241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2643182"/>
                        <a:ext cx="849316" cy="4064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357158" y="3286124"/>
          <a:ext cx="428628" cy="471490"/>
        </p:xfrm>
        <a:graphic>
          <a:graphicData uri="http://schemas.openxmlformats.org/presentationml/2006/ole">
            <mc:AlternateContent xmlns:mc="http://schemas.openxmlformats.org/markup-compatibility/2006">
              <mc:Choice xmlns:v="urn:schemas-microsoft-com:vml" Requires="v">
                <p:oleObj spid="_x0000_s254985" name="Ecuación" r:id="rId7" imgW="152280" imgH="228600" progId="Equation.3">
                  <p:embed/>
                </p:oleObj>
              </mc:Choice>
              <mc:Fallback>
                <p:oleObj name="Ecuación" r:id="rId7" imgW="152280" imgH="2286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58" y="3286124"/>
                        <a:ext cx="428628" cy="471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nvGraphicFramePr>
        <p:xfrm>
          <a:off x="285720" y="4143380"/>
          <a:ext cx="244476" cy="315914"/>
        </p:xfrm>
        <a:graphic>
          <a:graphicData uri="http://schemas.openxmlformats.org/presentationml/2006/ole">
            <mc:AlternateContent xmlns:mc="http://schemas.openxmlformats.org/markup-compatibility/2006">
              <mc:Choice xmlns:v="urn:schemas-microsoft-com:vml" Requires="v">
                <p:oleObj spid="_x0000_s254986" name="Ecuación" r:id="rId9" imgW="203040" imgH="203040" progId="Equation.3">
                  <p:embed/>
                </p:oleObj>
              </mc:Choice>
              <mc:Fallback>
                <p:oleObj name="Ecuación" r:id="rId9" imgW="203040" imgH="20304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20" y="4143380"/>
                        <a:ext cx="244476" cy="315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80" name="Object 4"/>
          <p:cNvGraphicFramePr>
            <a:graphicFrameLocks noChangeAspect="1"/>
          </p:cNvGraphicFramePr>
          <p:nvPr/>
        </p:nvGraphicFramePr>
        <p:xfrm>
          <a:off x="6000760" y="4857760"/>
          <a:ext cx="833437" cy="427037"/>
        </p:xfrm>
        <a:graphic>
          <a:graphicData uri="http://schemas.openxmlformats.org/presentationml/2006/ole">
            <mc:AlternateContent xmlns:mc="http://schemas.openxmlformats.org/markup-compatibility/2006">
              <mc:Choice xmlns:v="urn:schemas-microsoft-com:vml" Requires="v">
                <p:oleObj spid="_x0000_s254987" name="Ecuación" r:id="rId11" imgW="685800" imgH="253800" progId="Equation.3">
                  <p:embed/>
                </p:oleObj>
              </mc:Choice>
              <mc:Fallback>
                <p:oleObj name="Ecuación" r:id="rId11" imgW="685800" imgH="2538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60" y="4857760"/>
                        <a:ext cx="8334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81" name="Object 5"/>
          <p:cNvGraphicFramePr>
            <a:graphicFrameLocks noChangeAspect="1"/>
          </p:cNvGraphicFramePr>
          <p:nvPr/>
        </p:nvGraphicFramePr>
        <p:xfrm>
          <a:off x="6929454" y="4857760"/>
          <a:ext cx="1019175" cy="427037"/>
        </p:xfrm>
        <a:graphic>
          <a:graphicData uri="http://schemas.openxmlformats.org/presentationml/2006/ole">
            <mc:AlternateContent xmlns:mc="http://schemas.openxmlformats.org/markup-compatibility/2006">
              <mc:Choice xmlns:v="urn:schemas-microsoft-com:vml" Requires="v">
                <p:oleObj spid="_x0000_s254988" name="Ecuación" r:id="rId13" imgW="838080" imgH="253800" progId="Equation.3">
                  <p:embed/>
                </p:oleObj>
              </mc:Choice>
              <mc:Fallback>
                <p:oleObj name="Ecuación" r:id="rId13" imgW="838080" imgH="253800" progId="Equation.3">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9454" y="4857760"/>
                        <a:ext cx="1019175"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82" name="Object 6"/>
          <p:cNvGraphicFramePr>
            <a:graphicFrameLocks noChangeAspect="1"/>
          </p:cNvGraphicFramePr>
          <p:nvPr/>
        </p:nvGraphicFramePr>
        <p:xfrm>
          <a:off x="8001024" y="4857760"/>
          <a:ext cx="833437" cy="427037"/>
        </p:xfrm>
        <a:graphic>
          <a:graphicData uri="http://schemas.openxmlformats.org/presentationml/2006/ole">
            <mc:AlternateContent xmlns:mc="http://schemas.openxmlformats.org/markup-compatibility/2006">
              <mc:Choice xmlns:v="urn:schemas-microsoft-com:vml" Requires="v">
                <p:oleObj spid="_x0000_s254989" name="Ecuación" r:id="rId15" imgW="685800" imgH="253800" progId="Equation.3">
                  <p:embed/>
                </p:oleObj>
              </mc:Choice>
              <mc:Fallback>
                <p:oleObj name="Ecuación" r:id="rId15" imgW="685800" imgH="253800" progId="Equation.3">
                  <p:embed/>
                  <p:pic>
                    <p:nvPicPr>
                      <p:cNvPr id="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01024" y="4857760"/>
                        <a:ext cx="8334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4983" name="Object 7"/>
          <p:cNvGraphicFramePr>
            <a:graphicFrameLocks noChangeAspect="1"/>
          </p:cNvGraphicFramePr>
          <p:nvPr/>
        </p:nvGraphicFramePr>
        <p:xfrm>
          <a:off x="500034" y="5214950"/>
          <a:ext cx="817563" cy="404812"/>
        </p:xfrm>
        <a:graphic>
          <a:graphicData uri="http://schemas.openxmlformats.org/presentationml/2006/ole">
            <mc:AlternateContent xmlns:mc="http://schemas.openxmlformats.org/markup-compatibility/2006">
              <mc:Choice xmlns:v="urn:schemas-microsoft-com:vml" Requires="v">
                <p:oleObj spid="_x0000_s254990" name="Ecuación" r:id="rId17" imgW="672840" imgH="241200" progId="Equation.3">
                  <p:embed/>
                </p:oleObj>
              </mc:Choice>
              <mc:Fallback>
                <p:oleObj name="Ecuación" r:id="rId17" imgW="672840" imgH="241200" progId="Equation.3">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034" y="5214950"/>
                        <a:ext cx="81756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16 Flecha abajo"/>
          <p:cNvSpPr/>
          <p:nvPr/>
        </p:nvSpPr>
        <p:spPr>
          <a:xfrm rot="16200000">
            <a:off x="4071934" y="2857496"/>
            <a:ext cx="857256"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a:spLocks noChangeArrowheads="1"/>
          </p:cNvSpPr>
          <p:nvPr/>
        </p:nvSpPr>
        <p:spPr bwMode="auto">
          <a:xfrm>
            <a:off x="214282" y="1142984"/>
            <a:ext cx="8572560" cy="1714512"/>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Creación de Variables y Datos</a:t>
            </a:r>
          </a:p>
          <a:p>
            <a:pPr indent="-660400">
              <a:lnSpc>
                <a:spcPct val="80000"/>
              </a:lnSpc>
              <a:spcBef>
                <a:spcPct val="20000"/>
              </a:spcBef>
            </a:pPr>
            <a:r>
              <a:rPr lang="es-ES" sz="2200" dirty="0" smtClean="0"/>
              <a:t>Para crear la base de datos hay que seguir la siguiente instrucción: </a:t>
            </a:r>
            <a:r>
              <a:rPr lang="es-ES" sz="2200" dirty="0" smtClean="0">
                <a:solidFill>
                  <a:srgbClr val="0070C0"/>
                </a:solidFill>
              </a:rPr>
              <a:t>Quick/Empty Group (Edit Series)</a:t>
            </a:r>
            <a:endParaRPr lang="es-ES" sz="2200" dirty="0">
              <a:solidFill>
                <a:srgbClr val="0070C0"/>
              </a:solidFill>
            </a:endParaRPr>
          </a:p>
        </p:txBody>
      </p:sp>
      <p:pic>
        <p:nvPicPr>
          <p:cNvPr id="6145" name="Picture 1"/>
          <p:cNvPicPr>
            <a:picLocks noChangeAspect="1" noChangeArrowheads="1"/>
          </p:cNvPicPr>
          <p:nvPr/>
        </p:nvPicPr>
        <p:blipFill>
          <a:blip r:embed="rId2"/>
          <a:srcRect/>
          <a:stretch>
            <a:fillRect/>
          </a:stretch>
        </p:blipFill>
        <p:spPr bwMode="auto">
          <a:xfrm>
            <a:off x="214282" y="2357430"/>
            <a:ext cx="3857652" cy="1562100"/>
          </a:xfrm>
          <a:prstGeom prst="rect">
            <a:avLst/>
          </a:prstGeom>
          <a:noFill/>
          <a:ln w="9525">
            <a:solidFill>
              <a:schemeClr val="tx1"/>
            </a:solid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929190" y="2000240"/>
            <a:ext cx="3929090" cy="2971800"/>
          </a:xfrm>
          <a:prstGeom prst="rect">
            <a:avLst/>
          </a:prstGeom>
          <a:noFill/>
          <a:ln w="9525">
            <a:noFill/>
            <a:miter lim="800000"/>
            <a:headEnd/>
            <a:tailEnd/>
          </a:ln>
          <a:effectLst/>
        </p:spPr>
      </p:pic>
      <p:sp>
        <p:nvSpPr>
          <p:cNvPr id="18" name="Rectangle 11"/>
          <p:cNvSpPr>
            <a:spLocks noChangeArrowheads="1"/>
          </p:cNvSpPr>
          <p:nvPr/>
        </p:nvSpPr>
        <p:spPr bwMode="auto">
          <a:xfrm>
            <a:off x="214282" y="5000636"/>
            <a:ext cx="8358278" cy="1428760"/>
          </a:xfrm>
          <a:prstGeom prst="rect">
            <a:avLst/>
          </a:prstGeom>
          <a:noFill/>
          <a:ln w="9525">
            <a:noFill/>
            <a:miter lim="800000"/>
            <a:headEnd/>
            <a:tailEnd/>
          </a:ln>
          <a:effectLst/>
        </p:spPr>
        <p:txBody>
          <a:bodyPr/>
          <a:lstStyle/>
          <a:p>
            <a:pPr indent="-660400" algn="just">
              <a:lnSpc>
                <a:spcPct val="80000"/>
              </a:lnSpc>
              <a:spcBef>
                <a:spcPct val="20000"/>
              </a:spcBef>
            </a:pPr>
            <a:r>
              <a:rPr lang="es-ES" sz="2200" dirty="0" smtClean="0">
                <a:latin typeface="+mn-lt"/>
              </a:rPr>
              <a:t>Si nos ubicamos al costado de la celda </a:t>
            </a:r>
            <a:r>
              <a:rPr lang="es-ES" sz="2200" dirty="0" smtClean="0">
                <a:solidFill>
                  <a:srgbClr val="0070C0"/>
                </a:solidFill>
                <a:latin typeface="+mn-lt"/>
              </a:rPr>
              <a:t>obs</a:t>
            </a:r>
            <a:r>
              <a:rPr lang="es-ES" sz="2200" dirty="0" smtClean="0">
                <a:latin typeface="+mn-lt"/>
              </a:rPr>
              <a:t> podremos digitar la variable. Hay que mencionar , que el nombre en EViews tienen un máximo de caracteres, no se permiten caracteres inválidos como:</a:t>
            </a:r>
            <a:r>
              <a:rPr lang="es-ES" sz="2200" dirty="0" smtClean="0"/>
              <a:t>”,</a:t>
            </a:r>
            <a:r>
              <a:rPr lang="es-ES" sz="2200" dirty="0" smtClean="0">
                <a:latin typeface="+mn-lt"/>
              </a:rPr>
              <a:t>Log(Argumento del programa), </a:t>
            </a:r>
            <a:r>
              <a:rPr lang="es-ES" sz="2200" dirty="0" smtClean="0"/>
              <a:t>@, #, $,¿,!,*. Pero si permita “_ “ ejemplo (PBI_PC).</a:t>
            </a:r>
            <a:endParaRPr lang="es-ES" sz="2200" dirty="0">
              <a:solidFill>
                <a:srgbClr val="0070C0"/>
              </a:solidFill>
              <a:latin typeface="+mn-lt"/>
            </a:endParaRPr>
          </a:p>
        </p:txBody>
      </p:sp>
      <p:pic>
        <p:nvPicPr>
          <p:cNvPr id="14"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5"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graphicFrame>
        <p:nvGraphicFramePr>
          <p:cNvPr id="7" name="6 Objeto"/>
          <p:cNvGraphicFramePr>
            <a:graphicFrameLocks noChangeAspect="1"/>
          </p:cNvGraphicFramePr>
          <p:nvPr/>
        </p:nvGraphicFramePr>
        <p:xfrm>
          <a:off x="285720" y="1214422"/>
          <a:ext cx="2857520" cy="1928826"/>
        </p:xfrm>
        <a:graphic>
          <a:graphicData uri="http://schemas.openxmlformats.org/presentationml/2006/ole">
            <mc:AlternateContent xmlns:mc="http://schemas.openxmlformats.org/markup-compatibility/2006">
              <mc:Choice xmlns:v="urn:schemas-microsoft-com:vml" Requires="v">
                <p:oleObj spid="_x0000_s264201" name="Ecuación" r:id="rId5" imgW="1536480" imgH="939600" progId="Equation.3">
                  <p:embed/>
                </p:oleObj>
              </mc:Choice>
              <mc:Fallback>
                <p:oleObj name="Ecuación" r:id="rId5" imgW="1536480" imgH="93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1214422"/>
                        <a:ext cx="2857520" cy="1928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2 Marcador de contenido"/>
          <p:cNvSpPr txBox="1">
            <a:spLocks/>
          </p:cNvSpPr>
          <p:nvPr/>
        </p:nvSpPr>
        <p:spPr bwMode="auto">
          <a:xfrm>
            <a:off x="3714744" y="1928802"/>
            <a:ext cx="571504" cy="42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effectLst/>
                <a:uLnTx/>
                <a:uFillTx/>
                <a:latin typeface="+mn-lt"/>
                <a:ea typeface="+mn-ea"/>
                <a:cs typeface="+mn-cs"/>
              </a:rPr>
              <a:t>y</a:t>
            </a:r>
            <a:endParaRPr kumimoji="0" lang="es-ES" sz="20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rgbClr val="FF0000"/>
              </a:solidFill>
              <a:effectLst/>
              <a:uLnTx/>
              <a:uFillTx/>
              <a:latin typeface="+mn-lt"/>
              <a:ea typeface="+mn-ea"/>
              <a:cs typeface="+mn-cs"/>
            </a:endParaRPr>
          </a:p>
        </p:txBody>
      </p:sp>
      <p:graphicFrame>
        <p:nvGraphicFramePr>
          <p:cNvPr id="264195" name="Object 3"/>
          <p:cNvGraphicFramePr>
            <a:graphicFrameLocks noChangeAspect="1"/>
          </p:cNvGraphicFramePr>
          <p:nvPr/>
        </p:nvGraphicFramePr>
        <p:xfrm>
          <a:off x="4714876" y="1142984"/>
          <a:ext cx="2857500" cy="1981200"/>
        </p:xfrm>
        <a:graphic>
          <a:graphicData uri="http://schemas.openxmlformats.org/presentationml/2006/ole">
            <mc:AlternateContent xmlns:mc="http://schemas.openxmlformats.org/markup-compatibility/2006">
              <mc:Choice xmlns:v="urn:schemas-microsoft-com:vml" Requires="v">
                <p:oleObj spid="_x0000_s264202" name="Ecuación" r:id="rId7" imgW="1536480" imgH="965160" progId="Equation.3">
                  <p:embed/>
                </p:oleObj>
              </mc:Choice>
              <mc:Fallback>
                <p:oleObj name="Ecuación" r:id="rId7" imgW="1536480" imgH="96516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1142984"/>
                        <a:ext cx="285750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txBox="1">
            <a:spLocks/>
          </p:cNvSpPr>
          <p:nvPr/>
        </p:nvSpPr>
        <p:spPr bwMode="auto">
          <a:xfrm>
            <a:off x="214282" y="3429000"/>
            <a:ext cx="8643998" cy="2857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000" kern="0" dirty="0" smtClean="0">
                <a:latin typeface="+mn-lt"/>
              </a:rPr>
              <a:t>Por lo que MCG coincide con MCO utilizando como ponderador los valores</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000" kern="0" dirty="0" smtClean="0">
                <a:latin typeface="+mn-lt"/>
              </a:rPr>
              <a:t>          y       que son loe inversos de los elementos de la diagonal de la matriz </a:t>
            </a:r>
            <a:r>
              <a:rPr lang="el-GR" sz="2000" kern="0" dirty="0" smtClean="0">
                <a:latin typeface="+mn-lt"/>
              </a:rPr>
              <a:t>Σ</a:t>
            </a:r>
            <a:r>
              <a:rPr lang="es-ES" sz="2000" kern="0" dirty="0" smtClean="0">
                <a:latin typeface="+mn-lt"/>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000" kern="0" dirty="0" smtClean="0">
                <a:latin typeface="+mn-lt"/>
              </a:rPr>
              <a:t>Si la estructura de la varianza es               el modelo puede transformarse dividiendo sus términos por          para luego estimarlo:</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0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000" kern="0" dirty="0" smtClean="0">
                <a:latin typeface="+mn-lt"/>
              </a:rPr>
              <a:t>             </a:t>
            </a:r>
            <a:endParaRPr kumimoji="0" lang="es-ES" sz="2000" b="0" i="0" u="none" strike="noStrike" kern="0" cap="none" spc="0" normalizeH="0" baseline="0" noProof="0" dirty="0" smtClean="0">
              <a:ln>
                <a:noFill/>
              </a:ln>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rgbClr val="FF0000"/>
              </a:solidFill>
              <a:effectLst/>
              <a:uLnTx/>
              <a:uFillTx/>
              <a:latin typeface="+mn-lt"/>
              <a:ea typeface="+mn-ea"/>
              <a:cs typeface="+mn-cs"/>
            </a:endParaRPr>
          </a:p>
        </p:txBody>
      </p:sp>
      <p:graphicFrame>
        <p:nvGraphicFramePr>
          <p:cNvPr id="12" name="11 Objeto"/>
          <p:cNvGraphicFramePr>
            <a:graphicFrameLocks noChangeAspect="1"/>
          </p:cNvGraphicFramePr>
          <p:nvPr/>
        </p:nvGraphicFramePr>
        <p:xfrm>
          <a:off x="357158" y="3786190"/>
          <a:ext cx="571504" cy="428628"/>
        </p:xfrm>
        <a:graphic>
          <a:graphicData uri="http://schemas.openxmlformats.org/presentationml/2006/ole">
            <mc:AlternateContent xmlns:mc="http://schemas.openxmlformats.org/markup-compatibility/2006">
              <mc:Choice xmlns:v="urn:schemas-microsoft-com:vml" Requires="v">
                <p:oleObj spid="_x0000_s264203" name="Ecuación" r:id="rId9" imgW="330120" imgH="241200" progId="Equation.3">
                  <p:embed/>
                </p:oleObj>
              </mc:Choice>
              <mc:Fallback>
                <p:oleObj name="Ecuación" r:id="rId9" imgW="330120" imgH="241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58" y="3786190"/>
                        <a:ext cx="571504"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197" name="Object 5"/>
          <p:cNvGraphicFramePr>
            <a:graphicFrameLocks noChangeAspect="1"/>
          </p:cNvGraphicFramePr>
          <p:nvPr/>
        </p:nvGraphicFramePr>
        <p:xfrm>
          <a:off x="1214437" y="3775077"/>
          <a:ext cx="571500" cy="452437"/>
        </p:xfrm>
        <a:graphic>
          <a:graphicData uri="http://schemas.openxmlformats.org/presentationml/2006/ole">
            <mc:AlternateContent xmlns:mc="http://schemas.openxmlformats.org/markup-compatibility/2006">
              <mc:Choice xmlns:v="urn:schemas-microsoft-com:vml" Requires="v">
                <p:oleObj spid="_x0000_s264204" name="Ecuación" r:id="rId11" imgW="330120" imgH="253800" progId="Equation.3">
                  <p:embed/>
                </p:oleObj>
              </mc:Choice>
              <mc:Fallback>
                <p:oleObj name="Ecuación" r:id="rId11" imgW="330120" imgH="2538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437" y="3775077"/>
                        <a:ext cx="57150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nvGraphicFramePr>
        <p:xfrm>
          <a:off x="4214810" y="4429132"/>
          <a:ext cx="928694" cy="428628"/>
        </p:xfrm>
        <a:graphic>
          <a:graphicData uri="http://schemas.openxmlformats.org/presentationml/2006/ole">
            <mc:AlternateContent xmlns:mc="http://schemas.openxmlformats.org/markup-compatibility/2006">
              <mc:Choice xmlns:v="urn:schemas-microsoft-com:vml" Requires="v">
                <p:oleObj spid="_x0000_s264205" name="Ecuación" r:id="rId13" imgW="685800" imgH="253800" progId="Equation.3">
                  <p:embed/>
                </p:oleObj>
              </mc:Choice>
              <mc:Fallback>
                <p:oleObj name="Ecuación" r:id="rId13" imgW="685800" imgH="2538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4810" y="4429132"/>
                        <a:ext cx="928694"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nvGraphicFramePr>
        <p:xfrm>
          <a:off x="3500430" y="4786322"/>
          <a:ext cx="571504" cy="428628"/>
        </p:xfrm>
        <a:graphic>
          <a:graphicData uri="http://schemas.openxmlformats.org/presentationml/2006/ole">
            <mc:AlternateContent xmlns:mc="http://schemas.openxmlformats.org/markup-compatibility/2006">
              <mc:Choice xmlns:v="urn:schemas-microsoft-com:vml" Requires="v">
                <p:oleObj spid="_x0000_s264206" name="Ecuación" r:id="rId15" imgW="253800" imgH="253800" progId="Equation.3">
                  <p:embed/>
                </p:oleObj>
              </mc:Choice>
              <mc:Fallback>
                <p:oleObj name="Ecuación" r:id="rId15" imgW="253800" imgH="2538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0430" y="4786322"/>
                        <a:ext cx="571504"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5 Objeto"/>
          <p:cNvGraphicFramePr>
            <a:graphicFrameLocks noChangeAspect="1"/>
          </p:cNvGraphicFramePr>
          <p:nvPr/>
        </p:nvGraphicFramePr>
        <p:xfrm>
          <a:off x="1785918" y="5429264"/>
          <a:ext cx="5214974" cy="857256"/>
        </p:xfrm>
        <a:graphic>
          <a:graphicData uri="http://schemas.openxmlformats.org/presentationml/2006/ole">
            <mc:AlternateContent xmlns:mc="http://schemas.openxmlformats.org/markup-compatibility/2006">
              <mc:Choice xmlns:v="urn:schemas-microsoft-com:vml" Requires="v">
                <p:oleObj spid="_x0000_s264207" name="Ecuación" r:id="rId17" imgW="2400120" imgH="469800" progId="Equation.3">
                  <p:embed/>
                </p:oleObj>
              </mc:Choice>
              <mc:Fallback>
                <p:oleObj name="Ecuación" r:id="rId17" imgW="2400120" imgH="46980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5918" y="5429264"/>
                        <a:ext cx="5214974"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214422"/>
            <a:ext cx="8643998" cy="49292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mn-lt"/>
                <a:ea typeface="+mn-ea"/>
                <a:cs typeface="+mn-cs"/>
              </a:rPr>
              <a:t>En</a:t>
            </a:r>
            <a:r>
              <a:rPr kumimoji="0" lang="es-ES" sz="2200" b="0" i="0" u="none" strike="noStrike" kern="0" cap="none" spc="0" normalizeH="0" noProof="0" dirty="0" smtClean="0">
                <a:ln>
                  <a:noFill/>
                </a:ln>
                <a:effectLst/>
                <a:uLnTx/>
                <a:uFillTx/>
                <a:latin typeface="+mn-lt"/>
                <a:ea typeface="+mn-ea"/>
                <a:cs typeface="+mn-cs"/>
              </a:rPr>
              <a:t> general para resolver este problema es conveniente tomar logaritmos.</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r>
              <a:rPr lang="es-ES" sz="2200" kern="0" baseline="0" dirty="0" smtClean="0">
                <a:latin typeface="+mn-lt"/>
              </a:rPr>
              <a:t>Para</a:t>
            </a:r>
            <a:r>
              <a:rPr lang="es-ES" sz="2200" kern="0" dirty="0" smtClean="0">
                <a:latin typeface="+mn-lt"/>
              </a:rPr>
              <a:t> detectar las formas funcionales mas comunes de la varianza se puede seguir las formas:</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tabLst/>
              <a:defRPr/>
            </a:pPr>
            <a:r>
              <a:rPr lang="es-ES" sz="2200" kern="0" dirty="0" smtClean="0">
                <a:latin typeface="+mn-lt"/>
              </a:rPr>
              <a:t>Se toma el que presenta      más elevado.</a:t>
            </a:r>
          </a:p>
          <a:p>
            <a:pPr marL="0" marR="0" lvl="0" indent="0" algn="just" defTabSz="914400" rtl="0" eaLnBrk="1" fontAlgn="base" latinLnBrk="0" hangingPunct="1">
              <a:lnSpc>
                <a:spcPct val="100000"/>
              </a:lnSpc>
              <a:spcBef>
                <a:spcPct val="20000"/>
              </a:spcBef>
              <a:spcAft>
                <a:spcPct val="0"/>
              </a:spcAft>
              <a:buClrTx/>
              <a:buSzTx/>
              <a:tabLst/>
              <a:defRPr/>
            </a:pPr>
            <a:endParaRPr kumimoji="0" lang="es-ES" sz="800" b="0" i="0" u="none" strike="noStrike" kern="0" cap="none" spc="0" normalizeH="0" baseline="0" noProof="0" dirty="0" smtClean="0">
              <a:ln>
                <a:noFill/>
              </a:ln>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tabLst/>
              <a:defRPr/>
            </a:pPr>
            <a:endParaRPr kumimoji="0" lang="es-ES" sz="800" b="0" i="0" u="none" strike="noStrike" kern="0" cap="none" spc="0" normalizeH="0" baseline="0" noProof="0" dirty="0">
              <a:ln>
                <a:noFill/>
              </a:ln>
              <a:effectLst/>
              <a:uLnTx/>
              <a:uFillTx/>
              <a:latin typeface="+mn-lt"/>
              <a:ea typeface="+mn-ea"/>
              <a:cs typeface="+mn-cs"/>
            </a:endParaRPr>
          </a:p>
        </p:txBody>
      </p:sp>
      <p:graphicFrame>
        <p:nvGraphicFramePr>
          <p:cNvPr id="9" name="8 Objeto"/>
          <p:cNvGraphicFramePr>
            <a:graphicFrameLocks noChangeAspect="1"/>
          </p:cNvGraphicFramePr>
          <p:nvPr/>
        </p:nvGraphicFramePr>
        <p:xfrm>
          <a:off x="357158" y="2878080"/>
          <a:ext cx="3786214" cy="2479746"/>
        </p:xfrm>
        <a:graphic>
          <a:graphicData uri="http://schemas.openxmlformats.org/presentationml/2006/ole">
            <mc:AlternateContent xmlns:mc="http://schemas.openxmlformats.org/markup-compatibility/2006">
              <mc:Choice xmlns:v="urn:schemas-microsoft-com:vml" Requires="v">
                <p:oleObj spid="_x0000_s265220" name="Ecuación" r:id="rId5" imgW="1257120" imgH="990360" progId="Equation.3">
                  <p:embed/>
                </p:oleObj>
              </mc:Choice>
              <mc:Fallback>
                <p:oleObj name="Ecuación" r:id="rId5" imgW="1257120" imgH="99036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2878080"/>
                        <a:ext cx="3786214" cy="24797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3357554" y="5500702"/>
          <a:ext cx="500066" cy="357190"/>
        </p:xfrm>
        <a:graphic>
          <a:graphicData uri="http://schemas.openxmlformats.org/presentationml/2006/ole">
            <mc:AlternateContent xmlns:mc="http://schemas.openxmlformats.org/markup-compatibility/2006">
              <mc:Choice xmlns:v="urn:schemas-microsoft-com:vml" Requires="v">
                <p:oleObj spid="_x0000_s265221" name="Ecuación" r:id="rId7" imgW="203040" imgH="190440" progId="Equation.3">
                  <p:embed/>
                </p:oleObj>
              </mc:Choice>
              <mc:Fallback>
                <p:oleObj name="Ecuación" r:id="rId7" imgW="203040" imgH="1904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54" y="5500702"/>
                        <a:ext cx="50006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142984"/>
            <a:ext cx="5572164"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Mínimos Cuadrados Ponderados(MCP)</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9" name="2 Marcador de contenido"/>
          <p:cNvSpPr txBox="1">
            <a:spLocks/>
          </p:cNvSpPr>
          <p:nvPr/>
        </p:nvSpPr>
        <p:spPr bwMode="auto">
          <a:xfrm>
            <a:off x="357158" y="1714488"/>
            <a:ext cx="8358246" cy="43577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2B2BF5"/>
                </a:solidFill>
                <a:effectLst/>
                <a:uLnTx/>
                <a:uFillTx/>
                <a:latin typeface="+mn-lt"/>
                <a:ea typeface="+mn-ea"/>
                <a:cs typeface="+mn-cs"/>
              </a:rPr>
              <a:t>Modelo con problemas de </a:t>
            </a:r>
            <a:r>
              <a:rPr kumimoji="0" lang="es-ES" sz="2400" b="0" i="0" u="none" strike="noStrike" kern="0" cap="none" spc="0" normalizeH="0" baseline="0" noProof="0" dirty="0" err="1" smtClean="0">
                <a:ln>
                  <a:noFill/>
                </a:ln>
                <a:solidFill>
                  <a:srgbClr val="2B2BF5"/>
                </a:solidFill>
                <a:effectLst/>
                <a:uLnTx/>
                <a:uFillTx/>
                <a:latin typeface="+mn-lt"/>
                <a:ea typeface="+mn-ea"/>
                <a:cs typeface="+mn-cs"/>
              </a:rPr>
              <a:t>Heteroscedasticidad</a:t>
            </a:r>
            <a:endParaRPr kumimoji="0" lang="es-ES" sz="2400" b="0" i="0" u="none" strike="noStrike" kern="0" cap="none" spc="0" normalizeH="0" baseline="0" noProof="0" dirty="0" smtClean="0">
              <a:ln>
                <a:noFill/>
              </a:ln>
              <a:solidFill>
                <a:srgbClr val="2B2BF5"/>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4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400" kern="0" dirty="0" smtClean="0">
              <a:solidFill>
                <a:srgbClr val="0070C0"/>
              </a:solidFill>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2B2BF5"/>
                </a:solidFill>
                <a:effectLst/>
                <a:uLnTx/>
                <a:uFillTx/>
                <a:latin typeface="+mn-lt"/>
                <a:ea typeface="+mn-ea"/>
                <a:cs typeface="+mn-cs"/>
              </a:rPr>
              <a:t>Modelo transformado sin problemas</a:t>
            </a:r>
            <a:r>
              <a:rPr kumimoji="0" lang="es-ES" sz="2400" b="0" i="0" u="none" strike="noStrike" kern="0" cap="none" spc="0" normalizeH="0" noProof="0" dirty="0" smtClean="0">
                <a:ln>
                  <a:noFill/>
                </a:ln>
                <a:solidFill>
                  <a:srgbClr val="2B2BF5"/>
                </a:solidFill>
                <a:effectLst/>
                <a:uLnTx/>
                <a:uFillTx/>
                <a:latin typeface="+mn-lt"/>
                <a:ea typeface="+mn-ea"/>
                <a:cs typeface="+mn-cs"/>
              </a:rPr>
              <a:t> </a:t>
            </a:r>
            <a:r>
              <a:rPr kumimoji="0" lang="es-ES" sz="2400" b="0" i="0" u="none" strike="noStrike" kern="0" cap="none" spc="0" normalizeH="0" baseline="0" noProof="0" dirty="0" smtClean="0">
                <a:ln>
                  <a:noFill/>
                </a:ln>
                <a:solidFill>
                  <a:srgbClr val="2B2BF5"/>
                </a:solidFill>
                <a:effectLst/>
                <a:uLnTx/>
                <a:uFillTx/>
                <a:latin typeface="+mn-lt"/>
                <a:ea typeface="+mn-ea"/>
                <a:cs typeface="+mn-cs"/>
              </a:rPr>
              <a:t>de</a:t>
            </a:r>
            <a:r>
              <a:rPr kumimoji="0" lang="es-ES" sz="2400" b="0" i="0" u="none" strike="noStrike" kern="0" cap="none" spc="0" normalizeH="0" noProof="0" dirty="0" smtClean="0">
                <a:ln>
                  <a:noFill/>
                </a:ln>
                <a:solidFill>
                  <a:srgbClr val="2B2BF5"/>
                </a:solidFill>
                <a:effectLst/>
                <a:uLnTx/>
                <a:uFillTx/>
                <a:latin typeface="+mn-lt"/>
                <a:ea typeface="+mn-ea"/>
                <a:cs typeface="+mn-cs"/>
              </a:rPr>
              <a:t> </a:t>
            </a:r>
            <a:r>
              <a:rPr kumimoji="0" lang="es-ES" sz="2400" b="0" i="0" u="none" strike="noStrike" kern="0" cap="none" spc="0" normalizeH="0" baseline="0" noProof="0" dirty="0" err="1" smtClean="0">
                <a:ln>
                  <a:noFill/>
                </a:ln>
                <a:solidFill>
                  <a:srgbClr val="2B2BF5"/>
                </a:solidFill>
                <a:effectLst/>
                <a:uLnTx/>
                <a:uFillTx/>
                <a:latin typeface="+mn-lt"/>
                <a:ea typeface="+mn-ea"/>
                <a:cs typeface="+mn-cs"/>
              </a:rPr>
              <a:t>Heteroscedasticidad</a:t>
            </a:r>
            <a:endParaRPr kumimoji="0" lang="es-ES" sz="2400" b="0" i="0" u="none" strike="noStrike" kern="0" cap="none" spc="0" normalizeH="0" baseline="0" noProof="0" dirty="0">
              <a:ln>
                <a:noFill/>
              </a:ln>
              <a:solidFill>
                <a:srgbClr val="2B2BF5"/>
              </a:solidFill>
              <a:effectLst/>
              <a:uLnTx/>
              <a:uFillTx/>
              <a:latin typeface="+mn-lt"/>
              <a:ea typeface="+mn-ea"/>
              <a:cs typeface="+mn-cs"/>
            </a:endParaRPr>
          </a:p>
        </p:txBody>
      </p:sp>
      <p:graphicFrame>
        <p:nvGraphicFramePr>
          <p:cNvPr id="10" name="Object 2"/>
          <p:cNvGraphicFramePr>
            <a:graphicFrameLocks noChangeAspect="1"/>
          </p:cNvGraphicFramePr>
          <p:nvPr/>
        </p:nvGraphicFramePr>
        <p:xfrm>
          <a:off x="571472" y="2285992"/>
          <a:ext cx="2322513" cy="399187"/>
        </p:xfrm>
        <a:graphic>
          <a:graphicData uri="http://schemas.openxmlformats.org/presentationml/2006/ole">
            <mc:AlternateContent xmlns:mc="http://schemas.openxmlformats.org/markup-compatibility/2006">
              <mc:Choice xmlns:v="urn:schemas-microsoft-com:vml" Requires="v">
                <p:oleObj spid="_x0000_s236551" name="Ecuación" r:id="rId5" imgW="774360" imgH="228600" progId="Equation.3">
                  <p:embed/>
                </p:oleObj>
              </mc:Choice>
              <mc:Fallback>
                <p:oleObj name="Ecuación" r:id="rId5" imgW="77436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72" y="2285992"/>
                        <a:ext cx="2322513" cy="39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nvGraphicFramePr>
        <p:xfrm>
          <a:off x="571472" y="3000372"/>
          <a:ext cx="6418262" cy="1608667"/>
        </p:xfrm>
        <a:graphic>
          <a:graphicData uri="http://schemas.openxmlformats.org/presentationml/2006/ole">
            <mc:AlternateContent xmlns:mc="http://schemas.openxmlformats.org/markup-compatibility/2006">
              <mc:Choice xmlns:v="urn:schemas-microsoft-com:vml" Requires="v">
                <p:oleObj spid="_x0000_s236552" name="Ecuación" r:id="rId7" imgW="3911400" imgH="939600" progId="Equation.3">
                  <p:embed/>
                </p:oleObj>
              </mc:Choice>
              <mc:Fallback>
                <p:oleObj name="Ecuación" r:id="rId7" imgW="3911400" imgH="939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72" y="3000372"/>
                        <a:ext cx="6418262" cy="1608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nvGraphicFramePr>
        <p:xfrm>
          <a:off x="3500430" y="2357430"/>
          <a:ext cx="2066936" cy="284497"/>
        </p:xfrm>
        <a:graphic>
          <a:graphicData uri="http://schemas.openxmlformats.org/presentationml/2006/ole">
            <mc:AlternateContent xmlns:mc="http://schemas.openxmlformats.org/markup-compatibility/2006">
              <mc:Choice xmlns:v="urn:schemas-microsoft-com:vml" Requires="v">
                <p:oleObj spid="_x0000_s236553" name="Ecuación" r:id="rId9" imgW="990360" imgH="177480" progId="Equation.3">
                  <p:embed/>
                </p:oleObj>
              </mc:Choice>
              <mc:Fallback>
                <p:oleObj name="Ecuación" r:id="rId9" imgW="990360" imgH="177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0430" y="2357430"/>
                        <a:ext cx="2066936" cy="284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549" name="Object 5"/>
          <p:cNvGraphicFramePr>
            <a:graphicFrameLocks noChangeAspect="1"/>
          </p:cNvGraphicFramePr>
          <p:nvPr/>
        </p:nvGraphicFramePr>
        <p:xfrm>
          <a:off x="857224" y="5429264"/>
          <a:ext cx="2403475" cy="642938"/>
        </p:xfrm>
        <a:graphic>
          <a:graphicData uri="http://schemas.openxmlformats.org/presentationml/2006/ole">
            <mc:AlternateContent xmlns:mc="http://schemas.openxmlformats.org/markup-compatibility/2006">
              <mc:Choice xmlns:v="urn:schemas-microsoft-com:vml" Requires="v">
                <p:oleObj spid="_x0000_s236554" name="Ecuación" r:id="rId11" imgW="825480" imgH="253800" progId="Equation.3">
                  <p:embed/>
                </p:oleObj>
              </mc:Choice>
              <mc:Fallback>
                <p:oleObj name="Ecuación" r:id="rId11" imgW="825480" imgH="2538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7224" y="5429264"/>
                        <a:ext cx="240347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550" name="Object 6"/>
          <p:cNvGraphicFramePr>
            <a:graphicFrameLocks noChangeAspect="1"/>
          </p:cNvGraphicFramePr>
          <p:nvPr/>
        </p:nvGraphicFramePr>
        <p:xfrm>
          <a:off x="4143372" y="5429264"/>
          <a:ext cx="3746500" cy="571499"/>
        </p:xfrm>
        <a:graphic>
          <a:graphicData uri="http://schemas.openxmlformats.org/presentationml/2006/ole">
            <mc:AlternateContent xmlns:mc="http://schemas.openxmlformats.org/markup-compatibility/2006">
              <mc:Choice xmlns:v="urn:schemas-microsoft-com:vml" Requires="v">
                <p:oleObj spid="_x0000_s236555" name="Ecuación" r:id="rId13" imgW="1396800" imgH="279360" progId="Equation.3">
                  <p:embed/>
                </p:oleObj>
              </mc:Choice>
              <mc:Fallback>
                <p:oleObj name="Ecuación" r:id="rId13" imgW="1396800" imgH="27936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3372" y="5429264"/>
                        <a:ext cx="3746500" cy="5714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graphicFrame>
        <p:nvGraphicFramePr>
          <p:cNvPr id="237570" name="Object 2"/>
          <p:cNvGraphicFramePr>
            <a:graphicFrameLocks noChangeAspect="1"/>
          </p:cNvGraphicFramePr>
          <p:nvPr/>
        </p:nvGraphicFramePr>
        <p:xfrm>
          <a:off x="642910" y="1357298"/>
          <a:ext cx="3314700" cy="1714500"/>
        </p:xfrm>
        <a:graphic>
          <a:graphicData uri="http://schemas.openxmlformats.org/presentationml/2006/ole">
            <mc:AlternateContent xmlns:mc="http://schemas.openxmlformats.org/markup-compatibility/2006">
              <mc:Choice xmlns:v="urn:schemas-microsoft-com:vml" Requires="v">
                <p:oleObj spid="_x0000_s237572" name="Ecuación" r:id="rId5" imgW="2019240" imgH="939600" progId="Equation.3">
                  <p:embed/>
                </p:oleObj>
              </mc:Choice>
              <mc:Fallback>
                <p:oleObj name="Ecuación" r:id="rId5" imgW="2019240" imgH="93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1357298"/>
                        <a:ext cx="3314700"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571" name="Object 3"/>
          <p:cNvGraphicFramePr>
            <a:graphicFrameLocks noChangeAspect="1"/>
          </p:cNvGraphicFramePr>
          <p:nvPr/>
        </p:nvGraphicFramePr>
        <p:xfrm>
          <a:off x="5072066" y="1928802"/>
          <a:ext cx="2066925" cy="284162"/>
        </p:xfrm>
        <a:graphic>
          <a:graphicData uri="http://schemas.openxmlformats.org/presentationml/2006/ole">
            <mc:AlternateContent xmlns:mc="http://schemas.openxmlformats.org/markup-compatibility/2006">
              <mc:Choice xmlns:v="urn:schemas-microsoft-com:vml" Requires="v">
                <p:oleObj spid="_x0000_s237573" name="Ecuación" r:id="rId7" imgW="990360" imgH="177480" progId="Equation.3">
                  <p:embed/>
                </p:oleObj>
              </mc:Choice>
              <mc:Fallback>
                <p:oleObj name="Ecuación" r:id="rId7" imgW="990360" imgH="177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6" y="1928802"/>
                        <a:ext cx="206692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1 Título"/>
          <p:cNvSpPr txBox="1">
            <a:spLocks/>
          </p:cNvSpPr>
          <p:nvPr/>
        </p:nvSpPr>
        <p:spPr bwMode="auto">
          <a:xfrm>
            <a:off x="357158" y="3143248"/>
            <a:ext cx="8143932" cy="582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Pasos para </a:t>
            </a:r>
            <a:r>
              <a:rPr kumimoji="0" lang="es-ES" sz="2400" b="0" i="0" u="none" strike="noStrike" kern="0" cap="none" spc="0" normalizeH="0" baseline="0" noProof="0" dirty="0" err="1" smtClean="0">
                <a:ln>
                  <a:noFill/>
                </a:ln>
                <a:solidFill>
                  <a:srgbClr val="FF0000"/>
                </a:solidFill>
                <a:effectLst/>
                <a:uLnTx/>
                <a:uFillTx/>
                <a:latin typeface="+mj-lt"/>
                <a:ea typeface="+mj-ea"/>
                <a:cs typeface="+mj-cs"/>
              </a:rPr>
              <a:t>Minimos</a:t>
            </a:r>
            <a:r>
              <a:rPr kumimoji="0" lang="es-ES" sz="2400" b="0" i="0" u="none" strike="noStrike" kern="0" cap="none" spc="0" normalizeH="0" baseline="0" noProof="0" dirty="0" smtClean="0">
                <a:ln>
                  <a:noFill/>
                </a:ln>
                <a:solidFill>
                  <a:srgbClr val="FF0000"/>
                </a:solidFill>
                <a:effectLst/>
                <a:uLnTx/>
                <a:uFillTx/>
                <a:latin typeface="+mj-lt"/>
                <a:ea typeface="+mj-ea"/>
                <a:cs typeface="+mj-cs"/>
              </a:rPr>
              <a:t> Cuadrados Ponderado (MCP)</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0" name="2 Marcador de contenido"/>
          <p:cNvSpPr txBox="1">
            <a:spLocks/>
          </p:cNvSpPr>
          <p:nvPr/>
        </p:nvSpPr>
        <p:spPr bwMode="auto">
          <a:xfrm>
            <a:off x="428596" y="3786190"/>
            <a:ext cx="8362216" cy="2500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Estimar  </a:t>
            </a:r>
            <a:r>
              <a:rPr kumimoji="0" lang="el-GR" sz="2200" b="0" i="0" u="none" strike="noStrike" kern="0" cap="none" spc="0" normalizeH="0" baseline="0" noProof="0" dirty="0" smtClean="0">
                <a:ln>
                  <a:noFill/>
                </a:ln>
                <a:solidFill>
                  <a:schemeClr val="tx1"/>
                </a:solidFill>
                <a:effectLst/>
                <a:uLnTx/>
                <a:uFillTx/>
                <a:latin typeface="Times New Roman"/>
                <a:ea typeface="+mn-ea"/>
                <a:cs typeface="Times New Roman"/>
              </a:rPr>
              <a:t>β</a:t>
            </a:r>
            <a:r>
              <a:rPr kumimoji="0" lang="es-ES" sz="2200" b="0" i="0" u="none" strike="noStrike" kern="0" cap="none" spc="0" normalizeH="0" baseline="0" noProof="0" dirty="0" smtClean="0">
                <a:ln>
                  <a:noFill/>
                </a:ln>
                <a:solidFill>
                  <a:schemeClr val="tx1"/>
                </a:solidFill>
                <a:effectLst/>
                <a:uLnTx/>
                <a:uFillTx/>
                <a:latin typeface="Times New Roman"/>
                <a:ea typeface="+mn-ea"/>
                <a:cs typeface="Times New Roman"/>
              </a:rPr>
              <a:t> por MCO ignorando H.</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Times New Roman"/>
              </a:rPr>
              <a:t>Establecer la forma del error (</a:t>
            </a:r>
            <a:r>
              <a:rPr kumimoji="0" lang="el-GR" sz="2200" b="0" i="0" u="none" strike="noStrike" kern="0" cap="none" spc="0" normalizeH="0" baseline="0" noProof="0" dirty="0" smtClean="0">
                <a:ln>
                  <a:noFill/>
                </a:ln>
                <a:solidFill>
                  <a:schemeClr val="tx1"/>
                </a:solidFill>
                <a:effectLst/>
                <a:uLnTx/>
                <a:uFillTx/>
                <a:latin typeface="+mn-lt"/>
                <a:ea typeface="+mn-ea"/>
                <a:cs typeface="Times New Roman"/>
              </a:rPr>
              <a:t>ε</a:t>
            </a:r>
            <a:r>
              <a:rPr kumimoji="0" lang="es-ES" sz="2200" b="0" i="0" u="none" strike="noStrike" kern="0" cap="none" spc="0" normalizeH="0" baseline="0" noProof="0" dirty="0" smtClean="0">
                <a:ln>
                  <a:noFill/>
                </a:ln>
                <a:solidFill>
                  <a:schemeClr val="tx1"/>
                </a:solidFill>
                <a:effectLst/>
                <a:uLnTx/>
                <a:uFillTx/>
                <a:latin typeface="+mn-lt"/>
                <a:ea typeface="+mn-ea"/>
                <a:cs typeface="Times New Roman"/>
              </a:rPr>
              <a:t>)</a:t>
            </a:r>
            <a:r>
              <a:rPr kumimoji="0" lang="es-ES" sz="2200" b="0" i="0" u="none" strike="noStrike" kern="0" cap="none" spc="0" normalizeH="0" baseline="0" noProof="0" dirty="0" smtClean="0">
                <a:ln>
                  <a:noFill/>
                </a:ln>
                <a:solidFill>
                  <a:schemeClr val="tx1"/>
                </a:solidFill>
                <a:effectLst/>
                <a:uLnTx/>
                <a:uFillTx/>
                <a:latin typeface="+mn-lt"/>
                <a:ea typeface="+mn-ea"/>
                <a:cs typeface="+mn-cs"/>
              </a:rPr>
              <a:t> al cuadrado (</a:t>
            </a:r>
            <a:r>
              <a:rPr kumimoji="0" lang="el-GR" sz="2200" b="0" i="0" u="none" strike="noStrike" kern="0" cap="none" spc="0" normalizeH="0" baseline="0" noProof="0" dirty="0" smtClean="0">
                <a:ln>
                  <a:noFill/>
                </a:ln>
                <a:solidFill>
                  <a:schemeClr val="tx1"/>
                </a:solidFill>
                <a:effectLst/>
                <a:uLnTx/>
                <a:uFillTx/>
                <a:latin typeface="+mn-lt"/>
                <a:ea typeface="+mn-ea"/>
                <a:cs typeface="Times New Roman"/>
              </a:rPr>
              <a:t>ε′</a:t>
            </a:r>
            <a:r>
              <a:rPr kumimoji="0" lang="es-ES" sz="2200" b="0" i="0" u="none" strike="noStrike" kern="0" cap="none" spc="0" normalizeH="0" baseline="0" noProof="0" dirty="0" smtClean="0">
                <a:ln>
                  <a:noFill/>
                </a:ln>
                <a:solidFill>
                  <a:schemeClr val="tx1"/>
                </a:solidFill>
                <a:effectLst/>
                <a:uLnTx/>
                <a:uFillTx/>
                <a:latin typeface="+mn-lt"/>
                <a:ea typeface="+mn-ea"/>
                <a:cs typeface="Times New Roman"/>
              </a:rPr>
              <a:t>=f(z)</a:t>
            </a:r>
            <a:r>
              <a:rPr kumimoji="0" lang="es-ES" sz="2200" b="0" i="0" u="none" strike="noStrike" kern="0" cap="none" spc="0" normalizeH="0" baseline="0" noProof="0" dirty="0" smtClean="0">
                <a:ln>
                  <a:noFill/>
                </a:ln>
                <a:solidFill>
                  <a:schemeClr val="tx1"/>
                </a:solidFill>
                <a:effectLst/>
                <a:uLnTx/>
                <a:uFillTx/>
                <a:latin typeface="+mn-lt"/>
                <a:ea typeface="+mn-ea"/>
                <a:cs typeface="+mn-cs"/>
              </a:rPr>
              <a:t>) utilizando el procedimiento de White.</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Transformar las variables (Y, x) dividiendo las por la estimación del paso anterior (ponderación).</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Se estima el modelo por MCO con variables transformadas.</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214422"/>
            <a:ext cx="8358246" cy="22860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E</a:t>
            </a:r>
            <a:r>
              <a:rPr kumimoji="0" lang="es-ES" sz="2200" b="0" i="0" u="none" strike="noStrike" kern="0" cap="none" spc="0" normalizeH="0" baseline="0" noProof="0" dirty="0" smtClean="0">
                <a:ln>
                  <a:noFill/>
                </a:ln>
                <a:solidFill>
                  <a:schemeClr val="tx1"/>
                </a:solidFill>
                <a:effectLst/>
                <a:uLnTx/>
                <a:uFillTx/>
                <a:latin typeface="+mn-lt"/>
                <a:ea typeface="+mn-ea"/>
                <a:cs typeface="+mn-cs"/>
              </a:rPr>
              <a:t>n el objeto resultado hacemos Click en </a:t>
            </a:r>
            <a:r>
              <a:rPr kumimoji="0" lang="es-ES" sz="2200" b="0" i="0" u="none" strike="noStrike" kern="0" cap="none" spc="0" normalizeH="0" baseline="0" noProof="0" dirty="0" err="1" smtClean="0">
                <a:ln>
                  <a:noFill/>
                </a:ln>
                <a:solidFill>
                  <a:srgbClr val="0070C0"/>
                </a:solidFill>
                <a:effectLst/>
                <a:uLnTx/>
                <a:uFillTx/>
                <a:latin typeface="+mn-lt"/>
                <a:ea typeface="+mn-ea"/>
                <a:cs typeface="+mn-cs"/>
              </a:rPr>
              <a:t>options</a:t>
            </a:r>
            <a:r>
              <a:rPr kumimoji="0" lang="es-ES" sz="2200" b="0" i="0" u="none" strike="noStrike" kern="0" cap="none" spc="0" normalizeH="0" baseline="0" noProof="0" dirty="0" smtClean="0">
                <a:ln>
                  <a:noFill/>
                </a:ln>
                <a:solidFill>
                  <a:srgbClr val="0070C0"/>
                </a:solidFill>
                <a:effectLst/>
                <a:uLnTx/>
                <a:uFillTx/>
                <a:latin typeface="+mn-lt"/>
                <a:ea typeface="+mn-ea"/>
                <a:cs typeface="+mn-cs"/>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y podemos dejar que el programa por defecto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default</a:t>
            </a:r>
            <a:r>
              <a:rPr kumimoji="0" lang="es-ES" sz="2200" b="0" i="0" u="none" strike="noStrike" kern="0" cap="none" spc="0" normalizeH="0" baseline="0" noProof="0" dirty="0" smtClean="0">
                <a:ln>
                  <a:noFill/>
                </a:ln>
                <a:solidFill>
                  <a:schemeClr val="tx1"/>
                </a:solidFill>
                <a:effectLst/>
                <a:uLnTx/>
                <a:uFillTx/>
                <a:latin typeface="+mn-lt"/>
                <a:ea typeface="+mn-ea"/>
                <a:cs typeface="+mn-cs"/>
              </a:rPr>
              <a:t>) incorpore la estimación.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1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Para incorpora el factor de ponderación,</a:t>
            </a:r>
            <a:r>
              <a:rPr kumimoji="0" lang="es-ES" sz="2200" b="0" i="0" u="none" strike="noStrike" kern="0" cap="none" spc="0" normalizeH="0" noProof="0" dirty="0" smtClean="0">
                <a:ln>
                  <a:noFill/>
                </a:ln>
                <a:solidFill>
                  <a:schemeClr val="tx1"/>
                </a:solidFill>
                <a:effectLst/>
                <a:uLnTx/>
                <a:uFillTx/>
                <a:latin typeface="+mn-lt"/>
                <a:ea typeface="+mn-ea"/>
                <a:cs typeface="+mn-cs"/>
              </a:rPr>
              <a:t> tendremos que estimar las formas funcionales descritas en la guía positiva 121. De los cuales se eligiera el que tenga mayor R cuadrado.</a:t>
            </a: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67266" name="Picture 2" descr="C:\Documents and Settings\clark\Mis documentos\Mis imágenes\1.JPG"/>
          <p:cNvPicPr>
            <a:picLocks noChangeAspect="1" noChangeArrowheads="1"/>
          </p:cNvPicPr>
          <p:nvPr/>
        </p:nvPicPr>
        <p:blipFill>
          <a:blip r:embed="rId4"/>
          <a:srcRect/>
          <a:stretch>
            <a:fillRect/>
          </a:stretch>
        </p:blipFill>
        <p:spPr bwMode="auto">
          <a:xfrm>
            <a:off x="285720" y="3643314"/>
            <a:ext cx="4143375" cy="2724147"/>
          </a:xfrm>
          <a:prstGeom prst="rect">
            <a:avLst/>
          </a:prstGeom>
          <a:noFill/>
          <a:ln>
            <a:solidFill>
              <a:schemeClr val="tx1"/>
            </a:solidFill>
          </a:ln>
        </p:spPr>
      </p:pic>
      <p:pic>
        <p:nvPicPr>
          <p:cNvPr id="267267" name="Picture 3" descr="C:\Documents and Settings\clark\Mis documentos\Mis imágenes\3.JPG"/>
          <p:cNvPicPr>
            <a:picLocks noChangeAspect="1" noChangeArrowheads="1"/>
          </p:cNvPicPr>
          <p:nvPr/>
        </p:nvPicPr>
        <p:blipFill>
          <a:blip r:embed="rId5"/>
          <a:srcRect/>
          <a:stretch>
            <a:fillRect/>
          </a:stretch>
        </p:blipFill>
        <p:spPr bwMode="auto">
          <a:xfrm>
            <a:off x="4643438" y="3643315"/>
            <a:ext cx="4143375" cy="2714644"/>
          </a:xfrm>
          <a:prstGeom prst="rect">
            <a:avLst/>
          </a:prstGeom>
          <a:noFill/>
          <a:ln>
            <a:solidFill>
              <a:schemeClr val="tx1"/>
            </a:solidFill>
          </a:ln>
        </p:spPr>
      </p:pic>
      <p:sp>
        <p:nvSpPr>
          <p:cNvPr id="10" name="9 Rectángulo redondeado"/>
          <p:cNvSpPr/>
          <p:nvPr/>
        </p:nvSpPr>
        <p:spPr>
          <a:xfrm>
            <a:off x="2071670" y="4071942"/>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1</a:t>
            </a:r>
            <a:endParaRPr lang="es-ES" sz="1600" dirty="0"/>
          </a:p>
        </p:txBody>
      </p:sp>
      <p:sp>
        <p:nvSpPr>
          <p:cNvPr id="12" name="11 Rectángulo redondeado"/>
          <p:cNvSpPr/>
          <p:nvPr/>
        </p:nvSpPr>
        <p:spPr>
          <a:xfrm>
            <a:off x="6786578" y="4071942"/>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2</a:t>
            </a:r>
            <a:endParaRPr lang="es-ES" sz="16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41665" name="Picture 1" descr="C:\Documents and Settings\clark\Mis documentos\Mis imágenes\7.JPG"/>
          <p:cNvPicPr>
            <a:picLocks noChangeAspect="1" noChangeArrowheads="1"/>
          </p:cNvPicPr>
          <p:nvPr/>
        </p:nvPicPr>
        <p:blipFill>
          <a:blip r:embed="rId4"/>
          <a:srcRect/>
          <a:stretch>
            <a:fillRect/>
          </a:stretch>
        </p:blipFill>
        <p:spPr bwMode="auto">
          <a:xfrm>
            <a:off x="285720" y="1214422"/>
            <a:ext cx="4071965" cy="2428892"/>
          </a:xfrm>
          <a:prstGeom prst="rect">
            <a:avLst/>
          </a:prstGeom>
          <a:noFill/>
          <a:ln>
            <a:solidFill>
              <a:schemeClr val="tx1"/>
            </a:solidFill>
          </a:ln>
        </p:spPr>
      </p:pic>
      <p:pic>
        <p:nvPicPr>
          <p:cNvPr id="241668" name="Picture 4" descr="C:\Documents and Settings\clark\Mis documentos\Mis imágenes\4.JPG"/>
          <p:cNvPicPr>
            <a:picLocks noChangeAspect="1" noChangeArrowheads="1"/>
          </p:cNvPicPr>
          <p:nvPr/>
        </p:nvPicPr>
        <p:blipFill>
          <a:blip r:embed="rId5"/>
          <a:srcRect/>
          <a:stretch>
            <a:fillRect/>
          </a:stretch>
        </p:blipFill>
        <p:spPr bwMode="auto">
          <a:xfrm>
            <a:off x="4714876" y="1214422"/>
            <a:ext cx="4152900" cy="2428892"/>
          </a:xfrm>
          <a:prstGeom prst="rect">
            <a:avLst/>
          </a:prstGeom>
          <a:noFill/>
          <a:ln>
            <a:solidFill>
              <a:schemeClr val="tx1"/>
            </a:solidFill>
          </a:ln>
        </p:spPr>
      </p:pic>
      <p:pic>
        <p:nvPicPr>
          <p:cNvPr id="241670" name="Picture 6" descr="C:\Documents and Settings\clark\Mis documentos\Mis imágenes\6.JPG"/>
          <p:cNvPicPr>
            <a:picLocks noChangeAspect="1" noChangeArrowheads="1"/>
          </p:cNvPicPr>
          <p:nvPr/>
        </p:nvPicPr>
        <p:blipFill>
          <a:blip r:embed="rId6"/>
          <a:srcRect/>
          <a:stretch>
            <a:fillRect/>
          </a:stretch>
        </p:blipFill>
        <p:spPr bwMode="auto">
          <a:xfrm>
            <a:off x="4714876" y="3786190"/>
            <a:ext cx="4162425" cy="2666997"/>
          </a:xfrm>
          <a:prstGeom prst="rect">
            <a:avLst/>
          </a:prstGeom>
          <a:noFill/>
          <a:ln>
            <a:solidFill>
              <a:schemeClr val="tx1"/>
            </a:solidFill>
          </a:ln>
        </p:spPr>
      </p:pic>
      <p:pic>
        <p:nvPicPr>
          <p:cNvPr id="241671" name="Picture 7" descr="C:\Documents and Settings\clark\Mis documentos\Mis imágenes\7.JPG"/>
          <p:cNvPicPr>
            <a:picLocks noChangeAspect="1" noChangeArrowheads="1"/>
          </p:cNvPicPr>
          <p:nvPr/>
        </p:nvPicPr>
        <p:blipFill>
          <a:blip r:embed="rId7"/>
          <a:srcRect/>
          <a:stretch>
            <a:fillRect/>
          </a:stretch>
        </p:blipFill>
        <p:spPr bwMode="auto">
          <a:xfrm>
            <a:off x="285720" y="3786190"/>
            <a:ext cx="4124325" cy="2662245"/>
          </a:xfrm>
          <a:prstGeom prst="rect">
            <a:avLst/>
          </a:prstGeom>
          <a:noFill/>
          <a:ln>
            <a:solidFill>
              <a:schemeClr val="tx1"/>
            </a:solidFill>
          </a:ln>
        </p:spPr>
      </p:pic>
      <p:cxnSp>
        <p:nvCxnSpPr>
          <p:cNvPr id="17" name="16 Conector recto de flecha"/>
          <p:cNvCxnSpPr/>
          <p:nvPr/>
        </p:nvCxnSpPr>
        <p:spPr>
          <a:xfrm rot="5400000" flipH="1" flipV="1">
            <a:off x="2214546" y="3000372"/>
            <a:ext cx="2714644" cy="2428892"/>
          </a:xfrm>
          <a:prstGeom prst="straightConnector1">
            <a:avLst/>
          </a:prstGeom>
          <a:ln>
            <a:solidFill>
              <a:srgbClr val="FFC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4" name="13 Rectángulo redondeado"/>
          <p:cNvSpPr/>
          <p:nvPr/>
        </p:nvSpPr>
        <p:spPr>
          <a:xfrm>
            <a:off x="2143108" y="1643050"/>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3</a:t>
            </a:r>
            <a:endParaRPr lang="es-ES" sz="1600" dirty="0"/>
          </a:p>
        </p:txBody>
      </p:sp>
      <p:sp>
        <p:nvSpPr>
          <p:cNvPr id="15" name="14 Rectángulo redondeado"/>
          <p:cNvSpPr/>
          <p:nvPr/>
        </p:nvSpPr>
        <p:spPr>
          <a:xfrm>
            <a:off x="6929454" y="1571612"/>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4</a:t>
            </a:r>
            <a:endParaRPr lang="es-ES" sz="1600" dirty="0"/>
          </a:p>
        </p:txBody>
      </p:sp>
      <p:sp>
        <p:nvSpPr>
          <p:cNvPr id="16" name="15 Rectángulo redondeado"/>
          <p:cNvSpPr/>
          <p:nvPr/>
        </p:nvSpPr>
        <p:spPr>
          <a:xfrm>
            <a:off x="2214546" y="4214818"/>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5</a:t>
            </a:r>
            <a:endParaRPr lang="es-ES" sz="1600" dirty="0"/>
          </a:p>
        </p:txBody>
      </p:sp>
      <p:sp>
        <p:nvSpPr>
          <p:cNvPr id="18" name="17 Rectángulo redondeado"/>
          <p:cNvSpPr/>
          <p:nvPr/>
        </p:nvSpPr>
        <p:spPr>
          <a:xfrm>
            <a:off x="7072330" y="4214818"/>
            <a:ext cx="1428760" cy="35719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Resultado 6</a:t>
            </a:r>
            <a:endParaRPr lang="es-ES" sz="16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142984"/>
            <a:ext cx="8358246" cy="1107996"/>
          </a:xfrm>
          <a:prstGeom prst="rect">
            <a:avLst/>
          </a:prstGeom>
        </p:spPr>
        <p:txBody>
          <a:bodyPr wrap="square">
            <a:spAutoFit/>
          </a:bodyPr>
          <a:lstStyle/>
          <a:p>
            <a:pPr lvl="0" algn="just">
              <a:spcBef>
                <a:spcPct val="20000"/>
              </a:spcBef>
              <a:defRPr/>
            </a:pPr>
            <a:r>
              <a:rPr lang="es-ES" sz="2200" kern="0" dirty="0" smtClean="0"/>
              <a:t>Como podemos apreciar en la guía positiva anterior el mayor R cuadrado lo presentan; El resultado 4 y 5, siendo indiferente elegir cualquiera de los dos factores.</a:t>
            </a:r>
            <a:endParaRPr lang="es-ES" sz="2200" kern="0" dirty="0" smtClean="0">
              <a:solidFill>
                <a:srgbClr val="0070C0"/>
              </a:solidFill>
            </a:endParaRPr>
          </a:p>
        </p:txBody>
      </p:sp>
      <p:sp>
        <p:nvSpPr>
          <p:cNvPr id="9" name="8 Rectángulo"/>
          <p:cNvSpPr/>
          <p:nvPr/>
        </p:nvSpPr>
        <p:spPr>
          <a:xfrm>
            <a:off x="285720" y="2285992"/>
            <a:ext cx="8358246" cy="1107996"/>
          </a:xfrm>
          <a:prstGeom prst="rect">
            <a:avLst/>
          </a:prstGeom>
        </p:spPr>
        <p:txBody>
          <a:bodyPr wrap="square">
            <a:spAutoFit/>
          </a:bodyPr>
          <a:lstStyle/>
          <a:p>
            <a:pPr lvl="0" algn="just">
              <a:spcBef>
                <a:spcPct val="20000"/>
              </a:spcBef>
              <a:defRPr/>
            </a:pPr>
            <a:r>
              <a:rPr lang="es-ES" sz="2200" kern="0" dirty="0" smtClean="0"/>
              <a:t>Incorporaremos como factor de ponderación a la inversa de la de la varianza (</a:t>
            </a:r>
            <a:r>
              <a:rPr lang="es-ES" sz="2200" kern="0" dirty="0" err="1" smtClean="0"/>
              <a:t>Variance</a:t>
            </a:r>
            <a:r>
              <a:rPr lang="es-ES" sz="2200" kern="0" dirty="0" smtClean="0"/>
              <a:t>) y en </a:t>
            </a:r>
            <a:r>
              <a:rPr lang="es-ES" sz="2200" kern="0" dirty="0" err="1" smtClean="0">
                <a:solidFill>
                  <a:srgbClr val="0070C0"/>
                </a:solidFill>
              </a:rPr>
              <a:t>Weight</a:t>
            </a:r>
            <a:r>
              <a:rPr lang="es-ES" sz="2200" kern="0" dirty="0" smtClean="0"/>
              <a:t> (ponderación) establecemos </a:t>
            </a:r>
            <a:r>
              <a:rPr lang="es-ES" sz="2200" kern="0" dirty="0" smtClean="0">
                <a:solidFill>
                  <a:srgbClr val="0070C0"/>
                </a:solidFill>
              </a:rPr>
              <a:t>1/Log(GDP)</a:t>
            </a:r>
            <a:r>
              <a:rPr lang="es-ES" sz="2200" kern="0" dirty="0" smtClean="0"/>
              <a:t>.</a:t>
            </a:r>
            <a:endParaRPr lang="es-ES" sz="2200" kern="0" dirty="0" smtClean="0">
              <a:solidFill>
                <a:srgbClr val="0070C0"/>
              </a:solidFill>
            </a:endParaRPr>
          </a:p>
        </p:txBody>
      </p:sp>
      <p:pic>
        <p:nvPicPr>
          <p:cNvPr id="268289" name="Picture 1" descr="C:\Documents and Settings\clark\Mis documentos\Mis imágenes\2.JPG"/>
          <p:cNvPicPr>
            <a:picLocks noChangeAspect="1" noChangeArrowheads="1"/>
          </p:cNvPicPr>
          <p:nvPr/>
        </p:nvPicPr>
        <p:blipFill>
          <a:blip r:embed="rId5"/>
          <a:srcRect/>
          <a:stretch>
            <a:fillRect/>
          </a:stretch>
        </p:blipFill>
        <p:spPr bwMode="auto">
          <a:xfrm>
            <a:off x="428596" y="3429000"/>
            <a:ext cx="3500462" cy="3000372"/>
          </a:xfrm>
          <a:prstGeom prst="rect">
            <a:avLst/>
          </a:prstGeom>
          <a:noFill/>
          <a:ln>
            <a:solidFill>
              <a:schemeClr val="tx1"/>
            </a:solidFill>
          </a:ln>
        </p:spPr>
      </p:pic>
      <p:sp>
        <p:nvSpPr>
          <p:cNvPr id="10" name="9 Rectángulo"/>
          <p:cNvSpPr/>
          <p:nvPr/>
        </p:nvSpPr>
        <p:spPr>
          <a:xfrm>
            <a:off x="4071934" y="3429001"/>
            <a:ext cx="4572032" cy="2936188"/>
          </a:xfrm>
          <a:prstGeom prst="rect">
            <a:avLst/>
          </a:prstGeom>
        </p:spPr>
        <p:txBody>
          <a:bodyPr wrap="square">
            <a:spAutoFit/>
          </a:bodyPr>
          <a:lstStyle/>
          <a:p>
            <a:pPr lvl="0" algn="just">
              <a:spcBef>
                <a:spcPct val="20000"/>
              </a:spcBef>
              <a:defRPr/>
            </a:pPr>
            <a:r>
              <a:rPr lang="es-ES" sz="2200" kern="0" dirty="0" smtClean="0"/>
              <a:t>El resultado 4 (</a:t>
            </a:r>
            <a:r>
              <a:rPr lang="es-ES" sz="2200" kern="0" dirty="0" err="1" smtClean="0"/>
              <a:t>guía.p</a:t>
            </a:r>
            <a:r>
              <a:rPr lang="es-ES" sz="2200" kern="0" dirty="0" smtClean="0"/>
              <a:t> anterior) presenta una varianza residual de la forma:</a:t>
            </a:r>
          </a:p>
          <a:p>
            <a:pPr lvl="0" algn="just">
              <a:spcBef>
                <a:spcPct val="20000"/>
              </a:spcBef>
              <a:defRPr/>
            </a:pPr>
            <a:endParaRPr lang="es-ES" sz="2200" kern="0" dirty="0" smtClean="0"/>
          </a:p>
          <a:p>
            <a:pPr lvl="0">
              <a:spcBef>
                <a:spcPct val="20000"/>
              </a:spcBef>
              <a:defRPr/>
            </a:pPr>
            <a:r>
              <a:rPr lang="es-ES" sz="2200" kern="0" dirty="0" smtClean="0"/>
              <a:t>Lo que nos permite estimar el modelo con </a:t>
            </a:r>
            <a:r>
              <a:rPr lang="es-ES" sz="2200" kern="0" dirty="0" err="1" smtClean="0"/>
              <a:t>heteroscedasticidad</a:t>
            </a:r>
            <a:r>
              <a:rPr lang="es-ES" sz="2200" kern="0" dirty="0" smtClean="0"/>
              <a:t> por Mínimos Cuadrados Ponderados.</a:t>
            </a:r>
          </a:p>
        </p:txBody>
      </p:sp>
      <p:graphicFrame>
        <p:nvGraphicFramePr>
          <p:cNvPr id="12" name="11 Objeto"/>
          <p:cNvGraphicFramePr>
            <a:graphicFrameLocks noChangeAspect="1"/>
          </p:cNvGraphicFramePr>
          <p:nvPr/>
        </p:nvGraphicFramePr>
        <p:xfrm>
          <a:off x="4214810" y="4500570"/>
          <a:ext cx="2500330" cy="428628"/>
        </p:xfrm>
        <a:graphic>
          <a:graphicData uri="http://schemas.openxmlformats.org/presentationml/2006/ole">
            <mc:AlternateContent xmlns:mc="http://schemas.openxmlformats.org/markup-compatibility/2006">
              <mc:Choice xmlns:v="urn:schemas-microsoft-com:vml" Requires="v">
                <p:oleObj spid="_x0000_s268291" name="Ecuación" r:id="rId6" imgW="1320480" imgH="241200" progId="Equation.3">
                  <p:embed/>
                </p:oleObj>
              </mc:Choice>
              <mc:Fallback>
                <p:oleObj name="Ecuación" r:id="rId6" imgW="1320480" imgH="241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4810" y="4500570"/>
                        <a:ext cx="250033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84674" name="Picture 2"/>
          <p:cNvPicPr>
            <a:picLocks noChangeAspect="1" noChangeArrowheads="1"/>
          </p:cNvPicPr>
          <p:nvPr/>
        </p:nvPicPr>
        <p:blipFill>
          <a:blip r:embed="rId4"/>
          <a:srcRect/>
          <a:stretch>
            <a:fillRect/>
          </a:stretch>
        </p:blipFill>
        <p:spPr bwMode="auto">
          <a:xfrm>
            <a:off x="3714744" y="1428736"/>
            <a:ext cx="4214842" cy="4857784"/>
          </a:xfrm>
          <a:prstGeom prst="rect">
            <a:avLst/>
          </a:prstGeom>
          <a:noFill/>
          <a:ln w="9525">
            <a:solidFill>
              <a:schemeClr val="tx1"/>
            </a:solidFill>
            <a:miter lim="800000"/>
            <a:headEnd/>
            <a:tailEnd/>
          </a:ln>
          <a:effectLst/>
        </p:spPr>
      </p:pic>
      <p:sp>
        <p:nvSpPr>
          <p:cNvPr id="9" name="1 Título"/>
          <p:cNvSpPr txBox="1">
            <a:spLocks/>
          </p:cNvSpPr>
          <p:nvPr/>
        </p:nvSpPr>
        <p:spPr bwMode="auto">
          <a:xfrm>
            <a:off x="285720" y="1071546"/>
            <a:ext cx="321471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600" b="0" i="0" u="none" strike="noStrike" kern="0" cap="none" spc="0" normalizeH="0" baseline="0" noProof="0" dirty="0" smtClean="0">
                <a:ln>
                  <a:noFill/>
                </a:ln>
                <a:solidFill>
                  <a:srgbClr val="FF0000"/>
                </a:solidFill>
                <a:effectLst/>
                <a:uLnTx/>
                <a:uFillTx/>
                <a:latin typeface="+mn-lt"/>
                <a:ea typeface="+mj-ea"/>
                <a:cs typeface="+mj-cs"/>
              </a:rPr>
              <a:t>Resultados por MCP</a:t>
            </a:r>
            <a:endParaRPr kumimoji="0" lang="es-ES" sz="2600" b="0" i="0" u="none" strike="noStrike" kern="0" cap="none" spc="0" normalizeH="0" baseline="0" noProof="0" dirty="0">
              <a:ln>
                <a:noFill/>
              </a:ln>
              <a:solidFill>
                <a:srgbClr val="FF0000"/>
              </a:solidFill>
              <a:effectLst/>
              <a:uLnTx/>
              <a:uFillTx/>
              <a:latin typeface="+mn-lt"/>
              <a:ea typeface="+mj-ea"/>
              <a:cs typeface="+mj-cs"/>
            </a:endParaRPr>
          </a:p>
        </p:txBody>
      </p:sp>
      <p:sp>
        <p:nvSpPr>
          <p:cNvPr id="10" name="9 Llamada rectangular redondeada"/>
          <p:cNvSpPr/>
          <p:nvPr/>
        </p:nvSpPr>
        <p:spPr>
          <a:xfrm>
            <a:off x="6643702" y="3857628"/>
            <a:ext cx="2286016" cy="357190"/>
          </a:xfrm>
          <a:prstGeom prst="wedgeRoundRectCallout">
            <a:avLst>
              <a:gd name="adj1" fmla="val -68578"/>
              <a:gd name="adj2" fmla="val 4500"/>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Estadística ponderada</a:t>
            </a:r>
            <a:endParaRPr lang="es-ES" sz="1600" dirty="0"/>
          </a:p>
        </p:txBody>
      </p:sp>
      <p:sp>
        <p:nvSpPr>
          <p:cNvPr id="12" name="11 Llamada rectangular redondeada"/>
          <p:cNvSpPr/>
          <p:nvPr/>
        </p:nvSpPr>
        <p:spPr>
          <a:xfrm>
            <a:off x="7215206" y="5214950"/>
            <a:ext cx="1571636" cy="500066"/>
          </a:xfrm>
          <a:prstGeom prst="wedgeRoundRectCallout">
            <a:avLst>
              <a:gd name="adj1" fmla="val -106120"/>
              <a:gd name="adj2" fmla="val -2738"/>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Estadística sin ponderar</a:t>
            </a:r>
            <a:endParaRPr lang="es-ES" dirty="0"/>
          </a:p>
        </p:txBody>
      </p:sp>
      <p:sp>
        <p:nvSpPr>
          <p:cNvPr id="14" name="13 Rectángulo"/>
          <p:cNvSpPr/>
          <p:nvPr/>
        </p:nvSpPr>
        <p:spPr>
          <a:xfrm>
            <a:off x="285720" y="1714488"/>
            <a:ext cx="3429024" cy="3139321"/>
          </a:xfrm>
          <a:prstGeom prst="rect">
            <a:avLst/>
          </a:prstGeom>
        </p:spPr>
        <p:txBody>
          <a:bodyPr wrap="square">
            <a:spAutoFit/>
          </a:bodyPr>
          <a:lstStyle/>
          <a:p>
            <a:pPr lvl="0">
              <a:spcBef>
                <a:spcPct val="20000"/>
              </a:spcBef>
              <a:defRPr/>
            </a:pPr>
            <a:r>
              <a:rPr lang="es-ES" sz="2200" kern="0" dirty="0" smtClean="0"/>
              <a:t>Se observa que el ajuste ponderado es bueno y los parámetros estimados difieren levemente de los obtenidos  antes de corregir la </a:t>
            </a:r>
            <a:r>
              <a:rPr lang="es-ES" sz="2200" kern="0" dirty="0" err="1" smtClean="0"/>
              <a:t>heteroscedasticidad</a:t>
            </a:r>
            <a:r>
              <a:rPr lang="es-ES" sz="2200" kern="0" dirty="0" smtClean="0"/>
              <a:t>. Ha mejorado el R cuadrado y la significancia.</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9" name="1 Título"/>
          <p:cNvSpPr txBox="1">
            <a:spLocks/>
          </p:cNvSpPr>
          <p:nvPr/>
        </p:nvSpPr>
        <p:spPr bwMode="auto">
          <a:xfrm>
            <a:off x="357158" y="1142984"/>
            <a:ext cx="5786478" cy="571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500" kern="0" dirty="0" smtClean="0">
                <a:solidFill>
                  <a:srgbClr val="FF0000"/>
                </a:solidFill>
                <a:latin typeface="+mj-lt"/>
                <a:ea typeface="+mj-ea"/>
                <a:cs typeface="+mj-cs"/>
              </a:rPr>
              <a:t>Corrección de la </a:t>
            </a:r>
            <a:r>
              <a:rPr lang="es-ES" sz="2500" kern="0" dirty="0" err="1" smtClean="0">
                <a:solidFill>
                  <a:srgbClr val="FF0000"/>
                </a:solidFill>
                <a:latin typeface="+mj-lt"/>
                <a:ea typeface="+mj-ea"/>
                <a:cs typeface="+mj-cs"/>
              </a:rPr>
              <a:t>Heteroscedasticidad</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0" name="2 Marcador de contenido"/>
          <p:cNvSpPr txBox="1">
            <a:spLocks/>
          </p:cNvSpPr>
          <p:nvPr/>
        </p:nvSpPr>
        <p:spPr bwMode="auto">
          <a:xfrm>
            <a:off x="357158" y="1714488"/>
            <a:ext cx="8501122" cy="4643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rgbClr val="2B2BF5"/>
                </a:solidFill>
                <a:effectLst/>
                <a:uLnTx/>
                <a:uFillTx/>
                <a:latin typeface="+mn-lt"/>
                <a:ea typeface="+mn-ea"/>
                <a:cs typeface="+mn-cs"/>
              </a:rPr>
              <a:t>Corrección de White: </a:t>
            </a:r>
            <a:r>
              <a:rPr kumimoji="0" lang="es-ES" sz="2200" b="0" i="0" u="none" strike="noStrike" kern="0" cap="none" spc="0" normalizeH="0" baseline="0" noProof="0" dirty="0" smtClean="0">
                <a:ln>
                  <a:noFill/>
                </a:ln>
                <a:solidFill>
                  <a:schemeClr val="tx1"/>
                </a:solidFill>
                <a:effectLst/>
                <a:uLnTx/>
                <a:uFillTx/>
                <a:latin typeface="+mn-lt"/>
                <a:ea typeface="+mn-ea"/>
                <a:cs typeface="+mn-cs"/>
              </a:rPr>
              <a:t>Corrige la matriz de Var –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Cov</a:t>
            </a:r>
            <a:r>
              <a:rPr kumimoji="0" lang="es-ES" sz="2200" b="0" i="0" u="none" strike="noStrike" kern="0" cap="none" spc="0" normalizeH="0" baseline="0" noProof="0" dirty="0" smtClean="0">
                <a:ln>
                  <a:noFill/>
                </a:ln>
                <a:solidFill>
                  <a:schemeClr val="tx1"/>
                </a:solidFill>
                <a:effectLst/>
                <a:uLnTx/>
                <a:uFillTx/>
                <a:latin typeface="+mn-lt"/>
                <a:ea typeface="+mn-ea"/>
                <a:cs typeface="+mn-cs"/>
              </a:rPr>
              <a:t> por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heteroscedasticidad</a:t>
            </a:r>
            <a:r>
              <a:rPr kumimoji="0" lang="es-ES" sz="2200"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rgbClr val="2B2BF5"/>
                </a:solidFill>
                <a:effectLst/>
                <a:uLnTx/>
                <a:uFillTx/>
                <a:latin typeface="+mn-lt"/>
                <a:ea typeface="+mn-ea"/>
                <a:cs typeface="+mn-cs"/>
              </a:rPr>
              <a:t>Corrección de </a:t>
            </a:r>
            <a:r>
              <a:rPr kumimoji="0" lang="es-ES" sz="2200" b="0" i="0" u="none" strike="noStrike" kern="0" cap="none" spc="0" normalizeH="0" baseline="0" noProof="0" dirty="0" err="1" smtClean="0">
                <a:ln>
                  <a:noFill/>
                </a:ln>
                <a:solidFill>
                  <a:srgbClr val="2B2BF5"/>
                </a:solidFill>
                <a:effectLst/>
                <a:uLnTx/>
                <a:uFillTx/>
                <a:latin typeface="+mn-lt"/>
                <a:ea typeface="+mn-ea"/>
                <a:cs typeface="+mn-cs"/>
              </a:rPr>
              <a:t>Newy</a:t>
            </a:r>
            <a:r>
              <a:rPr kumimoji="0" lang="es-ES" sz="2200" b="0" i="0" u="none" strike="noStrike" kern="0" cap="none" spc="0" normalizeH="0" baseline="0" noProof="0" dirty="0" smtClean="0">
                <a:ln>
                  <a:noFill/>
                </a:ln>
                <a:solidFill>
                  <a:srgbClr val="2B2BF5"/>
                </a:solidFill>
                <a:effectLst/>
                <a:uLnTx/>
                <a:uFillTx/>
                <a:latin typeface="+mn-lt"/>
                <a:ea typeface="+mn-ea"/>
                <a:cs typeface="+mn-cs"/>
              </a:rPr>
              <a:t> – West (HAC Consistente </a:t>
            </a:r>
            <a:r>
              <a:rPr kumimoji="0" lang="es-ES" sz="2200" b="0" i="0" u="none" strike="noStrike" kern="0" cap="none" spc="0" normalizeH="0" baseline="0" noProof="0" dirty="0" err="1" smtClean="0">
                <a:ln>
                  <a:noFill/>
                </a:ln>
                <a:solidFill>
                  <a:srgbClr val="2B2BF5"/>
                </a:solidFill>
                <a:effectLst/>
                <a:uLnTx/>
                <a:uFillTx/>
                <a:latin typeface="+mn-lt"/>
                <a:ea typeface="+mn-ea"/>
                <a:cs typeface="+mn-cs"/>
              </a:rPr>
              <a:t>Covariances</a:t>
            </a:r>
            <a:r>
              <a:rPr kumimoji="0" lang="es-ES" sz="2200" b="0" i="0" u="none" strike="noStrike" kern="0" cap="none" spc="0" normalizeH="0" baseline="0" noProof="0" dirty="0" smtClean="0">
                <a:ln>
                  <a:noFill/>
                </a:ln>
                <a:solidFill>
                  <a:srgbClr val="2B2BF5"/>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200" kern="0" dirty="0" smtClean="0">
              <a:solidFill>
                <a:srgbClr val="0070C0"/>
              </a:solidFill>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Corrige la matriz de Var–</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Cov</a:t>
            </a:r>
            <a:r>
              <a:rPr kumimoji="0" lang="es-ES" sz="2200" b="0" i="0" u="none" strike="noStrike" kern="0" cap="none" spc="0" normalizeH="0" baseline="0" noProof="0" dirty="0" smtClean="0">
                <a:ln>
                  <a:noFill/>
                </a:ln>
                <a:solidFill>
                  <a:schemeClr val="tx1"/>
                </a:solidFill>
                <a:effectLst/>
                <a:uLnTx/>
                <a:uFillTx/>
                <a:latin typeface="+mn-lt"/>
                <a:ea typeface="+mn-ea"/>
                <a:cs typeface="+mn-cs"/>
              </a:rPr>
              <a:t> de los parámetros estimados por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heteroscedasticidad</a:t>
            </a:r>
            <a:r>
              <a:rPr kumimoji="0" lang="es-ES" sz="2200" b="0" i="0" u="none" strike="noStrike" kern="0" cap="none" spc="0" normalizeH="0" baseline="0" noProof="0" dirty="0" smtClean="0">
                <a:ln>
                  <a:noFill/>
                </a:ln>
                <a:solidFill>
                  <a:schemeClr val="tx1"/>
                </a:solidFill>
                <a:effectLst/>
                <a:uLnTx/>
                <a:uFillTx/>
                <a:latin typeface="+mn-lt"/>
                <a:ea typeface="+mn-ea"/>
                <a:cs typeface="+mn-cs"/>
              </a:rPr>
              <a:t>  y </a:t>
            </a:r>
            <a:r>
              <a:rPr kumimoji="0" lang="es-ES" sz="2200" b="0" i="0" u="none" strike="noStrike" kern="0" cap="none" spc="0" normalizeH="0" baseline="0" noProof="0" dirty="0" err="1" smtClean="0">
                <a:ln>
                  <a:noFill/>
                </a:ln>
                <a:solidFill>
                  <a:schemeClr val="tx1"/>
                </a:solidFill>
                <a:effectLst/>
                <a:uLnTx/>
                <a:uFillTx/>
                <a:latin typeface="+mn-lt"/>
                <a:ea typeface="+mn-ea"/>
                <a:cs typeface="+mn-cs"/>
              </a:rPr>
              <a:t>autocorrelación</a:t>
            </a:r>
            <a:r>
              <a:rPr kumimoji="0" lang="es-ES" sz="2200" b="0" i="0" u="none" strike="noStrike" kern="0" cap="none" spc="0" normalizeH="0" baseline="0" noProof="0" dirty="0" smtClean="0">
                <a:ln>
                  <a:noFill/>
                </a:ln>
                <a:solidFill>
                  <a:schemeClr val="tx1"/>
                </a:solidFill>
                <a:effectLst/>
                <a:uLnTx/>
                <a:uFillTx/>
                <a:latin typeface="+mn-lt"/>
                <a:ea typeface="+mn-ea"/>
                <a:cs typeface="+mn-cs"/>
              </a:rPr>
              <a:t>.</a:t>
            </a:r>
            <a:endParaRPr lang="es-ES" sz="2200" kern="0" dirty="0" smtClean="0">
              <a:latin typeface="+mn-lt"/>
            </a:endParaRPr>
          </a:p>
        </p:txBody>
      </p:sp>
      <p:graphicFrame>
        <p:nvGraphicFramePr>
          <p:cNvPr id="12" name="11 Objeto"/>
          <p:cNvGraphicFramePr>
            <a:graphicFrameLocks noChangeAspect="1"/>
          </p:cNvGraphicFramePr>
          <p:nvPr/>
        </p:nvGraphicFramePr>
        <p:xfrm>
          <a:off x="2071670" y="2714620"/>
          <a:ext cx="4714908" cy="871542"/>
        </p:xfrm>
        <a:graphic>
          <a:graphicData uri="http://schemas.openxmlformats.org/presentationml/2006/ole">
            <mc:AlternateContent xmlns:mc="http://schemas.openxmlformats.org/markup-compatibility/2006">
              <mc:Choice xmlns:v="urn:schemas-microsoft-com:vml" Requires="v">
                <p:oleObj spid="_x0000_s238596" name="Ecuación" r:id="rId5" imgW="2374560" imgH="457200" progId="Equation.3">
                  <p:embed/>
                </p:oleObj>
              </mc:Choice>
              <mc:Fallback>
                <p:oleObj name="Ecuación" r:id="rId5" imgW="237456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2714620"/>
                        <a:ext cx="4714908" cy="871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nvGraphicFramePr>
        <p:xfrm>
          <a:off x="2143108" y="4214818"/>
          <a:ext cx="4357718" cy="806460"/>
        </p:xfrm>
        <a:graphic>
          <a:graphicData uri="http://schemas.openxmlformats.org/presentationml/2006/ole">
            <mc:AlternateContent xmlns:mc="http://schemas.openxmlformats.org/markup-compatibility/2006">
              <mc:Choice xmlns:v="urn:schemas-microsoft-com:vml" Requires="v">
                <p:oleObj spid="_x0000_s238597" name="Ecuación" r:id="rId7" imgW="1917360" imgH="393480" progId="Equation.3">
                  <p:embed/>
                </p:oleObj>
              </mc:Choice>
              <mc:Fallback>
                <p:oleObj name="Ecuación" r:id="rId7" imgW="191736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4214818"/>
                        <a:ext cx="4357718" cy="806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357158" y="2285992"/>
            <a:ext cx="4347665" cy="430887"/>
          </a:xfrm>
          <a:prstGeom prst="rect">
            <a:avLst/>
          </a:prstGeom>
        </p:spPr>
        <p:txBody>
          <a:bodyPr wrap="none">
            <a:spAutoFit/>
          </a:bodyPr>
          <a:lstStyle/>
          <a:p>
            <a:r>
              <a:rPr lang="es-ES" sz="2200" dirty="0" smtClean="0"/>
              <a:t>q: Representa un número </a:t>
            </a:r>
            <a:r>
              <a:rPr lang="es-ES" sz="2200" dirty="0" err="1" smtClean="0"/>
              <a:t>Introo</a:t>
            </a:r>
            <a:r>
              <a:rPr lang="es-ES" sz="2200" dirty="0" smtClean="0"/>
              <a:t> </a:t>
            </a:r>
            <a:endParaRPr lang="es-ES" sz="2200" dirty="0"/>
          </a:p>
        </p:txBody>
      </p:sp>
      <p:graphicFrame>
        <p:nvGraphicFramePr>
          <p:cNvPr id="240642" name="Object 2"/>
          <p:cNvGraphicFramePr>
            <a:graphicFrameLocks noChangeAspect="1"/>
          </p:cNvGraphicFramePr>
          <p:nvPr/>
        </p:nvGraphicFramePr>
        <p:xfrm>
          <a:off x="642910" y="1214422"/>
          <a:ext cx="7143800" cy="928687"/>
        </p:xfrm>
        <a:graphic>
          <a:graphicData uri="http://schemas.openxmlformats.org/presentationml/2006/ole">
            <mc:AlternateContent xmlns:mc="http://schemas.openxmlformats.org/markup-compatibility/2006">
              <mc:Choice xmlns:v="urn:schemas-microsoft-com:vml" Requires="v">
                <p:oleObj spid="_x0000_s240644" name="Ecuación" r:id="rId5" imgW="3886200" imgH="482400" progId="Equation.3">
                  <p:embed/>
                </p:oleObj>
              </mc:Choice>
              <mc:Fallback>
                <p:oleObj name="Ecuación" r:id="rId5" imgW="3886200" imgH="482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1214422"/>
                        <a:ext cx="7143800" cy="928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43" name="Object 3"/>
          <p:cNvGraphicFramePr>
            <a:graphicFrameLocks noChangeAspect="1"/>
          </p:cNvGraphicFramePr>
          <p:nvPr/>
        </p:nvGraphicFramePr>
        <p:xfrm>
          <a:off x="4714876" y="2214554"/>
          <a:ext cx="2214563" cy="471487"/>
        </p:xfrm>
        <a:graphic>
          <a:graphicData uri="http://schemas.openxmlformats.org/presentationml/2006/ole">
            <mc:AlternateContent xmlns:mc="http://schemas.openxmlformats.org/markup-compatibility/2006">
              <mc:Choice xmlns:v="urn:schemas-microsoft-com:vml" Requires="v">
                <p:oleObj spid="_x0000_s240645" name="Ecuación" r:id="rId7" imgW="1002960" imgH="228600" progId="Equation.3">
                  <p:embed/>
                </p:oleObj>
              </mc:Choice>
              <mc:Fallback>
                <p:oleObj name="Ecuación" r:id="rId7" imgW="100296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4876" y="2214554"/>
                        <a:ext cx="221456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txBox="1">
            <a:spLocks/>
          </p:cNvSpPr>
          <p:nvPr/>
        </p:nvSpPr>
        <p:spPr bwMode="auto">
          <a:xfrm>
            <a:off x="285720" y="2643182"/>
            <a:ext cx="8643998" cy="16430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n-lt"/>
                <a:ea typeface="+mn-ea"/>
                <a:cs typeface="+mn-cs"/>
              </a:rPr>
              <a:t>Estimación en EViews</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En el objeto estimación 2 hacemos </a:t>
            </a:r>
            <a:r>
              <a:rPr lang="es-ES" sz="2100" kern="0" dirty="0" smtClean="0">
                <a:latin typeface="+mn-lt"/>
              </a:rPr>
              <a:t>Click</a:t>
            </a:r>
            <a:r>
              <a:rPr kumimoji="0" lang="es-ES" sz="2100" b="0" i="0" u="none" strike="noStrike" kern="0" cap="none" spc="0" normalizeH="0" baseline="0" noProof="0" dirty="0" smtClean="0">
                <a:ln>
                  <a:noFill/>
                </a:ln>
                <a:solidFill>
                  <a:schemeClr val="tx1"/>
                </a:solidFill>
                <a:effectLst/>
                <a:uLnTx/>
                <a:uFillTx/>
                <a:latin typeface="+mn-lt"/>
                <a:ea typeface="+mn-ea"/>
                <a:cs typeface="+mn-cs"/>
              </a:rPr>
              <a:t> en </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estimate</a:t>
            </a:r>
            <a:r>
              <a:rPr kumimoji="0" lang="es-ES" sz="2100" b="0" i="0" u="none" strike="noStrike" kern="0" cap="none" spc="0" normalizeH="0" baseline="0" noProof="0" dirty="0" smtClean="0">
                <a:ln>
                  <a:noFill/>
                </a:ln>
                <a:solidFill>
                  <a:schemeClr val="tx1"/>
                </a:solidFill>
                <a:effectLst/>
                <a:uLnTx/>
                <a:uFillTx/>
                <a:latin typeface="+mn-lt"/>
                <a:ea typeface="+mn-ea"/>
                <a:cs typeface="+mn-cs"/>
              </a:rPr>
              <a:t> y luego en </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options</a:t>
            </a:r>
            <a:endParaRPr kumimoji="0" lang="es-ES" sz="21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0" i="0" u="none" strike="noStrike" kern="0" cap="none" spc="0" normalizeH="0" baseline="0" noProof="0" dirty="0" smtClean="0">
                <a:ln>
                  <a:noFill/>
                </a:ln>
                <a:solidFill>
                  <a:schemeClr val="accent5">
                    <a:lumMod val="60000"/>
                    <a:lumOff val="40000"/>
                  </a:schemeClr>
                </a:solidFill>
                <a:effectLst/>
                <a:uLnTx/>
                <a:uFillTx/>
                <a:latin typeface="+mn-lt"/>
                <a:ea typeface="+mn-ea"/>
                <a:cs typeface="+mn-cs"/>
              </a:rPr>
              <a:t>	</a:t>
            </a:r>
            <a:endParaRPr kumimoji="0" lang="es-ES" sz="2800" b="0" i="0" u="none" strike="noStrike" kern="0" cap="none" spc="0" normalizeH="0" baseline="0" noProof="0" dirty="0">
              <a:ln>
                <a:noFill/>
              </a:ln>
              <a:solidFill>
                <a:schemeClr val="accent5">
                  <a:lumMod val="60000"/>
                  <a:lumOff val="40000"/>
                </a:schemeClr>
              </a:solidFill>
              <a:effectLst/>
              <a:uLnTx/>
              <a:uFillTx/>
              <a:latin typeface="+mn-lt"/>
              <a:ea typeface="+mn-ea"/>
              <a:cs typeface="+mn-cs"/>
            </a:endParaRPr>
          </a:p>
        </p:txBody>
      </p:sp>
      <p:pic>
        <p:nvPicPr>
          <p:cNvPr id="240644" name="Picture 4"/>
          <p:cNvPicPr>
            <a:picLocks noChangeAspect="1" noChangeArrowheads="1"/>
          </p:cNvPicPr>
          <p:nvPr/>
        </p:nvPicPr>
        <p:blipFill>
          <a:blip r:embed="rId9"/>
          <a:srcRect/>
          <a:stretch>
            <a:fillRect/>
          </a:stretch>
        </p:blipFill>
        <p:spPr bwMode="auto">
          <a:xfrm>
            <a:off x="214282" y="3786190"/>
            <a:ext cx="2357454" cy="2676525"/>
          </a:xfrm>
          <a:prstGeom prst="rect">
            <a:avLst/>
          </a:prstGeom>
          <a:noFill/>
          <a:ln w="9525">
            <a:solidFill>
              <a:schemeClr val="tx1"/>
            </a:solidFill>
            <a:miter lim="800000"/>
            <a:headEnd/>
            <a:tailEnd/>
          </a:ln>
          <a:effectLst/>
        </p:spPr>
      </p:pic>
      <p:pic>
        <p:nvPicPr>
          <p:cNvPr id="240645" name="Picture 5"/>
          <p:cNvPicPr>
            <a:picLocks noChangeAspect="1" noChangeArrowheads="1"/>
          </p:cNvPicPr>
          <p:nvPr/>
        </p:nvPicPr>
        <p:blipFill>
          <a:blip r:embed="rId10"/>
          <a:srcRect/>
          <a:stretch>
            <a:fillRect/>
          </a:stretch>
        </p:blipFill>
        <p:spPr bwMode="auto">
          <a:xfrm>
            <a:off x="2928926" y="3786190"/>
            <a:ext cx="2357454" cy="2657475"/>
          </a:xfrm>
          <a:prstGeom prst="rect">
            <a:avLst/>
          </a:prstGeom>
          <a:noFill/>
          <a:ln w="9525">
            <a:solidFill>
              <a:schemeClr val="tx1"/>
            </a:solidFill>
            <a:miter lim="800000"/>
            <a:headEnd/>
            <a:tailEnd/>
          </a:ln>
          <a:effectLst/>
        </p:spPr>
      </p:pic>
      <p:sp>
        <p:nvSpPr>
          <p:cNvPr id="14" name="2 Marcador de contenido"/>
          <p:cNvSpPr txBox="1">
            <a:spLocks/>
          </p:cNvSpPr>
          <p:nvPr/>
        </p:nvSpPr>
        <p:spPr bwMode="auto">
          <a:xfrm>
            <a:off x="5429256" y="3786190"/>
            <a:ext cx="2786082" cy="2571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Hay que mencionar que los resultados que no cambian con cualquiera de las dos pruebas solo cambia los errores estándar que se corregirán.</a:t>
            </a:r>
            <a:endParaRPr kumimoji="0" lang="es-ES" sz="2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16 Flecha abajo"/>
          <p:cNvSpPr/>
          <p:nvPr/>
        </p:nvSpPr>
        <p:spPr>
          <a:xfrm rot="16200000">
            <a:off x="4000496" y="2571744"/>
            <a:ext cx="857256"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a:spLocks noChangeArrowheads="1"/>
          </p:cNvSpPr>
          <p:nvPr/>
        </p:nvSpPr>
        <p:spPr bwMode="auto">
          <a:xfrm>
            <a:off x="214282" y="1142984"/>
            <a:ext cx="8643998" cy="57150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200" dirty="0" smtClean="0"/>
              <a:t>Para nuestro ejemplo digitaremos la variables: GDP, PR, M1 y RS.</a:t>
            </a:r>
          </a:p>
          <a:p>
            <a:pPr marL="660400" indent="-660400">
              <a:lnSpc>
                <a:spcPct val="80000"/>
              </a:lnSpc>
              <a:spcBef>
                <a:spcPct val="20000"/>
              </a:spcBef>
            </a:pPr>
            <a:endParaRPr lang="es-ES" sz="2200" dirty="0"/>
          </a:p>
        </p:txBody>
      </p:sp>
      <p:sp>
        <p:nvSpPr>
          <p:cNvPr id="14" name="Rectangle 11"/>
          <p:cNvSpPr>
            <a:spLocks noChangeArrowheads="1"/>
          </p:cNvSpPr>
          <p:nvPr/>
        </p:nvSpPr>
        <p:spPr bwMode="auto">
          <a:xfrm>
            <a:off x="357158" y="4357694"/>
            <a:ext cx="8215402" cy="2071702"/>
          </a:xfrm>
          <a:prstGeom prst="rect">
            <a:avLst/>
          </a:prstGeom>
          <a:noFill/>
          <a:ln w="9525">
            <a:noFill/>
            <a:miter lim="800000"/>
            <a:headEnd/>
            <a:tailEnd/>
          </a:ln>
          <a:effectLst/>
        </p:spPr>
        <p:txBody>
          <a:bodyPr/>
          <a:lstStyle/>
          <a:p>
            <a:pPr marL="660400" indent="-660400" algn="just">
              <a:lnSpc>
                <a:spcPct val="80000"/>
              </a:lnSpc>
              <a:spcBef>
                <a:spcPct val="20000"/>
              </a:spcBef>
            </a:pPr>
            <a:endParaRPr lang="es-ES" sz="200" b="1" i="1" dirty="0">
              <a:latin typeface="Lucida Handwriting" pitchFamily="66" charset="0"/>
            </a:endParaRPr>
          </a:p>
          <a:p>
            <a:pPr algn="just"/>
            <a:r>
              <a:rPr lang="es-ES" sz="2400" dirty="0" smtClean="0"/>
              <a:t>Como en la mayoría de los programas integrados en el entorno Windows, podemos utilizar copiar (</a:t>
            </a:r>
            <a:r>
              <a:rPr lang="es-ES" sz="2400" dirty="0" err="1" smtClean="0"/>
              <a:t>Ctrl+C</a:t>
            </a:r>
            <a:r>
              <a:rPr lang="es-ES" sz="2400" dirty="0" smtClean="0"/>
              <a:t>) y pegar(</a:t>
            </a:r>
            <a:r>
              <a:rPr lang="es-ES" sz="2400" dirty="0" err="1" smtClean="0"/>
              <a:t>Ctrl+V</a:t>
            </a:r>
            <a:r>
              <a:rPr lang="es-ES" sz="2400" dirty="0" smtClean="0"/>
              <a:t>), debemos tener la precaución de utilizar el formato de coma numérico</a:t>
            </a:r>
            <a:r>
              <a:rPr lang="es-ES" sz="2400" i="1" dirty="0" smtClean="0"/>
              <a:t> </a:t>
            </a:r>
            <a:r>
              <a:rPr lang="es-ES" sz="2400" dirty="0" smtClean="0"/>
              <a:t>adecuado, y que en el caso del EViews es un punto.</a:t>
            </a:r>
          </a:p>
          <a:p>
            <a:pPr marL="660400" indent="-660400">
              <a:lnSpc>
                <a:spcPct val="80000"/>
              </a:lnSpc>
              <a:spcBef>
                <a:spcPct val="20000"/>
              </a:spcBef>
            </a:pPr>
            <a:endParaRPr lang="es-ES" sz="2200" dirty="0"/>
          </a:p>
        </p:txBody>
      </p:sp>
      <p:pic>
        <p:nvPicPr>
          <p:cNvPr id="6145" name="Picture 1"/>
          <p:cNvPicPr>
            <a:picLocks noChangeAspect="1" noChangeArrowheads="1"/>
          </p:cNvPicPr>
          <p:nvPr/>
        </p:nvPicPr>
        <p:blipFill>
          <a:blip r:embed="rId2"/>
          <a:srcRect/>
          <a:stretch>
            <a:fillRect/>
          </a:stretch>
        </p:blipFill>
        <p:spPr bwMode="auto">
          <a:xfrm>
            <a:off x="285720" y="1643050"/>
            <a:ext cx="3690948" cy="2571750"/>
          </a:xfrm>
          <a:prstGeom prst="rect">
            <a:avLst/>
          </a:prstGeom>
          <a:noFill/>
          <a:ln w="9525">
            <a:solidFill>
              <a:schemeClr val="tx1"/>
            </a:solid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4857752" y="1571612"/>
            <a:ext cx="4048123" cy="2590800"/>
          </a:xfrm>
          <a:prstGeom prst="rect">
            <a:avLst/>
          </a:prstGeom>
          <a:noFill/>
          <a:ln w="9525">
            <a:solidFill>
              <a:schemeClr val="tx1"/>
            </a:solidFill>
            <a:miter lim="800000"/>
            <a:headEnd/>
            <a:tailEnd/>
          </a:ln>
          <a:effectLst/>
        </p:spPr>
      </p:pic>
      <p:pic>
        <p:nvPicPr>
          <p:cNvPr id="15"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7 Marcador de contenido"/>
          <p:cNvSpPr txBox="1">
            <a:spLocks/>
          </p:cNvSpPr>
          <p:nvPr/>
        </p:nvSpPr>
        <p:spPr>
          <a:xfrm>
            <a:off x="285720" y="1142984"/>
            <a:ext cx="5786446" cy="571504"/>
          </a:xfrm>
          <a:prstGeom prst="rect">
            <a:avLst/>
          </a:prstGeom>
        </p:spPr>
        <p:txBody>
          <a:bodyPr>
            <a:normAutofit/>
          </a:bodyPr>
          <a:lstStyle/>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500" b="0" i="0" u="none" strike="noStrike" kern="1200" cap="none" spc="0" normalizeH="0" baseline="0" noProof="0" dirty="0" smtClean="0">
                <a:ln>
                  <a:noFill/>
                </a:ln>
                <a:solidFill>
                  <a:srgbClr val="FF0000"/>
                </a:solidFill>
                <a:effectLst/>
                <a:uLnTx/>
                <a:uFillTx/>
                <a:latin typeface="Arial" pitchFamily="34" charset="0"/>
                <a:cs typeface="Arial" pitchFamily="34" charset="0"/>
              </a:rPr>
              <a:t>Resultados de Corrección de White</a:t>
            </a:r>
            <a:endParaRPr kumimoji="0" lang="es-ES" sz="2500" b="0" i="0" u="none" strike="noStrike" kern="1200" cap="none" spc="0" normalizeH="0" baseline="0" noProof="0" dirty="0">
              <a:ln>
                <a:noFill/>
              </a:ln>
              <a:solidFill>
                <a:srgbClr val="FF0000"/>
              </a:solidFill>
              <a:effectLst/>
              <a:uLnTx/>
              <a:uFillTx/>
              <a:latin typeface="Arial" pitchFamily="34" charset="0"/>
              <a:cs typeface="Arial" pitchFamily="34" charset="0"/>
            </a:endParaRPr>
          </a:p>
        </p:txBody>
      </p:sp>
      <p:sp>
        <p:nvSpPr>
          <p:cNvPr id="10" name="9 Rectángulo"/>
          <p:cNvSpPr/>
          <p:nvPr/>
        </p:nvSpPr>
        <p:spPr>
          <a:xfrm>
            <a:off x="357158" y="1714488"/>
            <a:ext cx="3786214" cy="3816429"/>
          </a:xfrm>
          <a:prstGeom prst="rect">
            <a:avLst/>
          </a:prstGeom>
        </p:spPr>
        <p:txBody>
          <a:bodyPr wrap="square">
            <a:spAutoFit/>
          </a:bodyPr>
          <a:lstStyle/>
          <a:p>
            <a:pPr lvl="0">
              <a:spcBef>
                <a:spcPct val="20000"/>
              </a:spcBef>
              <a:defRPr/>
            </a:pPr>
            <a:r>
              <a:rPr lang="es-ES" sz="2200" kern="0" dirty="0" smtClean="0"/>
              <a:t>Se observa que el ajuste ponderado es bueno y los parámetros estimados difieren levemente de los obtenidos  antes de corregir la </a:t>
            </a:r>
            <a:r>
              <a:rPr lang="es-ES" sz="2200" kern="0" dirty="0" err="1" smtClean="0"/>
              <a:t>heteroscedasticidad</a:t>
            </a:r>
            <a:r>
              <a:rPr lang="es-ES" sz="2200" kern="0" dirty="0" smtClean="0"/>
              <a:t>. Ha mejorado el R cuadrado, la significancia y el </a:t>
            </a:r>
            <a:r>
              <a:rPr lang="es-ES" sz="2200" i="1" kern="0" dirty="0" smtClean="0"/>
              <a:t>DW</a:t>
            </a:r>
            <a:r>
              <a:rPr lang="es-ES" sz="2200" kern="0" dirty="0" smtClean="0"/>
              <a:t> es casi 2 por lo que tampoco existe problema de </a:t>
            </a:r>
            <a:r>
              <a:rPr lang="es-ES" sz="2200" kern="0" dirty="0" err="1" smtClean="0"/>
              <a:t>autocorrelación</a:t>
            </a:r>
            <a:r>
              <a:rPr lang="es-ES" sz="2200" kern="0" dirty="0" smtClean="0"/>
              <a:t>.</a:t>
            </a:r>
          </a:p>
        </p:txBody>
      </p:sp>
      <p:pic>
        <p:nvPicPr>
          <p:cNvPr id="273409" name="Picture 1"/>
          <p:cNvPicPr>
            <a:picLocks noChangeAspect="1" noChangeArrowheads="1"/>
          </p:cNvPicPr>
          <p:nvPr/>
        </p:nvPicPr>
        <p:blipFill>
          <a:blip r:embed="rId4"/>
          <a:srcRect/>
          <a:stretch>
            <a:fillRect/>
          </a:stretch>
        </p:blipFill>
        <p:spPr bwMode="auto">
          <a:xfrm>
            <a:off x="4500562" y="1643050"/>
            <a:ext cx="4048127" cy="451008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7 Marcador de contenido"/>
          <p:cNvSpPr txBox="1">
            <a:spLocks/>
          </p:cNvSpPr>
          <p:nvPr/>
        </p:nvSpPr>
        <p:spPr>
          <a:xfrm>
            <a:off x="285720" y="1142984"/>
            <a:ext cx="8072494" cy="500066"/>
          </a:xfrm>
          <a:prstGeom prst="rect">
            <a:avLst/>
          </a:prstGeom>
        </p:spPr>
        <p:txBody>
          <a:bodyPr>
            <a:normAutofit/>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500" b="0" i="0" u="none" strike="noStrike" kern="1200" cap="none" spc="0" normalizeH="0" baseline="0" noProof="0" dirty="0" smtClean="0">
                <a:ln>
                  <a:noFill/>
                </a:ln>
                <a:solidFill>
                  <a:srgbClr val="FF0000"/>
                </a:solidFill>
                <a:effectLst/>
                <a:uLnTx/>
                <a:uFillTx/>
                <a:latin typeface="Arial" pitchFamily="34" charset="0"/>
                <a:cs typeface="Arial" pitchFamily="34" charset="0"/>
              </a:rPr>
              <a:t>Resultados de Corrección de </a:t>
            </a:r>
            <a:r>
              <a:rPr kumimoji="0" lang="es-ES" sz="2500" b="0" i="0" u="none" strike="noStrike" kern="1200" cap="none" spc="0" normalizeH="0" baseline="0" noProof="0" dirty="0" err="1" smtClean="0">
                <a:ln>
                  <a:noFill/>
                </a:ln>
                <a:solidFill>
                  <a:srgbClr val="FF0000"/>
                </a:solidFill>
                <a:effectLst/>
                <a:uLnTx/>
                <a:uFillTx/>
                <a:latin typeface="Arial" pitchFamily="34" charset="0"/>
                <a:cs typeface="Arial" pitchFamily="34" charset="0"/>
              </a:rPr>
              <a:t>Newey</a:t>
            </a:r>
            <a:r>
              <a:rPr kumimoji="0" lang="es-ES" sz="2500" b="0" i="0" u="none" strike="noStrike" kern="1200" cap="none" spc="0" normalizeH="0" baseline="0" noProof="0" dirty="0" smtClean="0">
                <a:ln>
                  <a:noFill/>
                </a:ln>
                <a:solidFill>
                  <a:srgbClr val="FF0000"/>
                </a:solidFill>
                <a:effectLst/>
                <a:uLnTx/>
                <a:uFillTx/>
                <a:latin typeface="Arial" pitchFamily="34" charset="0"/>
                <a:cs typeface="Arial" pitchFamily="34" charset="0"/>
              </a:rPr>
              <a:t> - West</a:t>
            </a:r>
            <a:endParaRPr kumimoji="0" lang="es-ES" sz="2500" b="0" i="0" u="none" strike="noStrike" kern="1200" cap="none" spc="0" normalizeH="0" baseline="0" noProof="0" dirty="0">
              <a:ln>
                <a:noFill/>
              </a:ln>
              <a:solidFill>
                <a:srgbClr val="FF0000"/>
              </a:solidFill>
              <a:effectLst/>
              <a:uLnTx/>
              <a:uFillTx/>
              <a:latin typeface="Arial" pitchFamily="34" charset="0"/>
              <a:cs typeface="Arial" pitchFamily="34" charset="0"/>
            </a:endParaRPr>
          </a:p>
        </p:txBody>
      </p:sp>
      <p:sp>
        <p:nvSpPr>
          <p:cNvPr id="10" name="9 Rectángulo"/>
          <p:cNvSpPr/>
          <p:nvPr/>
        </p:nvSpPr>
        <p:spPr>
          <a:xfrm>
            <a:off x="428596" y="1785926"/>
            <a:ext cx="3857652" cy="3323987"/>
          </a:xfrm>
          <a:prstGeom prst="rect">
            <a:avLst/>
          </a:prstGeom>
        </p:spPr>
        <p:txBody>
          <a:bodyPr wrap="square">
            <a:spAutoFit/>
          </a:bodyPr>
          <a:lstStyle/>
          <a:p>
            <a:pPr lvl="0">
              <a:spcBef>
                <a:spcPct val="20000"/>
              </a:spcBef>
              <a:defRPr/>
            </a:pPr>
            <a:r>
              <a:rPr lang="es-ES" sz="2100" kern="0" dirty="0" smtClean="0"/>
              <a:t>Se observa que el ajuste ponderado es bueno y los parámetros estimados difieren levemente de los obtenidos  antes de corregir la </a:t>
            </a:r>
            <a:r>
              <a:rPr lang="es-ES" sz="2100" kern="0" dirty="0" err="1" smtClean="0"/>
              <a:t>heteroscedasticidad</a:t>
            </a:r>
            <a:r>
              <a:rPr lang="es-ES" sz="2100" kern="0" dirty="0" smtClean="0"/>
              <a:t>. Ha mejorado el R cuadrado, la significancia y el </a:t>
            </a:r>
            <a:r>
              <a:rPr lang="es-ES" sz="2100" i="1" kern="0" dirty="0" smtClean="0"/>
              <a:t>DW</a:t>
            </a:r>
            <a:r>
              <a:rPr lang="es-ES" sz="2100" kern="0" dirty="0" smtClean="0"/>
              <a:t> es casi dos por lo que no existe problema de </a:t>
            </a:r>
            <a:r>
              <a:rPr lang="es-ES" sz="2100" kern="0" dirty="0" err="1" smtClean="0"/>
              <a:t>autocorrelación</a:t>
            </a:r>
            <a:r>
              <a:rPr lang="es-ES" sz="2100" kern="0" dirty="0" smtClean="0"/>
              <a:t>.</a:t>
            </a:r>
          </a:p>
        </p:txBody>
      </p:sp>
      <p:pic>
        <p:nvPicPr>
          <p:cNvPr id="272385" name="Picture 1"/>
          <p:cNvPicPr>
            <a:picLocks noChangeAspect="1" noChangeArrowheads="1"/>
          </p:cNvPicPr>
          <p:nvPr/>
        </p:nvPicPr>
        <p:blipFill>
          <a:blip r:embed="rId4"/>
          <a:srcRect/>
          <a:stretch>
            <a:fillRect/>
          </a:stretch>
        </p:blipFill>
        <p:spPr bwMode="auto">
          <a:xfrm>
            <a:off x="4572000" y="1714488"/>
            <a:ext cx="4133852" cy="457199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142984"/>
            <a:ext cx="2214578" cy="571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500" b="0" i="0" u="none" strike="noStrike" kern="0" cap="none" spc="0" normalizeH="0" baseline="0" noProof="0" dirty="0" smtClean="0">
                <a:ln>
                  <a:noFill/>
                </a:ln>
                <a:solidFill>
                  <a:srgbClr val="FF0000"/>
                </a:solidFill>
                <a:effectLst/>
                <a:uLnTx/>
                <a:uFillTx/>
                <a:latin typeface="+mj-lt"/>
                <a:ea typeface="+mj-ea"/>
                <a:cs typeface="+mj-cs"/>
              </a:rPr>
              <a:t>Test</a:t>
            </a:r>
            <a:r>
              <a:rPr kumimoji="0" lang="es-ES" sz="2500" b="0" i="0" u="none" strike="noStrike" kern="0" cap="none" spc="0" normalizeH="0" noProof="0" dirty="0" smtClean="0">
                <a:ln>
                  <a:noFill/>
                </a:ln>
                <a:solidFill>
                  <a:srgbClr val="FF0000"/>
                </a:solidFill>
                <a:effectLst/>
                <a:uLnTx/>
                <a:uFillTx/>
                <a:latin typeface="+mj-lt"/>
                <a:ea typeface="+mj-ea"/>
                <a:cs typeface="+mj-cs"/>
              </a:rPr>
              <a:t> de </a:t>
            </a:r>
            <a:r>
              <a:rPr kumimoji="0" lang="es-ES" sz="2500" b="0" i="0" u="none" strike="noStrike" kern="0" cap="none" spc="0" normalizeH="0" noProof="0" dirty="0" err="1" smtClean="0">
                <a:ln>
                  <a:noFill/>
                </a:ln>
                <a:solidFill>
                  <a:srgbClr val="FF0000"/>
                </a:solidFill>
                <a:effectLst/>
                <a:uLnTx/>
                <a:uFillTx/>
                <a:latin typeface="+mj-lt"/>
                <a:ea typeface="+mj-ea"/>
                <a:cs typeface="+mj-cs"/>
              </a:rPr>
              <a:t>Barlett</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0" name="2 Marcador de contenido"/>
          <p:cNvSpPr txBox="1">
            <a:spLocks/>
          </p:cNvSpPr>
          <p:nvPr/>
        </p:nvSpPr>
        <p:spPr bwMode="auto">
          <a:xfrm>
            <a:off x="357158" y="1571612"/>
            <a:ext cx="8358246" cy="350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lgn="just">
              <a:spcBef>
                <a:spcPct val="20000"/>
              </a:spcBef>
            </a:pPr>
            <a:r>
              <a:rPr kumimoji="0" lang="es-ES" sz="2100" b="0" i="0" u="none" strike="noStrike" kern="0" cap="none" spc="0" normalizeH="0" baseline="0" noProof="0" dirty="0" smtClean="0">
                <a:ln>
                  <a:noFill/>
                </a:ln>
                <a:solidFill>
                  <a:schemeClr val="tx1"/>
                </a:solidFill>
                <a:effectLst/>
                <a:uLnTx/>
                <a:uFillTx/>
                <a:latin typeface="+mn-lt"/>
                <a:ea typeface="+mn-ea"/>
                <a:cs typeface="+mn-cs"/>
              </a:rPr>
              <a:t>Este test trata de un caso trata</a:t>
            </a:r>
            <a:r>
              <a:rPr kumimoji="0" lang="es-ES" sz="2100" b="0" i="0" u="none" strike="noStrike" kern="0" cap="none" spc="0" normalizeH="0" noProof="0" dirty="0" smtClean="0">
                <a:ln>
                  <a:noFill/>
                </a:ln>
                <a:solidFill>
                  <a:schemeClr val="tx1"/>
                </a:solidFill>
                <a:effectLst/>
                <a:uLnTx/>
                <a:uFillTx/>
                <a:latin typeface="+mn-lt"/>
                <a:ea typeface="+mn-ea"/>
                <a:cs typeface="+mn-cs"/>
              </a:rPr>
              <a:t> de muestras recogidas de distintas poblaciones (T</a:t>
            </a:r>
            <a:r>
              <a:rPr kumimoji="0" lang="es-ES" sz="1200" b="0" i="0" u="none" strike="noStrike" kern="0" cap="none" spc="0" normalizeH="0" noProof="0" dirty="0" smtClean="0">
                <a:ln>
                  <a:noFill/>
                </a:ln>
                <a:solidFill>
                  <a:schemeClr val="tx1"/>
                </a:solidFill>
                <a:effectLst/>
                <a:uLnTx/>
                <a:uFillTx/>
                <a:latin typeface="+mn-lt"/>
                <a:ea typeface="+mn-ea"/>
                <a:cs typeface="+mn-cs"/>
              </a:rPr>
              <a:t>1</a:t>
            </a:r>
            <a:r>
              <a:rPr kumimoji="0" lang="es-ES" sz="2100" b="0" i="0" u="none" strike="noStrike" kern="0" cap="none" spc="0" normalizeH="0" noProof="0" dirty="0" smtClean="0">
                <a:ln>
                  <a:noFill/>
                </a:ln>
                <a:solidFill>
                  <a:schemeClr val="tx1"/>
                </a:solidFill>
                <a:effectLst/>
                <a:uLnTx/>
                <a:uFillTx/>
                <a:latin typeface="+mn-lt"/>
                <a:ea typeface="+mn-ea"/>
                <a:cs typeface="+mn-cs"/>
              </a:rPr>
              <a:t>, </a:t>
            </a:r>
            <a:r>
              <a:rPr lang="es-ES" sz="2100" kern="0" dirty="0" smtClean="0"/>
              <a:t>T</a:t>
            </a:r>
            <a:r>
              <a:rPr lang="es-ES" sz="1200" kern="0" dirty="0" smtClean="0"/>
              <a:t>2</a:t>
            </a:r>
            <a:r>
              <a:rPr lang="es-ES" sz="2200" kern="0" dirty="0" smtClean="0"/>
              <a:t>, …,</a:t>
            </a:r>
            <a:r>
              <a:rPr lang="es-ES" sz="2100" kern="0" dirty="0" err="1" smtClean="0"/>
              <a:t>T</a:t>
            </a:r>
            <a:r>
              <a:rPr lang="es-ES" sz="1200" kern="0" dirty="0" err="1" smtClean="0"/>
              <a:t>k</a:t>
            </a:r>
            <a:r>
              <a:rPr kumimoji="0" lang="es-ES" sz="2100" b="0" i="0" u="none" strike="noStrike" kern="0" cap="none" spc="0" normalizeH="0" noProof="0" dirty="0" smtClean="0">
                <a:ln>
                  <a:noFill/>
                </a:ln>
                <a:solidFill>
                  <a:schemeClr val="tx1"/>
                </a:solidFill>
                <a:effectLst/>
                <a:uLnTx/>
                <a:uFillTx/>
                <a:latin typeface="+mn-lt"/>
                <a:ea typeface="+mn-ea"/>
                <a:cs typeface="+mn-cs"/>
              </a:rPr>
              <a:t>) y se pretende contrastar si sus varianzas son iguales. Este tipo de contraste es particularmente interesante cuando se analiza cambios estructurales o cuando los datos de los que se dispone son tales que permiten su agrupación en grupos internamente homogéneos.¤</a:t>
            </a:r>
          </a:p>
          <a:p>
            <a:pPr lvl="0" algn="just">
              <a:spcBef>
                <a:spcPct val="20000"/>
              </a:spcBef>
            </a:pPr>
            <a:r>
              <a:rPr lang="es-ES" sz="2100" kern="0" dirty="0" smtClean="0">
                <a:latin typeface="+mn-lt"/>
              </a:rPr>
              <a:t>Si tenemos </a:t>
            </a:r>
            <a:r>
              <a:rPr lang="es-ES" sz="2100" i="1" kern="0" dirty="0" smtClean="0">
                <a:latin typeface="+mn-lt"/>
              </a:rPr>
              <a:t>K</a:t>
            </a:r>
            <a:r>
              <a:rPr lang="es-ES" sz="2100" kern="0" dirty="0" smtClean="0">
                <a:latin typeface="+mn-lt"/>
              </a:rPr>
              <a:t> grupos y en cada grupo existen </a:t>
            </a:r>
            <a:r>
              <a:rPr lang="es-ES" sz="2100" kern="0" dirty="0" err="1" smtClean="0">
                <a:latin typeface="+mn-lt"/>
              </a:rPr>
              <a:t>homoscedasticidad</a:t>
            </a:r>
            <a:r>
              <a:rPr lang="es-ES" sz="2100" kern="0" dirty="0" smtClean="0">
                <a:latin typeface="+mn-lt"/>
              </a:rPr>
              <a:t> (todas las observaciones del grupo k-</a:t>
            </a:r>
            <a:r>
              <a:rPr lang="es-ES" sz="2100" kern="0" dirty="0" err="1" smtClean="0">
                <a:latin typeface="+mn-lt"/>
              </a:rPr>
              <a:t>ésimo</a:t>
            </a:r>
            <a:r>
              <a:rPr lang="es-ES" sz="2100" kern="0" dirty="0" smtClean="0">
                <a:latin typeface="+mn-lt"/>
              </a:rPr>
              <a:t> tiene igual varianza       )   </a:t>
            </a:r>
          </a:p>
          <a:p>
            <a:pPr lvl="0" algn="just">
              <a:spcBef>
                <a:spcPct val="20000"/>
              </a:spcBef>
            </a:pPr>
            <a:r>
              <a:rPr kumimoji="0" lang="es-ES" sz="2100" b="0" i="0" u="none" strike="noStrike" kern="0" cap="none" spc="0" normalizeH="0" noProof="0" dirty="0" smtClean="0">
                <a:ln>
                  <a:noFill/>
                </a:ln>
                <a:solidFill>
                  <a:schemeClr val="tx1"/>
                </a:solidFill>
                <a:effectLst/>
                <a:uLnTx/>
                <a:uFillTx/>
                <a:latin typeface="+mn-lt"/>
                <a:ea typeface="+mn-ea"/>
                <a:cs typeface="+mn-cs"/>
              </a:rPr>
              <a:t>Donde T son las observaciones dentro de grupo k.</a:t>
            </a:r>
          </a:p>
          <a:p>
            <a:pPr lvl="0" algn="just">
              <a:spcBef>
                <a:spcPct val="20000"/>
              </a:spcBef>
            </a:pPr>
            <a:endParaRPr lang="es-ES" sz="2100" kern="0" dirty="0" smtClean="0">
              <a:latin typeface="+mn-lt"/>
            </a:endParaRPr>
          </a:p>
        </p:txBody>
      </p:sp>
      <p:sp>
        <p:nvSpPr>
          <p:cNvPr id="12" name="11 Rectángulo"/>
          <p:cNvSpPr/>
          <p:nvPr/>
        </p:nvSpPr>
        <p:spPr>
          <a:xfrm>
            <a:off x="285720" y="5786454"/>
            <a:ext cx="8501122" cy="646331"/>
          </a:xfrm>
          <a:prstGeom prst="rect">
            <a:avLst/>
          </a:prstGeom>
        </p:spPr>
        <p:txBody>
          <a:bodyPr wrap="square">
            <a:spAutoFit/>
          </a:bodyPr>
          <a:lstStyle/>
          <a:p>
            <a:pPr lvl="0"/>
            <a:r>
              <a:rPr lang="es-ES" kern="0" dirty="0" smtClean="0"/>
              <a:t>¤ </a:t>
            </a:r>
            <a:r>
              <a:rPr lang="es-ES" sz="1400" kern="0" dirty="0" err="1" smtClean="0">
                <a:latin typeface="Arial" pitchFamily="34" charset="0"/>
                <a:cs typeface="Arial" pitchFamily="34" charset="0"/>
              </a:rPr>
              <a:t>Urcisino</a:t>
            </a:r>
            <a:r>
              <a:rPr lang="es-ES" sz="1400" kern="0" dirty="0" smtClean="0">
                <a:latin typeface="Arial" pitchFamily="34" charset="0"/>
                <a:cs typeface="Arial" pitchFamily="34" charset="0"/>
              </a:rPr>
              <a:t> Carrascal, Yolanda Gonzales y Beatriz Rodríguez (2001). </a:t>
            </a:r>
            <a:r>
              <a:rPr lang="es-ES" sz="1400" kern="0" dirty="0" smtClean="0">
                <a:solidFill>
                  <a:srgbClr val="0000FF"/>
                </a:solidFill>
                <a:latin typeface="Arial" pitchFamily="34" charset="0"/>
                <a:cs typeface="Arial" pitchFamily="34" charset="0"/>
              </a:rPr>
              <a:t>“Análisis </a:t>
            </a:r>
            <a:r>
              <a:rPr lang="es-ES" sz="1400" kern="0" dirty="0" smtClean="0">
                <a:solidFill>
                  <a:srgbClr val="2B2BF5"/>
                </a:solidFill>
                <a:latin typeface="Arial" pitchFamily="34" charset="0"/>
                <a:cs typeface="Arial" pitchFamily="34" charset="0"/>
              </a:rPr>
              <a:t>Econométrico en EViews”</a:t>
            </a:r>
            <a:r>
              <a:rPr lang="es-ES" sz="1400" kern="0" dirty="0" smtClean="0">
                <a:latin typeface="Arial" pitchFamily="34" charset="0"/>
                <a:cs typeface="Arial" pitchFamily="34" charset="0"/>
              </a:rPr>
              <a:t>. ALFAOMEGA Grupo Editor, S.A. de C.V. </a:t>
            </a:r>
            <a:r>
              <a:rPr lang="es-ES" sz="1400" kern="0" dirty="0" err="1" smtClean="0">
                <a:latin typeface="Arial" pitchFamily="34" charset="0"/>
                <a:cs typeface="Arial" pitchFamily="34" charset="0"/>
              </a:rPr>
              <a:t>pp</a:t>
            </a:r>
            <a:r>
              <a:rPr lang="es-ES" sz="1400" kern="0" dirty="0" smtClean="0">
                <a:latin typeface="Arial" pitchFamily="34" charset="0"/>
                <a:cs typeface="Arial" pitchFamily="34" charset="0"/>
              </a:rPr>
              <a:t>: 239</a:t>
            </a:r>
            <a:r>
              <a:rPr lang="es-ES" kern="0" dirty="0" smtClean="0"/>
              <a:t> </a:t>
            </a:r>
            <a:endParaRPr lang="es-ES" dirty="0"/>
          </a:p>
        </p:txBody>
      </p:sp>
      <p:graphicFrame>
        <p:nvGraphicFramePr>
          <p:cNvPr id="14" name="13 Objeto"/>
          <p:cNvGraphicFramePr>
            <a:graphicFrameLocks noChangeAspect="1"/>
          </p:cNvGraphicFramePr>
          <p:nvPr/>
        </p:nvGraphicFramePr>
        <p:xfrm>
          <a:off x="1785918" y="4857760"/>
          <a:ext cx="2643206" cy="428628"/>
        </p:xfrm>
        <a:graphic>
          <a:graphicData uri="http://schemas.openxmlformats.org/presentationml/2006/ole">
            <mc:AlternateContent xmlns:mc="http://schemas.openxmlformats.org/markup-compatibility/2006">
              <mc:Choice xmlns:v="urn:schemas-microsoft-com:vml" Requires="v">
                <p:oleObj spid="_x0000_s230407" name="Ecuación" r:id="rId5" imgW="1409400" imgH="241200" progId="Equation.3">
                  <p:embed/>
                </p:oleObj>
              </mc:Choice>
              <mc:Fallback>
                <p:oleObj name="Ecuación" r:id="rId5" imgW="140940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857760"/>
                        <a:ext cx="264320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1857356" y="5286388"/>
          <a:ext cx="2643187" cy="430204"/>
        </p:xfrm>
        <a:graphic>
          <a:graphicData uri="http://schemas.openxmlformats.org/presentationml/2006/ole">
            <mc:AlternateContent xmlns:mc="http://schemas.openxmlformats.org/markup-compatibility/2006">
              <mc:Choice xmlns:v="urn:schemas-microsoft-com:vml" Requires="v">
                <p:oleObj spid="_x0000_s230408" name="Ecuación" r:id="rId7" imgW="1409400" imgH="241200" progId="Equation.3">
                  <p:embed/>
                </p:oleObj>
              </mc:Choice>
              <mc:Fallback>
                <p:oleObj name="Ecuación" r:id="rId7" imgW="140940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356" y="5286388"/>
                        <a:ext cx="2643187" cy="430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4 Rectángulo"/>
          <p:cNvSpPr/>
          <p:nvPr/>
        </p:nvSpPr>
        <p:spPr>
          <a:xfrm>
            <a:off x="4643438" y="4857760"/>
            <a:ext cx="3643370" cy="769441"/>
          </a:xfrm>
          <a:prstGeom prst="rect">
            <a:avLst/>
          </a:prstGeom>
        </p:spPr>
        <p:txBody>
          <a:bodyPr wrap="square">
            <a:spAutoFit/>
          </a:bodyPr>
          <a:lstStyle/>
          <a:p>
            <a:pPr lvl="0"/>
            <a:r>
              <a:rPr lang="es-ES" sz="2200" kern="0" dirty="0" err="1" smtClean="0"/>
              <a:t>Homoscedasticidad</a:t>
            </a:r>
            <a:endParaRPr lang="es-ES" sz="2200" kern="0" dirty="0" smtClean="0"/>
          </a:p>
          <a:p>
            <a:pPr lvl="0"/>
            <a:r>
              <a:rPr lang="es-ES" sz="2200" kern="0" dirty="0" err="1" smtClean="0"/>
              <a:t>Heteroscedasticidad</a:t>
            </a:r>
            <a:r>
              <a:rPr lang="es-ES" sz="2200" kern="0" dirty="0" smtClean="0"/>
              <a:t> </a:t>
            </a:r>
            <a:endParaRPr lang="es-ES" sz="2200" dirty="0"/>
          </a:p>
        </p:txBody>
      </p:sp>
      <p:graphicFrame>
        <p:nvGraphicFramePr>
          <p:cNvPr id="16" name="15 Objeto"/>
          <p:cNvGraphicFramePr>
            <a:graphicFrameLocks noChangeAspect="1"/>
          </p:cNvGraphicFramePr>
          <p:nvPr/>
        </p:nvGraphicFramePr>
        <p:xfrm>
          <a:off x="8001024" y="3929066"/>
          <a:ext cx="530228" cy="428628"/>
        </p:xfrm>
        <a:graphic>
          <a:graphicData uri="http://schemas.openxmlformats.org/presentationml/2006/ole">
            <mc:AlternateContent xmlns:mc="http://schemas.openxmlformats.org/markup-compatibility/2006">
              <mc:Choice xmlns:v="urn:schemas-microsoft-com:vml" Requires="v">
                <p:oleObj spid="_x0000_s230409" name="Ecuación" r:id="rId9" imgW="203040" imgH="241200" progId="Equation.3">
                  <p:embed/>
                </p:oleObj>
              </mc:Choice>
              <mc:Fallback>
                <p:oleObj name="Ecuación" r:id="rId9" imgW="20304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24" y="3929066"/>
                        <a:ext cx="530228"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7" name="Picture 2"/>
          <p:cNvPicPr>
            <a:picLocks noChangeAspect="1" noChangeArrowheads="1"/>
          </p:cNvPicPr>
          <p:nvPr/>
        </p:nvPicPr>
        <p:blipFill>
          <a:blip r:embed="rId4"/>
          <a:srcRect/>
          <a:stretch>
            <a:fillRect/>
          </a:stretch>
        </p:blipFill>
        <p:spPr bwMode="auto">
          <a:xfrm>
            <a:off x="642910" y="2643182"/>
            <a:ext cx="4400550" cy="2266950"/>
          </a:xfrm>
          <a:prstGeom prst="rect">
            <a:avLst/>
          </a:prstGeom>
          <a:noFill/>
          <a:ln w="9525">
            <a:solidFill>
              <a:schemeClr val="tx1"/>
            </a:solidFill>
            <a:miter lim="800000"/>
            <a:headEnd/>
            <a:tailEnd/>
          </a:ln>
          <a:effectLst/>
        </p:spPr>
      </p:pic>
      <p:pic>
        <p:nvPicPr>
          <p:cNvPr id="9" name="Picture 3"/>
          <p:cNvPicPr>
            <a:picLocks noChangeAspect="1" noChangeArrowheads="1"/>
          </p:cNvPicPr>
          <p:nvPr/>
        </p:nvPicPr>
        <p:blipFill>
          <a:blip r:embed="rId5"/>
          <a:srcRect/>
          <a:stretch>
            <a:fillRect/>
          </a:stretch>
        </p:blipFill>
        <p:spPr bwMode="auto">
          <a:xfrm>
            <a:off x="6500826" y="2857496"/>
            <a:ext cx="2095500" cy="1657350"/>
          </a:xfrm>
          <a:prstGeom prst="rect">
            <a:avLst/>
          </a:prstGeom>
          <a:noFill/>
          <a:ln w="9525">
            <a:solidFill>
              <a:schemeClr val="tx1"/>
            </a:solidFill>
            <a:miter lim="800000"/>
            <a:headEnd/>
            <a:tailEnd/>
          </a:ln>
          <a:effectLst/>
        </p:spPr>
      </p:pic>
      <p:sp>
        <p:nvSpPr>
          <p:cNvPr id="10" name="2 Marcador de contenido"/>
          <p:cNvSpPr txBox="1">
            <a:spLocks/>
          </p:cNvSpPr>
          <p:nvPr/>
        </p:nvSpPr>
        <p:spPr bwMode="auto">
          <a:xfrm>
            <a:off x="285720" y="1214422"/>
            <a:ext cx="8358246" cy="11430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lgn="just">
              <a:spcBef>
                <a:spcPct val="20000"/>
              </a:spcBef>
            </a:pPr>
            <a:r>
              <a:rPr kumimoji="0" lang="es-ES" sz="2100" b="0" i="0" u="none" strike="noStrike" kern="0" cap="none" spc="0" normalizeH="0" baseline="0" noProof="0" dirty="0" err="1" smtClean="0">
                <a:ln>
                  <a:noFill/>
                </a:ln>
                <a:solidFill>
                  <a:schemeClr val="tx1"/>
                </a:solidFill>
                <a:effectLst/>
                <a:uLnTx/>
                <a:uFillTx/>
                <a:latin typeface="+mn-lt"/>
                <a:ea typeface="+mn-ea"/>
                <a:cs typeface="+mn-cs"/>
              </a:rPr>
              <a:t>Barlett</a:t>
            </a:r>
            <a:r>
              <a:rPr kumimoji="0" lang="es-ES" sz="2100" b="0" i="0" u="none" strike="noStrike" kern="0" cap="none" spc="0" normalizeH="0" baseline="0" noProof="0" dirty="0" smtClean="0">
                <a:ln>
                  <a:noFill/>
                </a:ln>
                <a:solidFill>
                  <a:schemeClr val="tx1"/>
                </a:solidFill>
                <a:effectLst/>
                <a:uLnTx/>
                <a:uFillTx/>
                <a:latin typeface="+mn-lt"/>
                <a:ea typeface="+mn-ea"/>
                <a:cs typeface="+mn-cs"/>
              </a:rPr>
              <a:t>(1954)</a:t>
            </a:r>
            <a:r>
              <a:rPr kumimoji="0" lang="es-ES" sz="2100" b="0" i="0" u="none" strike="noStrike" kern="0" cap="none" spc="0" normalizeH="0" noProof="0" dirty="0" smtClean="0">
                <a:ln>
                  <a:noFill/>
                </a:ln>
                <a:solidFill>
                  <a:schemeClr val="tx1"/>
                </a:solidFill>
                <a:effectLst/>
                <a:uLnTx/>
                <a:uFillTx/>
                <a:latin typeface="+mn-lt"/>
                <a:ea typeface="+mn-ea"/>
                <a:cs typeface="+mn-cs"/>
              </a:rPr>
              <a:t> </a:t>
            </a:r>
            <a:r>
              <a:rPr kumimoji="0" lang="es-ES" sz="2100" b="0" i="0" u="none" strike="noStrike" kern="0" cap="none" spc="0" normalizeH="0" baseline="0" noProof="0" dirty="0" smtClean="0">
                <a:ln>
                  <a:noFill/>
                </a:ln>
                <a:solidFill>
                  <a:schemeClr val="tx1"/>
                </a:solidFill>
                <a:effectLst/>
                <a:uLnTx/>
                <a:uFillTx/>
                <a:latin typeface="+mn-lt"/>
                <a:ea typeface="+mn-ea"/>
                <a:cs typeface="+mn-cs"/>
              </a:rPr>
              <a:t>asume distribuciones</a:t>
            </a:r>
            <a:r>
              <a:rPr kumimoji="0" lang="es-ES" sz="2100" b="0" i="0" u="none" strike="noStrike" kern="0" cap="none" spc="0" normalizeH="0" noProof="0" dirty="0" smtClean="0">
                <a:ln>
                  <a:noFill/>
                </a:ln>
                <a:solidFill>
                  <a:schemeClr val="tx1"/>
                </a:solidFill>
                <a:effectLst/>
                <a:uLnTx/>
                <a:uFillTx/>
                <a:latin typeface="+mn-lt"/>
                <a:ea typeface="+mn-ea"/>
                <a:cs typeface="+mn-cs"/>
              </a:rPr>
              <a:t> normales. </a:t>
            </a:r>
            <a:r>
              <a:rPr lang="es-ES" sz="2100" kern="0" dirty="0" smtClean="0">
                <a:latin typeface="+mn-lt"/>
              </a:rPr>
              <a:t>Si nos ubicamos en el objeto datos entonces hay que ir a </a:t>
            </a:r>
            <a:r>
              <a:rPr lang="es-ES" sz="2100" kern="0" dirty="0" smtClean="0">
                <a:solidFill>
                  <a:srgbClr val="0070C0"/>
                </a:solidFill>
                <a:latin typeface="+mn-lt"/>
              </a:rPr>
              <a:t>View/ Test of </a:t>
            </a:r>
            <a:r>
              <a:rPr lang="es-ES" sz="2100" kern="0" dirty="0" err="1" smtClean="0">
                <a:solidFill>
                  <a:srgbClr val="0070C0"/>
                </a:solidFill>
                <a:latin typeface="+mn-lt"/>
              </a:rPr>
              <a:t>Equality</a:t>
            </a:r>
            <a:r>
              <a:rPr lang="es-ES" sz="2100" kern="0" dirty="0" smtClean="0">
                <a:solidFill>
                  <a:srgbClr val="0070C0"/>
                </a:solidFill>
                <a:latin typeface="+mn-lt"/>
              </a:rPr>
              <a:t>…</a:t>
            </a:r>
            <a:r>
              <a:rPr lang="es-ES" sz="2100" kern="0" dirty="0" smtClean="0">
                <a:latin typeface="+mn-lt"/>
              </a:rPr>
              <a:t>y en la ventana que aparece seleccionamos </a:t>
            </a:r>
            <a:r>
              <a:rPr lang="es-ES" sz="2100" kern="0" dirty="0" err="1" smtClean="0">
                <a:solidFill>
                  <a:srgbClr val="0070C0"/>
                </a:solidFill>
                <a:latin typeface="+mn-lt"/>
              </a:rPr>
              <a:t>Variance</a:t>
            </a:r>
            <a:r>
              <a:rPr lang="es-ES" sz="2100" kern="0" dirty="0" smtClean="0">
                <a:latin typeface="+mn-lt"/>
              </a:rPr>
              <a:t> y </a:t>
            </a:r>
            <a:r>
              <a:rPr lang="es-ES" sz="2100" kern="0" dirty="0" smtClean="0">
                <a:solidFill>
                  <a:srgbClr val="0070C0"/>
                </a:solidFill>
                <a:latin typeface="+mn-lt"/>
              </a:rPr>
              <a:t>OK</a:t>
            </a:r>
            <a:r>
              <a:rPr lang="es-ES" sz="2100" kern="0" dirty="0" smtClean="0">
                <a:latin typeface="+mn-lt"/>
              </a:rPr>
              <a:t>.</a:t>
            </a:r>
          </a:p>
          <a:p>
            <a:pPr lvl="0" algn="just">
              <a:spcBef>
                <a:spcPct val="20000"/>
              </a:spcBef>
            </a:pPr>
            <a:endParaRPr kumimoji="0" lang="es-ES" sz="2100" b="0" i="0" u="none" strike="noStrike" kern="0" cap="none" spc="0" normalizeH="0" noProof="0" dirty="0" smtClean="0">
              <a:ln>
                <a:noFill/>
              </a:ln>
              <a:solidFill>
                <a:srgbClr val="0070C0"/>
              </a:solidFill>
              <a:effectLst/>
              <a:uLnTx/>
              <a:uFillTx/>
              <a:latin typeface="+mn-lt"/>
              <a:ea typeface="+mn-ea"/>
              <a:cs typeface="+mn-cs"/>
            </a:endParaRPr>
          </a:p>
          <a:p>
            <a:pPr lvl="0" algn="just">
              <a:spcBef>
                <a:spcPct val="20000"/>
              </a:spcBef>
            </a:pPr>
            <a:endParaRPr lang="es-ES" sz="2100" kern="0" dirty="0" smtClean="0">
              <a:latin typeface="+mn-lt"/>
            </a:endParaRPr>
          </a:p>
        </p:txBody>
      </p:sp>
      <p:sp>
        <p:nvSpPr>
          <p:cNvPr id="12" name="2 Marcador de contenido"/>
          <p:cNvSpPr txBox="1">
            <a:spLocks/>
          </p:cNvSpPr>
          <p:nvPr/>
        </p:nvSpPr>
        <p:spPr bwMode="auto">
          <a:xfrm>
            <a:off x="428596" y="5500702"/>
            <a:ext cx="8358246" cy="928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lvl="0" algn="just">
              <a:spcBef>
                <a:spcPct val="20000"/>
              </a:spcBef>
            </a:pPr>
            <a:r>
              <a:rPr kumimoji="0" lang="es-ES" sz="2100" b="0" i="0" u="none" strike="noStrike" kern="0" cap="none" spc="0" normalizeH="0" baseline="0" noProof="0" dirty="0" smtClean="0">
                <a:ln>
                  <a:noFill/>
                </a:ln>
                <a:solidFill>
                  <a:srgbClr val="FF5C29"/>
                </a:solidFill>
                <a:effectLst/>
                <a:uLnTx/>
                <a:uFillTx/>
                <a:latin typeface="+mn-lt"/>
                <a:ea typeface="+mn-ea"/>
                <a:cs typeface="+mn-cs"/>
              </a:rPr>
              <a:t>Nota</a:t>
            </a:r>
            <a:r>
              <a:rPr kumimoji="0" lang="es-ES" sz="2100" b="0" i="0" u="none" strike="noStrike" kern="0" cap="none" spc="0" normalizeH="0" baseline="0" noProof="0" dirty="0" smtClean="0">
                <a:ln>
                  <a:noFill/>
                </a:ln>
                <a:solidFill>
                  <a:schemeClr val="tx1"/>
                </a:solidFill>
                <a:effectLst/>
                <a:uLnTx/>
                <a:uFillTx/>
                <a:latin typeface="+mn-lt"/>
                <a:ea typeface="+mn-ea"/>
                <a:cs typeface="+mn-cs"/>
              </a:rPr>
              <a:t>: </a:t>
            </a:r>
            <a:r>
              <a:rPr kumimoji="0" lang="es-ES" b="0" i="0" u="none" strike="noStrike" kern="0" cap="none" spc="0" normalizeH="0" baseline="0" noProof="0" dirty="0" smtClean="0">
                <a:ln>
                  <a:noFill/>
                </a:ln>
                <a:solidFill>
                  <a:schemeClr val="tx1"/>
                </a:solidFill>
                <a:effectLst/>
                <a:uLnTx/>
                <a:uFillTx/>
                <a:latin typeface="+mn-lt"/>
                <a:ea typeface="+mn-ea"/>
                <a:cs typeface="+mn-cs"/>
              </a:rPr>
              <a:t>Este test se aplica con fines explicativos,</a:t>
            </a:r>
            <a:r>
              <a:rPr kumimoji="0" lang="es-ES" b="0" i="0" u="none" strike="noStrike" kern="0" cap="none" spc="0" normalizeH="0" noProof="0" dirty="0" smtClean="0">
                <a:ln>
                  <a:noFill/>
                </a:ln>
                <a:solidFill>
                  <a:schemeClr val="tx1"/>
                </a:solidFill>
                <a:effectLst/>
                <a:uLnTx/>
                <a:uFillTx/>
                <a:latin typeface="+mn-lt"/>
                <a:ea typeface="+mn-ea"/>
                <a:cs typeface="+mn-cs"/>
              </a:rPr>
              <a:t> por que no se tiene distintas muestras para nuestro ejemplo. Solo nos interesa saber donde esta esta prueba en EViews.</a:t>
            </a:r>
            <a:endParaRPr lang="es-ES" kern="0" dirty="0" smtClean="0">
              <a:latin typeface="+mn-lt"/>
            </a:endParaRPr>
          </a:p>
          <a:p>
            <a:pPr lvl="0" algn="just">
              <a:spcBef>
                <a:spcPct val="20000"/>
              </a:spcBef>
            </a:pPr>
            <a:endParaRPr kumimoji="0" lang="es-ES" sz="2100" b="0" i="0" u="none" strike="noStrike" kern="0" cap="none" spc="0" normalizeH="0" noProof="0" dirty="0" smtClean="0">
              <a:ln>
                <a:noFill/>
              </a:ln>
              <a:solidFill>
                <a:srgbClr val="0070C0"/>
              </a:solidFill>
              <a:effectLst/>
              <a:uLnTx/>
              <a:uFillTx/>
              <a:latin typeface="+mn-lt"/>
              <a:ea typeface="+mn-ea"/>
              <a:cs typeface="+mn-cs"/>
            </a:endParaRPr>
          </a:p>
          <a:p>
            <a:pPr lvl="0" algn="just">
              <a:spcBef>
                <a:spcPct val="20000"/>
              </a:spcBef>
            </a:pPr>
            <a:endParaRPr lang="es-ES" sz="2100" kern="0" dirty="0" smtClean="0">
              <a:latin typeface="+mn-lt"/>
            </a:endParaRPr>
          </a:p>
        </p:txBody>
      </p:sp>
      <p:sp>
        <p:nvSpPr>
          <p:cNvPr id="14" name="13 Flecha derecha"/>
          <p:cNvSpPr/>
          <p:nvPr/>
        </p:nvSpPr>
        <p:spPr>
          <a:xfrm>
            <a:off x="5286380" y="3286124"/>
            <a:ext cx="928694" cy="107157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29378" name="Picture 2"/>
          <p:cNvPicPr>
            <a:picLocks noChangeAspect="1" noChangeArrowheads="1"/>
          </p:cNvPicPr>
          <p:nvPr/>
        </p:nvPicPr>
        <p:blipFill>
          <a:blip r:embed="rId4"/>
          <a:srcRect/>
          <a:stretch>
            <a:fillRect/>
          </a:stretch>
        </p:blipFill>
        <p:spPr bwMode="auto">
          <a:xfrm>
            <a:off x="4357686" y="1785926"/>
            <a:ext cx="4391025" cy="4357718"/>
          </a:xfrm>
          <a:prstGeom prst="rect">
            <a:avLst/>
          </a:prstGeom>
          <a:noFill/>
          <a:ln w="9525">
            <a:solidFill>
              <a:schemeClr val="tx1"/>
            </a:solidFill>
            <a:miter lim="800000"/>
            <a:headEnd/>
            <a:tailEnd/>
          </a:ln>
          <a:effectLst/>
        </p:spPr>
      </p:pic>
      <p:sp>
        <p:nvSpPr>
          <p:cNvPr id="9" name="2 Marcador de contenido"/>
          <p:cNvSpPr txBox="1">
            <a:spLocks/>
          </p:cNvSpPr>
          <p:nvPr/>
        </p:nvSpPr>
        <p:spPr bwMode="auto">
          <a:xfrm>
            <a:off x="357158" y="1785926"/>
            <a:ext cx="3714776" cy="2571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lgn="just">
              <a:spcBef>
                <a:spcPct val="20000"/>
              </a:spcBef>
            </a:pPr>
            <a:r>
              <a:rPr kumimoji="0" lang="es-ES" sz="2100" b="0" i="0" u="none" strike="noStrike" kern="0" cap="none" spc="0" normalizeH="0" noProof="0" dirty="0" smtClean="0">
                <a:ln>
                  <a:noFill/>
                </a:ln>
                <a:effectLst/>
                <a:uLnTx/>
                <a:uFillTx/>
                <a:latin typeface="+mn-lt"/>
                <a:ea typeface="+mn-ea"/>
                <a:cs typeface="+mn-cs"/>
              </a:rPr>
              <a:t>Podemos apreciar que la probabilidad es muy baja (0%) tanto en </a:t>
            </a:r>
            <a:r>
              <a:rPr kumimoji="0" lang="es-ES" sz="2100" b="0" i="0" u="none" strike="noStrike" kern="0" cap="none" spc="0" normalizeH="0" noProof="0" dirty="0" err="1" smtClean="0">
                <a:ln>
                  <a:noFill/>
                </a:ln>
                <a:effectLst/>
                <a:uLnTx/>
                <a:uFillTx/>
                <a:latin typeface="+mn-lt"/>
                <a:ea typeface="+mn-ea"/>
                <a:cs typeface="+mn-cs"/>
              </a:rPr>
              <a:t>Barlett</a:t>
            </a:r>
            <a:r>
              <a:rPr kumimoji="0" lang="es-ES" sz="2100" b="0" i="0" u="none" strike="noStrike" kern="0" cap="none" spc="0" normalizeH="0" noProof="0" dirty="0" smtClean="0">
                <a:ln>
                  <a:noFill/>
                </a:ln>
                <a:effectLst/>
                <a:uLnTx/>
                <a:uFillTx/>
                <a:latin typeface="+mn-lt"/>
                <a:ea typeface="+mn-ea"/>
                <a:cs typeface="+mn-cs"/>
              </a:rPr>
              <a:t> como en </a:t>
            </a:r>
            <a:r>
              <a:rPr kumimoji="0" lang="es-ES" sz="2100" b="0" i="0" u="none" strike="noStrike" kern="0" cap="none" spc="0" normalizeH="0" noProof="0" dirty="0" err="1" smtClean="0">
                <a:ln>
                  <a:noFill/>
                </a:ln>
                <a:effectLst/>
                <a:uLnTx/>
                <a:uFillTx/>
                <a:latin typeface="+mn-lt"/>
                <a:ea typeface="+mn-ea"/>
                <a:cs typeface="+mn-cs"/>
              </a:rPr>
              <a:t>Levene</a:t>
            </a:r>
            <a:r>
              <a:rPr kumimoji="0" lang="es-ES" sz="2100" b="0" i="0" u="none" strike="noStrike" kern="0" cap="none" spc="0" normalizeH="0" noProof="0" dirty="0" smtClean="0">
                <a:ln>
                  <a:noFill/>
                </a:ln>
                <a:effectLst/>
                <a:uLnTx/>
                <a:uFillTx/>
                <a:latin typeface="+mn-lt"/>
                <a:ea typeface="+mn-ea"/>
                <a:cs typeface="+mn-cs"/>
              </a:rPr>
              <a:t>, por lo que se rechaza la hipótesis nula de </a:t>
            </a:r>
            <a:r>
              <a:rPr kumimoji="0" lang="es-ES" sz="2100" b="0" i="0" u="none" strike="noStrike" kern="0" cap="none" spc="0" normalizeH="0" noProof="0" dirty="0" err="1" smtClean="0">
                <a:ln>
                  <a:noFill/>
                </a:ln>
                <a:effectLst/>
                <a:uLnTx/>
                <a:uFillTx/>
                <a:latin typeface="+mn-lt"/>
                <a:ea typeface="+mn-ea"/>
                <a:cs typeface="+mn-cs"/>
              </a:rPr>
              <a:t>homoscedasticidad</a:t>
            </a:r>
            <a:r>
              <a:rPr kumimoji="0" lang="es-ES" sz="2100" b="0" i="0" u="none" strike="noStrike" kern="0" cap="none" spc="0" normalizeH="0" noProof="0" dirty="0" smtClean="0">
                <a:ln>
                  <a:noFill/>
                </a:ln>
                <a:effectLst/>
                <a:uLnTx/>
                <a:uFillTx/>
                <a:latin typeface="+mn-lt"/>
                <a:ea typeface="+mn-ea"/>
                <a:cs typeface="+mn-cs"/>
              </a:rPr>
              <a:t> entre diferentes grupos.</a:t>
            </a:r>
          </a:p>
          <a:p>
            <a:pPr lvl="0" algn="just">
              <a:spcBef>
                <a:spcPct val="20000"/>
              </a:spcBef>
            </a:pPr>
            <a:endParaRPr lang="es-ES" sz="2100" kern="0" dirty="0" smtClean="0">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142984"/>
            <a:ext cx="4429156" cy="571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500" b="0" i="0" u="none" strike="noStrike" kern="0" cap="none" spc="0" normalizeH="0" baseline="0" noProof="0" dirty="0" smtClean="0">
                <a:ln>
                  <a:noFill/>
                </a:ln>
                <a:solidFill>
                  <a:srgbClr val="FF0000"/>
                </a:solidFill>
                <a:effectLst/>
                <a:uLnTx/>
                <a:uFillTx/>
                <a:latin typeface="+mj-lt"/>
                <a:ea typeface="+mj-ea"/>
                <a:cs typeface="+mj-cs"/>
              </a:rPr>
              <a:t>Determinación</a:t>
            </a:r>
            <a:r>
              <a:rPr kumimoji="0" lang="es-ES" sz="2400" b="0" i="0" u="none" strike="noStrike" kern="0" cap="none" spc="0" normalizeH="0" noProof="0" dirty="0" smtClean="0">
                <a:ln>
                  <a:noFill/>
                </a:ln>
                <a:solidFill>
                  <a:srgbClr val="FF0000"/>
                </a:solidFill>
                <a:effectLst/>
                <a:uLnTx/>
                <a:uFillTx/>
                <a:latin typeface="+mj-lt"/>
                <a:ea typeface="+mj-ea"/>
                <a:cs typeface="+mj-cs"/>
              </a:rPr>
              <a:t> del Intercepto</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15713" name="Rectangle 1"/>
          <p:cNvSpPr>
            <a:spLocks noChangeArrowheads="1"/>
          </p:cNvSpPr>
          <p:nvPr/>
        </p:nvSpPr>
        <p:spPr bwMode="auto">
          <a:xfrm>
            <a:off x="357158" y="1643050"/>
            <a:ext cx="85011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Si los datos de la seria analizada proceden de un muestre aleatorio, sobre una población normal, es decir que los datos constituye la realización de un proceso ruido blanco con media de cero entonces el contraste a realizar será:</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 </a:t>
            </a:r>
            <a:endParaRPr kumimoji="0" lang="es-ES" sz="20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La hipótesis es:</a:t>
            </a:r>
            <a:endParaRPr kumimoji="0" lang="es-ES" sz="2000" b="0" i="0" u="none" strike="noStrike" cap="none" normalizeH="0" baseline="0" dirty="0" smtClean="0">
              <a:ln>
                <a:noFill/>
              </a:ln>
              <a:effectLst/>
              <a:latin typeface="Arial" pitchFamily="34" charset="0"/>
            </a:endParaRPr>
          </a:p>
        </p:txBody>
      </p:sp>
      <p:graphicFrame>
        <p:nvGraphicFramePr>
          <p:cNvPr id="115715" name="Object 3"/>
          <p:cNvGraphicFramePr>
            <a:graphicFrameLocks noChangeAspect="1"/>
          </p:cNvGraphicFramePr>
          <p:nvPr/>
        </p:nvGraphicFramePr>
        <p:xfrm>
          <a:off x="428596" y="3286124"/>
          <a:ext cx="1208087" cy="500063"/>
        </p:xfrm>
        <a:graphic>
          <a:graphicData uri="http://schemas.openxmlformats.org/presentationml/2006/ole">
            <mc:AlternateContent xmlns:mc="http://schemas.openxmlformats.org/markup-compatibility/2006">
              <mc:Choice xmlns:v="urn:schemas-microsoft-com:vml" Requires="v">
                <p:oleObj spid="_x0000_s161797" name="Ecuación" r:id="rId5" imgW="647640" imgH="228600" progId="Equation.3">
                  <p:embed/>
                </p:oleObj>
              </mc:Choice>
              <mc:Fallback>
                <p:oleObj name="Ecuación" r:id="rId5" imgW="64764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286124"/>
                        <a:ext cx="1208087"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4" name="Object 2"/>
          <p:cNvGraphicFramePr>
            <a:graphicFrameLocks noChangeAspect="1"/>
          </p:cNvGraphicFramePr>
          <p:nvPr/>
        </p:nvGraphicFramePr>
        <p:xfrm>
          <a:off x="428596" y="3714752"/>
          <a:ext cx="1357322" cy="459094"/>
        </p:xfrm>
        <a:graphic>
          <a:graphicData uri="http://schemas.openxmlformats.org/presentationml/2006/ole">
            <mc:AlternateContent xmlns:mc="http://schemas.openxmlformats.org/markup-compatibility/2006">
              <mc:Choice xmlns:v="urn:schemas-microsoft-com:vml" Requires="v">
                <p:oleObj spid="_x0000_s161798" name="Ecuación" r:id="rId7" imgW="647419" imgH="215806" progId="Equation.3">
                  <p:embed/>
                </p:oleObj>
              </mc:Choice>
              <mc:Fallback>
                <p:oleObj name="Ecuación" r:id="rId7" imgW="647419" imgH="215806"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3714752"/>
                        <a:ext cx="1357322" cy="459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15717" name="Rectangle 5"/>
          <p:cNvSpPr>
            <a:spLocks noChangeArrowheads="1"/>
          </p:cNvSpPr>
          <p:nvPr/>
        </p:nvSpPr>
        <p:spPr bwMode="auto">
          <a:xfrm>
            <a:off x="2071670" y="3714752"/>
            <a:ext cx="47863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(El modelo no tiene intercepto)</a:t>
            </a:r>
            <a:endParaRPr kumimoji="0" lang="es-ES" sz="2000" b="0" i="0" u="none" strike="noStrike" cap="none" normalizeH="0" baseline="0" dirty="0" smtClean="0">
              <a:ln>
                <a:noFill/>
              </a:ln>
              <a:effectLst/>
              <a:latin typeface="Arial" pitchFamily="34" charset="0"/>
            </a:endParaRPr>
          </a:p>
        </p:txBody>
      </p:sp>
      <p:sp>
        <p:nvSpPr>
          <p:cNvPr id="115718" name="Rectangle 6"/>
          <p:cNvSpPr>
            <a:spLocks noChangeArrowheads="1"/>
          </p:cNvSpPr>
          <p:nvPr/>
        </p:nvSpPr>
        <p:spPr bwMode="auto">
          <a:xfrm>
            <a:off x="2071670" y="3286124"/>
            <a:ext cx="46434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(El modelo presenta intercepto)</a:t>
            </a:r>
            <a:endParaRPr kumimoji="0" lang="es-ES" sz="2000" b="0" i="0" u="none" strike="noStrike" cap="none" normalizeH="0" baseline="0" dirty="0" smtClean="0">
              <a:ln>
                <a:noFill/>
              </a:ln>
              <a:effectLst/>
              <a:latin typeface="Arial" pitchFamily="34" charset="0"/>
            </a:endParaRPr>
          </a:p>
        </p:txBody>
      </p:sp>
      <p:sp>
        <p:nvSpPr>
          <p:cNvPr id="1157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15719" name="Object 7"/>
          <p:cNvGraphicFramePr>
            <a:graphicFrameLocks noChangeAspect="1"/>
          </p:cNvGraphicFramePr>
          <p:nvPr/>
        </p:nvGraphicFramePr>
        <p:xfrm>
          <a:off x="4214810" y="4071942"/>
          <a:ext cx="3357586" cy="1357322"/>
        </p:xfrm>
        <a:graphic>
          <a:graphicData uri="http://schemas.openxmlformats.org/presentationml/2006/ole">
            <mc:AlternateContent xmlns:mc="http://schemas.openxmlformats.org/markup-compatibility/2006">
              <mc:Choice xmlns:v="urn:schemas-microsoft-com:vml" Requires="v">
                <p:oleObj spid="_x0000_s161799" name="Ecuación" r:id="rId9" imgW="1435100" imgH="660400" progId="Equation.3">
                  <p:embed/>
                </p:oleObj>
              </mc:Choice>
              <mc:Fallback>
                <p:oleObj name="Ecuación" r:id="rId9" imgW="1435100" imgH="6604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4810" y="4071942"/>
                        <a:ext cx="3357586" cy="1357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5"/>
          <p:cNvSpPr>
            <a:spLocks noChangeArrowheads="1"/>
          </p:cNvSpPr>
          <p:nvPr/>
        </p:nvSpPr>
        <p:spPr bwMode="auto">
          <a:xfrm>
            <a:off x="428596" y="4214818"/>
            <a:ext cx="47863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latin typeface="Arial" pitchFamily="34" charset="0"/>
                <a:cs typeface="Arial" pitchFamily="34" charset="0"/>
              </a:rPr>
              <a:t>El estadístico de Distribución:</a:t>
            </a:r>
            <a:endParaRPr kumimoji="0" lang="es-ES" sz="2000" b="0" i="0" u="none" strike="noStrike" cap="none" normalizeH="0" baseline="0" dirty="0" smtClean="0">
              <a:ln>
                <a:noFill/>
              </a:ln>
              <a:effectLst/>
              <a:latin typeface="Arial" pitchFamily="34" charset="0"/>
            </a:endParaRPr>
          </a:p>
        </p:txBody>
      </p:sp>
      <p:sp>
        <p:nvSpPr>
          <p:cNvPr id="17" name="Rectangle 1"/>
          <p:cNvSpPr>
            <a:spLocks noChangeArrowheads="1"/>
          </p:cNvSpPr>
          <p:nvPr/>
        </p:nvSpPr>
        <p:spPr bwMode="auto">
          <a:xfrm>
            <a:off x="500034" y="5357826"/>
            <a:ext cx="807249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t>Si el estadístico obtenido es menor que el de tabla entonces no se rechaza la hipótesis nula.</a:t>
            </a:r>
            <a:r>
              <a:rPr lang="es-ES" sz="2000" dirty="0" smtClean="0">
                <a:latin typeface="Arial" pitchFamily="34" charset="0"/>
                <a:ea typeface="Times New Roman" pitchFamily="18" charset="0"/>
                <a:cs typeface="Arial" pitchFamily="34" charset="0"/>
              </a:rPr>
              <a:t>*</a:t>
            </a:r>
            <a:endParaRPr lang="es-ES" sz="2000" dirty="0" smtClean="0"/>
          </a:p>
        </p:txBody>
      </p:sp>
      <p:sp>
        <p:nvSpPr>
          <p:cNvPr id="18" name="Rectangle 3"/>
          <p:cNvSpPr>
            <a:spLocks noChangeArrowheads="1"/>
          </p:cNvSpPr>
          <p:nvPr/>
        </p:nvSpPr>
        <p:spPr bwMode="auto">
          <a:xfrm>
            <a:off x="428596" y="6000768"/>
            <a:ext cx="82868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1704975" algn="l"/>
              </a:tabLst>
            </a:pPr>
            <a:r>
              <a:rPr kumimoji="0" lang="es-ES" b="0" i="0" u="none" strike="noStrike" cap="none" normalizeH="0" baseline="0" dirty="0" smtClean="0">
                <a:ln>
                  <a:noFill/>
                </a:ln>
                <a:effectLst/>
                <a:latin typeface="Arial" pitchFamily="34" charset="0"/>
                <a:ea typeface="Times New Roman" pitchFamily="18" charset="0"/>
                <a:cs typeface="Arial" pitchFamily="34" charset="0"/>
              </a:rPr>
              <a:t>*</a:t>
            </a:r>
            <a:r>
              <a:rPr lang="es-ES" sz="1300" dirty="0" smtClean="0"/>
              <a:t>Fuente: </a:t>
            </a:r>
            <a:r>
              <a:rPr lang="es-ES" sz="1300" dirty="0" err="1" smtClean="0"/>
              <a:t>Antunez</a:t>
            </a:r>
            <a:r>
              <a:rPr lang="es-ES" sz="1300" dirty="0" smtClean="0"/>
              <a:t>  </a:t>
            </a:r>
            <a:r>
              <a:rPr lang="es-ES" sz="1300" dirty="0" err="1" smtClean="0"/>
              <a:t>Irgoin</a:t>
            </a:r>
            <a:r>
              <a:rPr lang="es-ES" sz="1300" dirty="0" smtClean="0"/>
              <a:t>, </a:t>
            </a:r>
            <a:r>
              <a:rPr lang="es-ES" sz="1300" dirty="0" err="1" smtClean="0"/>
              <a:t>Cesar.H</a:t>
            </a:r>
            <a:r>
              <a:rPr lang="es-ES" sz="1300" dirty="0" smtClean="0"/>
              <a:t> </a:t>
            </a:r>
            <a:r>
              <a:rPr lang="es-ES" sz="1300" dirty="0" smtClean="0">
                <a:solidFill>
                  <a:srgbClr val="2B2BF5"/>
                </a:solidFill>
              </a:rPr>
              <a:t>"Series de Tiempo en </a:t>
            </a:r>
            <a:r>
              <a:rPr lang="es-ES" sz="1300" dirty="0" err="1" smtClean="0">
                <a:solidFill>
                  <a:srgbClr val="2B2BF5"/>
                </a:solidFill>
              </a:rPr>
              <a:t>Econometric</a:t>
            </a:r>
            <a:r>
              <a:rPr lang="es-ES" sz="1300" dirty="0" smtClean="0">
                <a:solidFill>
                  <a:srgbClr val="2B2BF5"/>
                </a:solidFill>
              </a:rPr>
              <a:t> View"</a:t>
            </a:r>
            <a:r>
              <a:rPr lang="es-ES" sz="1300" dirty="0" smtClean="0"/>
              <a:t>. Versión preliminar.</a:t>
            </a:r>
            <a:endParaRPr kumimoji="0" lang="es-ES" sz="13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3"/>
          <a:srcRect/>
          <a:stretch>
            <a:fillRect/>
          </a:stretch>
        </p:blipFill>
        <p:spPr bwMode="auto">
          <a:xfrm>
            <a:off x="285721" y="2357430"/>
            <a:ext cx="3929090" cy="2286016"/>
          </a:xfrm>
          <a:prstGeom prst="rect">
            <a:avLst/>
          </a:prstGeom>
          <a:noFill/>
          <a:ln w="9525">
            <a:solidFill>
              <a:schemeClr val="tx1"/>
            </a:solidFill>
            <a:miter lim="800000"/>
            <a:headEnd/>
            <a:tailEnd/>
          </a:ln>
          <a:effectLst/>
        </p:spPr>
      </p:pic>
      <p:pic>
        <p:nvPicPr>
          <p:cNvPr id="223238" name="Picture 6"/>
          <p:cNvPicPr>
            <a:picLocks noChangeAspect="1" noChangeArrowheads="1"/>
          </p:cNvPicPr>
          <p:nvPr/>
        </p:nvPicPr>
        <p:blipFill>
          <a:blip r:embed="rId4"/>
          <a:srcRect/>
          <a:stretch>
            <a:fillRect/>
          </a:stretch>
        </p:blipFill>
        <p:spPr bwMode="auto">
          <a:xfrm>
            <a:off x="285721" y="4357694"/>
            <a:ext cx="3929090" cy="2071702"/>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5"/>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6"/>
          <a:srcRect/>
          <a:stretch>
            <a:fillRect/>
          </a:stretch>
        </p:blipFill>
        <p:spPr bwMode="auto">
          <a:xfrm>
            <a:off x="0" y="0"/>
            <a:ext cx="1819275" cy="1071546"/>
          </a:xfrm>
          <a:prstGeom prst="rect">
            <a:avLst/>
          </a:prstGeom>
          <a:noFill/>
          <a:ln>
            <a:solidFill>
              <a:schemeClr val="tx1"/>
            </a:solidFill>
          </a:ln>
        </p:spPr>
      </p:pic>
      <p:sp>
        <p:nvSpPr>
          <p:cNvPr id="7" name="Rectangle 2"/>
          <p:cNvSpPr>
            <a:spLocks noChangeArrowheads="1"/>
          </p:cNvSpPr>
          <p:nvPr/>
        </p:nvSpPr>
        <p:spPr bwMode="auto">
          <a:xfrm>
            <a:off x="285720" y="1142984"/>
            <a:ext cx="850112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s-ES" sz="2200" b="0" i="0" u="none" strike="noStrike" cap="none" normalizeH="0" dirty="0" smtClean="0">
                <a:ln>
                  <a:noFill/>
                </a:ln>
                <a:solidFill>
                  <a:schemeClr val="tx1"/>
                </a:solidFill>
                <a:effectLst/>
                <a:latin typeface="Arial" pitchFamily="34" charset="0"/>
                <a:ea typeface="Times New Roman" pitchFamily="18" charset="0"/>
                <a:cs typeface="Arial" pitchFamily="34" charset="0"/>
              </a:rPr>
              <a:t>Si ubicamos el mouse en M1 y hacemos Click derecho se muestra </a:t>
            </a:r>
            <a:r>
              <a:rPr kumimoji="0" lang="es-ES" sz="2200" b="0" i="0" u="none" strike="noStrike" cap="none" normalizeH="0" dirty="0" smtClean="0">
                <a:ln>
                  <a:noFill/>
                </a:ln>
                <a:solidFill>
                  <a:srgbClr val="0070C0"/>
                </a:solidFill>
                <a:effectLst/>
                <a:latin typeface="Arial" pitchFamily="34" charset="0"/>
                <a:ea typeface="Times New Roman" pitchFamily="18" charset="0"/>
                <a:cs typeface="Arial" pitchFamily="34" charset="0"/>
              </a:rPr>
              <a:t>Open</a:t>
            </a:r>
            <a:r>
              <a:rPr kumimoji="0" lang="es-ES" sz="2200" b="0" i="0" u="none" strike="noStrike" cap="none" normalizeH="0" dirty="0" smtClean="0">
                <a:ln>
                  <a:noFill/>
                </a:ln>
                <a:solidFill>
                  <a:schemeClr val="tx1"/>
                </a:solidFill>
                <a:effectLst/>
                <a:latin typeface="Arial" pitchFamily="34" charset="0"/>
                <a:ea typeface="Times New Roman" pitchFamily="18" charset="0"/>
                <a:cs typeface="Arial" pitchFamily="34" charset="0"/>
              </a:rPr>
              <a:t>, donde se muestra la ventana datos, donde seleccionamos: </a:t>
            </a:r>
            <a:r>
              <a:rPr lang="es-ES" sz="2200" dirty="0" smtClean="0">
                <a:solidFill>
                  <a:srgbClr val="0070C0"/>
                </a:solidFill>
                <a:latin typeface="Arial" pitchFamily="34" charset="0"/>
                <a:ea typeface="Times New Roman" pitchFamily="18" charset="0"/>
                <a:cs typeface="Arial" pitchFamily="34" charset="0"/>
              </a:rPr>
              <a:t>View/ </a:t>
            </a:r>
            <a:r>
              <a:rPr lang="es-ES" sz="2200" dirty="0" err="1" smtClean="0">
                <a:solidFill>
                  <a:srgbClr val="0070C0"/>
                </a:solidFill>
                <a:latin typeface="Arial" pitchFamily="34" charset="0"/>
                <a:ea typeface="Times New Roman" pitchFamily="18" charset="0"/>
                <a:cs typeface="Arial" pitchFamily="34" charset="0"/>
              </a:rPr>
              <a:t>Descriptive</a:t>
            </a:r>
            <a:r>
              <a:rPr lang="es-ES" sz="2200" dirty="0" smtClean="0">
                <a:solidFill>
                  <a:srgbClr val="0070C0"/>
                </a:solidFill>
                <a:latin typeface="Arial" pitchFamily="34" charset="0"/>
                <a:ea typeface="Times New Roman" pitchFamily="18" charset="0"/>
                <a:cs typeface="Arial" pitchFamily="34" charset="0"/>
              </a:rPr>
              <a:t> </a:t>
            </a:r>
            <a:r>
              <a:rPr lang="es-ES" sz="2200" dirty="0" err="1" smtClean="0">
                <a:solidFill>
                  <a:srgbClr val="0070C0"/>
                </a:solidFill>
                <a:latin typeface="Arial" pitchFamily="34" charset="0"/>
                <a:ea typeface="Times New Roman" pitchFamily="18" charset="0"/>
                <a:cs typeface="Arial" pitchFamily="34" charset="0"/>
              </a:rPr>
              <a:t>Statistics</a:t>
            </a:r>
            <a:r>
              <a:rPr lang="es-ES" sz="2200" dirty="0" smtClean="0">
                <a:solidFill>
                  <a:srgbClr val="0070C0"/>
                </a:solidFill>
                <a:latin typeface="Arial" pitchFamily="34" charset="0"/>
                <a:ea typeface="Times New Roman" pitchFamily="18" charset="0"/>
                <a:cs typeface="Arial" pitchFamily="34" charset="0"/>
              </a:rPr>
              <a:t> &amp; Test/ Simple </a:t>
            </a:r>
            <a:r>
              <a:rPr lang="es-ES" sz="2200" dirty="0" err="1" smtClean="0">
                <a:solidFill>
                  <a:srgbClr val="0070C0"/>
                </a:solidFill>
                <a:latin typeface="Arial" pitchFamily="34" charset="0"/>
                <a:ea typeface="Times New Roman" pitchFamily="18" charset="0"/>
                <a:cs typeface="Arial" pitchFamily="34" charset="0"/>
              </a:rPr>
              <a:t>Hypothesis</a:t>
            </a:r>
            <a:r>
              <a:rPr lang="es-ES" sz="2200" dirty="0" smtClean="0">
                <a:solidFill>
                  <a:srgbClr val="0070C0"/>
                </a:solidFill>
                <a:latin typeface="Arial" pitchFamily="34" charset="0"/>
                <a:ea typeface="Times New Roman" pitchFamily="18" charset="0"/>
                <a:cs typeface="Arial" pitchFamily="34" charset="0"/>
              </a:rPr>
              <a:t> Test</a:t>
            </a:r>
          </a:p>
        </p:txBody>
      </p:sp>
      <p:sp>
        <p:nvSpPr>
          <p:cNvPr id="9" name="8 Flecha derecha"/>
          <p:cNvSpPr/>
          <p:nvPr/>
        </p:nvSpPr>
        <p:spPr>
          <a:xfrm>
            <a:off x="4357686" y="2571744"/>
            <a:ext cx="571504" cy="107157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23235" name="Picture 3"/>
          <p:cNvPicPr>
            <a:picLocks noChangeAspect="1" noChangeArrowheads="1"/>
          </p:cNvPicPr>
          <p:nvPr/>
        </p:nvPicPr>
        <p:blipFill>
          <a:blip r:embed="rId7"/>
          <a:srcRect/>
          <a:stretch>
            <a:fillRect/>
          </a:stretch>
        </p:blipFill>
        <p:spPr bwMode="auto">
          <a:xfrm>
            <a:off x="5214942" y="2357430"/>
            <a:ext cx="2857520" cy="1643074"/>
          </a:xfrm>
          <a:prstGeom prst="rect">
            <a:avLst/>
          </a:prstGeom>
          <a:noFill/>
          <a:ln w="9525">
            <a:solidFill>
              <a:schemeClr val="tx1"/>
            </a:solidFill>
            <a:miter lim="800000"/>
            <a:headEnd/>
            <a:tailEnd/>
          </a:ln>
          <a:effectLst/>
        </p:spPr>
      </p:pic>
      <p:sp>
        <p:nvSpPr>
          <p:cNvPr id="14" name="13 Flecha abajo"/>
          <p:cNvSpPr/>
          <p:nvPr/>
        </p:nvSpPr>
        <p:spPr>
          <a:xfrm rot="3077094">
            <a:off x="4457830" y="3976901"/>
            <a:ext cx="785818" cy="1000132"/>
          </a:xfrm>
          <a:prstGeom prst="down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dk1"/>
              </a:solidFill>
            </a:endParaRPr>
          </a:p>
        </p:txBody>
      </p:sp>
      <p:graphicFrame>
        <p:nvGraphicFramePr>
          <p:cNvPr id="16" name="15 Objeto"/>
          <p:cNvGraphicFramePr>
            <a:graphicFrameLocks noChangeAspect="1"/>
          </p:cNvGraphicFramePr>
          <p:nvPr/>
        </p:nvGraphicFramePr>
        <p:xfrm>
          <a:off x="2714612" y="5500702"/>
          <a:ext cx="315914" cy="631828"/>
        </p:xfrm>
        <a:graphic>
          <a:graphicData uri="http://schemas.openxmlformats.org/presentationml/2006/ole">
            <mc:AlternateContent xmlns:mc="http://schemas.openxmlformats.org/markup-compatibility/2006">
              <mc:Choice xmlns:v="urn:schemas-microsoft-com:vml" Requires="v">
                <p:oleObj spid="_x0000_s223242" name="Ecuación" r:id="rId8" imgW="203040" imgH="406080" progId="Equation.3">
                  <p:embed/>
                </p:oleObj>
              </mc:Choice>
              <mc:Fallback>
                <p:oleObj name="Ecuación" r:id="rId8" imgW="203040" imgH="40608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612" y="5500702"/>
                        <a:ext cx="315914" cy="631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17 Conector recto de flecha"/>
          <p:cNvCxnSpPr/>
          <p:nvPr/>
        </p:nvCxnSpPr>
        <p:spPr>
          <a:xfrm flipV="1">
            <a:off x="1785918" y="5643578"/>
            <a:ext cx="928694"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2000232" y="5929330"/>
            <a:ext cx="714380" cy="730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3241" name="Object 9"/>
          <p:cNvGraphicFramePr>
            <a:graphicFrameLocks noChangeAspect="1"/>
          </p:cNvGraphicFramePr>
          <p:nvPr/>
        </p:nvGraphicFramePr>
        <p:xfrm>
          <a:off x="4500562" y="4714884"/>
          <a:ext cx="4159250" cy="1373188"/>
        </p:xfrm>
        <a:graphic>
          <a:graphicData uri="http://schemas.openxmlformats.org/presentationml/2006/ole">
            <mc:AlternateContent xmlns:mc="http://schemas.openxmlformats.org/markup-compatibility/2006">
              <mc:Choice xmlns:v="urn:schemas-microsoft-com:vml" Requires="v">
                <p:oleObj spid="_x0000_s223243" name="Ecuación" r:id="rId10" imgW="1777680" imgH="634680" progId="Equation.3">
                  <p:embed/>
                </p:oleObj>
              </mc:Choice>
              <mc:Fallback>
                <p:oleObj name="Ecuación" r:id="rId10" imgW="1777680" imgH="63468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0562" y="4714884"/>
                        <a:ext cx="4159250" cy="137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Rectangle 2"/>
          <p:cNvSpPr>
            <a:spLocks noChangeArrowheads="1"/>
          </p:cNvSpPr>
          <p:nvPr/>
        </p:nvSpPr>
        <p:spPr bwMode="auto">
          <a:xfrm>
            <a:off x="285720" y="1214423"/>
            <a:ext cx="85011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100" dirty="0" smtClean="0">
                <a:latin typeface="Arial" pitchFamily="34" charset="0"/>
                <a:ea typeface="Times New Roman" pitchFamily="18" charset="0"/>
                <a:cs typeface="Arial" pitchFamily="34" charset="0"/>
              </a:rPr>
              <a:t>Como la probabilidad de no rechazar </a:t>
            </a:r>
            <a:r>
              <a:rPr lang="es-ES" sz="2000" dirty="0" smtClean="0">
                <a:latin typeface="Arial" pitchFamily="34" charset="0"/>
                <a:ea typeface="Times New Roman" pitchFamily="18" charset="0"/>
                <a:cs typeface="Arial" pitchFamily="34" charset="0"/>
              </a:rPr>
              <a:t>H</a:t>
            </a:r>
            <a:r>
              <a:rPr lang="es-ES" sz="1400" dirty="0" smtClean="0">
                <a:latin typeface="Arial" pitchFamily="34" charset="0"/>
                <a:ea typeface="Times New Roman" pitchFamily="18" charset="0"/>
                <a:cs typeface="Arial" pitchFamily="34" charset="0"/>
              </a:rPr>
              <a:t>0 </a:t>
            </a:r>
            <a:r>
              <a:rPr lang="es-ES" sz="2200" dirty="0" smtClean="0">
                <a:latin typeface="Arial" pitchFamily="34" charset="0"/>
                <a:ea typeface="Times New Roman" pitchFamily="18" charset="0"/>
                <a:cs typeface="Arial" pitchFamily="34" charset="0"/>
              </a:rPr>
              <a:t> </a:t>
            </a:r>
            <a:r>
              <a:rPr lang="es-ES" sz="2100" dirty="0" smtClean="0">
                <a:latin typeface="Arial" pitchFamily="34" charset="0"/>
                <a:ea typeface="Times New Roman" pitchFamily="18" charset="0"/>
                <a:cs typeface="Arial" pitchFamily="34" charset="0"/>
              </a:rPr>
              <a:t>es casi 0%, menor de 5% entonces se rechaza la hipótesis nula y se dice que el modelo presenta intercepto.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224259" name="Picture 3"/>
          <p:cNvPicPr>
            <a:picLocks noChangeAspect="1" noChangeArrowheads="1"/>
          </p:cNvPicPr>
          <p:nvPr/>
        </p:nvPicPr>
        <p:blipFill>
          <a:blip r:embed="rId4"/>
          <a:srcRect/>
          <a:stretch>
            <a:fillRect/>
          </a:stretch>
        </p:blipFill>
        <p:spPr bwMode="auto">
          <a:xfrm>
            <a:off x="1785918" y="2357430"/>
            <a:ext cx="5929354" cy="403859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357298"/>
            <a:ext cx="8429684" cy="571504"/>
          </a:xfrm>
          <a:effectLst>
            <a:outerShdw blurRad="50800" dist="38100" dir="8100000" algn="tr" rotWithShape="0">
              <a:prstClr val="black">
                <a:alpha val="40000"/>
              </a:prstClr>
            </a:outerShdw>
          </a:effectLst>
        </p:spPr>
        <p:txBody>
          <a:bodyPr/>
          <a:lstStyle/>
          <a:p>
            <a:pPr algn="l"/>
            <a:r>
              <a:rPr lang="es-ES" sz="2500" b="1" dirty="0" smtClean="0">
                <a:solidFill>
                  <a:srgbClr val="FF0000"/>
                </a:solidFill>
              </a:rPr>
              <a:t>Contraste de Especificación y Diagnostico del Modelo</a:t>
            </a:r>
            <a:endParaRPr lang="es-ES" sz="2500" b="1"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928802"/>
            <a:ext cx="7929618" cy="4143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Cuando se construye un modelo econométrico se comienza por la especificación, estimación y la formulación de un conjunto de hipótesis. En este procedimiento inicial que requiere de distintas alternativas, se puede incurrir en errores, por lo que es conveniente someter al modelo a diversas pruebas que permitan comprobar su validez y eficacia, antes de utilizarlo.</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8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8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Existen diferentes pruebas en EViews para la especificación y diagnostico relativas a la especificación de la parte simétrica del modelo y a las propiedades que debe cumplir la perturbación aleatoria.</a:t>
            </a:r>
          </a:p>
          <a:p>
            <a:pPr marL="0" marR="0" lvl="0" indent="0" algn="l"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 </a:t>
            </a:r>
            <a:endParaRPr kumimoji="0" lang="es-ES" sz="22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214422"/>
            <a:ext cx="2050113" cy="461665"/>
          </a:xfrm>
          <a:prstGeom prst="rect">
            <a:avLst/>
          </a:prstGeom>
        </p:spPr>
        <p:txBody>
          <a:bodyPr wrap="none">
            <a:spAutoFit/>
          </a:bodyPr>
          <a:lstStyle/>
          <a:p>
            <a:r>
              <a:rPr lang="es-ES" sz="2400" dirty="0" smtClean="0">
                <a:solidFill>
                  <a:srgbClr val="FF0000"/>
                </a:solidFill>
              </a:rPr>
              <a:t>Test de </a:t>
            </a:r>
            <a:r>
              <a:rPr lang="es-ES" sz="2400" dirty="0" err="1" smtClean="0">
                <a:solidFill>
                  <a:srgbClr val="FF0000"/>
                </a:solidFill>
              </a:rPr>
              <a:t>Chow</a:t>
            </a:r>
            <a:endParaRPr lang="es-ES" sz="2400" dirty="0">
              <a:solidFill>
                <a:srgbClr val="FF0000"/>
              </a:solidFill>
            </a:endParaRPr>
          </a:p>
        </p:txBody>
      </p:sp>
      <p:sp>
        <p:nvSpPr>
          <p:cNvPr id="134146" name="Rectangle 2"/>
          <p:cNvSpPr>
            <a:spLocks noChangeArrowheads="1"/>
          </p:cNvSpPr>
          <p:nvPr/>
        </p:nvSpPr>
        <p:spPr bwMode="auto">
          <a:xfrm>
            <a:off x="357158" y="1714488"/>
            <a:ext cx="85011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Este contraste consiste en comprar si las últimas observaciones muéstrales disponibles presente cambio respecto a las anteriores. En este nuestro caso vamos a estudia</a:t>
            </a:r>
            <a:r>
              <a:rPr kumimoji="0" lang="es-ES" sz="2200" b="0" i="0" u="none" strike="noStrike" cap="none" normalizeH="0" dirty="0" smtClean="0">
                <a:ln>
                  <a:noFill/>
                </a:ln>
                <a:solidFill>
                  <a:schemeClr val="tx1"/>
                </a:solidFill>
                <a:effectLst/>
                <a:latin typeface="Arial" pitchFamily="34" charset="0"/>
                <a:ea typeface="Times New Roman" pitchFamily="18" charset="0"/>
                <a:cs typeface="Arial" pitchFamily="34" charset="0"/>
              </a:rPr>
              <a:t> la existencia </a:t>
            </a:r>
            <a:r>
              <a:rPr lang="es-ES" sz="2200" dirty="0" smtClean="0">
                <a:latin typeface="Arial" pitchFamily="34" charset="0"/>
                <a:ea typeface="Times New Roman" pitchFamily="18" charset="0"/>
                <a:cs typeface="Arial" pitchFamily="34" charset="0"/>
              </a:rPr>
              <a:t>un</a:t>
            </a:r>
            <a:r>
              <a:rPr kumimoji="0" lang="es-E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quiebre en 1986.</a:t>
            </a:r>
          </a:p>
          <a:p>
            <a:pPr algn="just"/>
            <a:r>
              <a:rPr lang="es-ES" sz="2400" dirty="0" smtClean="0">
                <a:solidFill>
                  <a:srgbClr val="8AC71B"/>
                </a:solidFill>
              </a:rPr>
              <a:t>H</a:t>
            </a:r>
            <a:r>
              <a:rPr lang="es-ES" sz="2400" baseline="-25000" dirty="0" smtClean="0">
                <a:solidFill>
                  <a:srgbClr val="8AC71B"/>
                </a:solidFill>
              </a:rPr>
              <a:t> 0:</a:t>
            </a:r>
            <a:r>
              <a:rPr lang="es-ES" sz="2400" dirty="0" smtClean="0">
                <a:solidFill>
                  <a:srgbClr val="8AC71B"/>
                </a:solidFill>
              </a:rPr>
              <a:t> </a:t>
            </a:r>
            <a:r>
              <a:rPr lang="es-ES" sz="2200" dirty="0" smtClean="0">
                <a:solidFill>
                  <a:srgbClr val="8AC71B"/>
                </a:solidFill>
              </a:rPr>
              <a:t>Existe estabilidad estructural en el modelo.</a:t>
            </a:r>
          </a:p>
          <a:p>
            <a:pPr algn="just"/>
            <a:r>
              <a:rPr lang="es-ES" sz="2400" dirty="0" smtClean="0">
                <a:solidFill>
                  <a:srgbClr val="8AC71B"/>
                </a:solidFill>
              </a:rPr>
              <a:t>H </a:t>
            </a:r>
            <a:r>
              <a:rPr lang="es-ES" sz="2400" baseline="-25000" dirty="0" smtClean="0">
                <a:solidFill>
                  <a:srgbClr val="8AC71B"/>
                </a:solidFill>
              </a:rPr>
              <a:t>1:</a:t>
            </a:r>
            <a:r>
              <a:rPr lang="es-ES" sz="2400" dirty="0" smtClean="0">
                <a:solidFill>
                  <a:srgbClr val="8AC71B"/>
                </a:solidFill>
              </a:rPr>
              <a:t> </a:t>
            </a:r>
            <a:r>
              <a:rPr lang="es-ES" sz="2200" dirty="0" smtClean="0">
                <a:solidFill>
                  <a:srgbClr val="8AC71B"/>
                </a:solidFill>
              </a:rPr>
              <a:t>Existe un comportamiento distinto en cada grupo.</a:t>
            </a:r>
          </a:p>
          <a:p>
            <a:pPr algn="just"/>
            <a:r>
              <a:rPr lang="es-ES" sz="2200" dirty="0" smtClean="0"/>
              <a:t>La hipótesis nula (estabilidad estructura) y alternativa (cambio estructural) se expresan en términos de parámetros:</a:t>
            </a:r>
          </a:p>
        </p:txBody>
      </p:sp>
      <p:graphicFrame>
        <p:nvGraphicFramePr>
          <p:cNvPr id="10" name="9 Objeto"/>
          <p:cNvGraphicFramePr>
            <a:graphicFrameLocks noChangeAspect="1"/>
          </p:cNvGraphicFramePr>
          <p:nvPr/>
        </p:nvGraphicFramePr>
        <p:xfrm>
          <a:off x="650875" y="4572000"/>
          <a:ext cx="2768600" cy="1857375"/>
        </p:xfrm>
        <a:graphic>
          <a:graphicData uri="http://schemas.openxmlformats.org/presentationml/2006/ole">
            <mc:AlternateContent xmlns:mc="http://schemas.openxmlformats.org/markup-compatibility/2006">
              <mc:Choice xmlns:v="urn:schemas-microsoft-com:vml" Requires="v">
                <p:oleObj spid="_x0000_s290820" name="Ecuación" r:id="rId5" imgW="1091880" imgH="939600" progId="Equation.3">
                  <p:embed/>
                </p:oleObj>
              </mc:Choice>
              <mc:Fallback>
                <p:oleObj name="Ecuación" r:id="rId5" imgW="1091880" imgH="93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75" y="4572000"/>
                        <a:ext cx="276860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602" name="Object 2"/>
          <p:cNvGraphicFramePr>
            <a:graphicFrameLocks noChangeAspect="1"/>
          </p:cNvGraphicFramePr>
          <p:nvPr/>
        </p:nvGraphicFramePr>
        <p:xfrm>
          <a:off x="4595813" y="4643438"/>
          <a:ext cx="2736850" cy="1857375"/>
        </p:xfrm>
        <a:graphic>
          <a:graphicData uri="http://schemas.openxmlformats.org/presentationml/2006/ole">
            <mc:AlternateContent xmlns:mc="http://schemas.openxmlformats.org/markup-compatibility/2006">
              <mc:Choice xmlns:v="urn:schemas-microsoft-com:vml" Requires="v">
                <p:oleObj spid="_x0000_s290821" name="Ecuación" r:id="rId7" imgW="1079280" imgH="939600" progId="Equation.3">
                  <p:embed/>
                </p:oleObj>
              </mc:Choice>
              <mc:Fallback>
                <p:oleObj name="Ecuación" r:id="rId7" imgW="1079280" imgH="939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813" y="4643438"/>
                        <a:ext cx="2736850" cy="185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16 Flecha abajo"/>
          <p:cNvSpPr/>
          <p:nvPr/>
        </p:nvSpPr>
        <p:spPr>
          <a:xfrm>
            <a:off x="3643306" y="5214950"/>
            <a:ext cx="857256"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11"/>
          <p:cNvSpPr>
            <a:spLocks noChangeArrowheads="1"/>
          </p:cNvSpPr>
          <p:nvPr/>
        </p:nvSpPr>
        <p:spPr bwMode="auto">
          <a:xfrm>
            <a:off x="214282" y="1142984"/>
            <a:ext cx="8572560" cy="1785950"/>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algn="just"/>
            <a:r>
              <a:rPr lang="es-ES" sz="2200" dirty="0" smtClean="0"/>
              <a:t>Si tenemos los datos originales en un formato de tabla (como nosotros en Excel), el copiado y pegado puede ser realizado, de toda la base de datos.</a:t>
            </a:r>
          </a:p>
          <a:p>
            <a:pPr algn="just"/>
            <a:r>
              <a:rPr lang="es-ES" sz="2200" dirty="0" smtClean="0"/>
              <a:t>Si se presentara la coma en Excel esta será reemplazada de la siguiente manera:</a:t>
            </a:r>
          </a:p>
          <a:p>
            <a:pPr marL="660400" indent="-660400">
              <a:lnSpc>
                <a:spcPct val="80000"/>
              </a:lnSpc>
              <a:spcBef>
                <a:spcPct val="20000"/>
              </a:spcBef>
            </a:pPr>
            <a:endParaRPr lang="es-ES" sz="2200" dirty="0"/>
          </a:p>
        </p:txBody>
      </p:sp>
      <p:pic>
        <p:nvPicPr>
          <p:cNvPr id="27650" name="Picture 2"/>
          <p:cNvPicPr>
            <a:picLocks noChangeAspect="1" noChangeArrowheads="1"/>
          </p:cNvPicPr>
          <p:nvPr/>
        </p:nvPicPr>
        <p:blipFill>
          <a:blip r:embed="rId2"/>
          <a:srcRect/>
          <a:stretch>
            <a:fillRect/>
          </a:stretch>
        </p:blipFill>
        <p:spPr bwMode="auto">
          <a:xfrm>
            <a:off x="285720" y="2928934"/>
            <a:ext cx="5715040" cy="3500462"/>
          </a:xfrm>
          <a:prstGeom prst="rect">
            <a:avLst/>
          </a:prstGeom>
          <a:noFill/>
          <a:ln w="9525">
            <a:solidFill>
              <a:schemeClr val="tx1"/>
            </a:solidFill>
            <a:miter lim="800000"/>
            <a:headEnd/>
            <a:tailEnd/>
          </a:ln>
          <a:effectLst/>
        </p:spPr>
      </p:pic>
      <p:sp>
        <p:nvSpPr>
          <p:cNvPr id="11" name="Rectangle 11"/>
          <p:cNvSpPr>
            <a:spLocks noChangeArrowheads="1"/>
          </p:cNvSpPr>
          <p:nvPr/>
        </p:nvSpPr>
        <p:spPr bwMode="auto">
          <a:xfrm>
            <a:off x="6072198" y="3071810"/>
            <a:ext cx="2857520" cy="2786082"/>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indent="-660400">
              <a:lnSpc>
                <a:spcPct val="80000"/>
              </a:lnSpc>
              <a:spcBef>
                <a:spcPct val="20000"/>
              </a:spcBef>
            </a:pPr>
            <a:r>
              <a:rPr lang="es-ES" sz="2200" dirty="0" smtClean="0"/>
              <a:t>Si observamos el Excel, notaremos que existen comas en lo datos, por lo cual lo reemplazaremos por punto mediante: </a:t>
            </a:r>
            <a:r>
              <a:rPr lang="es-ES" sz="2200" dirty="0" smtClean="0">
                <a:solidFill>
                  <a:srgbClr val="0070C0"/>
                </a:solidFill>
              </a:rPr>
              <a:t>Inicio/Modificar/ Reemplazar…</a:t>
            </a:r>
            <a:endParaRPr lang="es-ES" sz="2200" dirty="0">
              <a:solidFill>
                <a:srgbClr val="0070C0"/>
              </a:solidFill>
            </a:endParaRPr>
          </a:p>
        </p:txBody>
      </p:sp>
      <p:pic>
        <p:nvPicPr>
          <p:cNvPr id="12"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Rectangle 3"/>
          <p:cNvSpPr>
            <a:spLocks noChangeArrowheads="1"/>
          </p:cNvSpPr>
          <p:nvPr/>
        </p:nvSpPr>
        <p:spPr bwMode="auto">
          <a:xfrm>
            <a:off x="285720" y="1214422"/>
            <a:ext cx="8429684"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analizar la estabilidad del modelo nos situamos</a:t>
            </a:r>
            <a:r>
              <a:rPr kumimoji="0" lang="es-ES" sz="2100" b="0" i="0" u="none" strike="noStrike" cap="none" normalizeH="0" dirty="0" smtClean="0">
                <a:ln>
                  <a:noFill/>
                </a:ln>
                <a:solidFill>
                  <a:schemeClr val="tx1"/>
                </a:solidFill>
                <a:effectLst/>
                <a:latin typeface="Arial" pitchFamily="34" charset="0"/>
                <a:ea typeface="Times New Roman" pitchFamily="18" charset="0"/>
                <a:cs typeface="Arial" pitchFamily="34" charset="0"/>
              </a:rPr>
              <a:t> en la ecuación estimada seleccionamos de la barra de herramientas </a:t>
            </a:r>
            <a:r>
              <a:rPr kumimoji="0" lang="es-ES" sz="2100" b="0" i="0" u="none" strike="noStrike" cap="none" normalizeH="0" dirty="0" smtClean="0">
                <a:ln>
                  <a:noFill/>
                </a:ln>
                <a:solidFill>
                  <a:srgbClr val="0070C0"/>
                </a:solidFill>
                <a:effectLst/>
                <a:latin typeface="Arial" pitchFamily="34" charset="0"/>
                <a:ea typeface="Times New Roman" pitchFamily="18" charset="0"/>
                <a:cs typeface="Arial" pitchFamily="34" charset="0"/>
              </a:rPr>
              <a:t>View/ </a:t>
            </a:r>
            <a:r>
              <a:rPr kumimoji="0" lang="es-ES" sz="2100" b="0" i="0" u="sng" strike="noStrike" cap="none" normalizeH="0" dirty="0" err="1" smtClean="0">
                <a:ln>
                  <a:noFill/>
                </a:ln>
                <a:solidFill>
                  <a:srgbClr val="0070C0"/>
                </a:solidFill>
                <a:effectLst/>
                <a:latin typeface="Arial" pitchFamily="34" charset="0"/>
                <a:ea typeface="Times New Roman" pitchFamily="18" charset="0"/>
                <a:cs typeface="Arial" pitchFamily="34" charset="0"/>
              </a:rPr>
              <a:t>S</a:t>
            </a:r>
            <a:r>
              <a:rPr kumimoji="0" lang="es-ES" sz="2100" b="0" i="0" strike="noStrike" cap="none" normalizeH="0" dirty="0" err="1" smtClean="0">
                <a:ln>
                  <a:noFill/>
                </a:ln>
                <a:solidFill>
                  <a:srgbClr val="0070C0"/>
                </a:solidFill>
                <a:effectLst/>
                <a:latin typeface="Arial" pitchFamily="34" charset="0"/>
                <a:ea typeface="Times New Roman" pitchFamily="18" charset="0"/>
                <a:cs typeface="Arial" pitchFamily="34" charset="0"/>
              </a:rPr>
              <a:t>tability</a:t>
            </a:r>
            <a:r>
              <a:rPr kumimoji="0" lang="es-ES" sz="2100" b="0" i="0" strike="noStrike" cap="none" normalizeH="0" dirty="0" smtClean="0">
                <a:ln>
                  <a:noFill/>
                </a:ln>
                <a:solidFill>
                  <a:srgbClr val="0070C0"/>
                </a:solidFill>
                <a:effectLst/>
                <a:latin typeface="Arial" pitchFamily="34" charset="0"/>
                <a:ea typeface="Times New Roman" pitchFamily="18" charset="0"/>
                <a:cs typeface="Arial" pitchFamily="34" charset="0"/>
              </a:rPr>
              <a:t> </a:t>
            </a:r>
            <a:r>
              <a:rPr kumimoji="0" lang="es-ES" sz="2100" b="0" i="0" strike="noStrike" cap="none" normalizeH="0" dirty="0" err="1" smtClean="0">
                <a:ln>
                  <a:noFill/>
                </a:ln>
                <a:solidFill>
                  <a:srgbClr val="0070C0"/>
                </a:solidFill>
                <a:effectLst/>
                <a:latin typeface="Arial" pitchFamily="34" charset="0"/>
                <a:ea typeface="Times New Roman" pitchFamily="18" charset="0"/>
                <a:cs typeface="Arial" pitchFamily="34" charset="0"/>
              </a:rPr>
              <a:t>Diagnostics</a:t>
            </a:r>
            <a:r>
              <a:rPr kumimoji="0" lang="es-ES" sz="2100" b="0" i="0" strike="noStrike" cap="none" normalizeH="0" dirty="0" smtClean="0">
                <a:ln>
                  <a:noFill/>
                </a:ln>
                <a:solidFill>
                  <a:srgbClr val="0070C0"/>
                </a:solidFill>
                <a:effectLst/>
                <a:latin typeface="Arial" pitchFamily="34" charset="0"/>
                <a:ea typeface="Times New Roman" pitchFamily="18" charset="0"/>
                <a:cs typeface="Arial" pitchFamily="34" charset="0"/>
              </a:rPr>
              <a:t>/ </a:t>
            </a:r>
            <a:r>
              <a:rPr kumimoji="0" lang="es-ES" sz="2100" b="0" i="0" strike="noStrike" cap="none" normalizeH="0" dirty="0" err="1" smtClean="0">
                <a:ln>
                  <a:noFill/>
                </a:ln>
                <a:solidFill>
                  <a:srgbClr val="0070C0"/>
                </a:solidFill>
                <a:effectLst/>
                <a:latin typeface="Arial" pitchFamily="34" charset="0"/>
                <a:ea typeface="Times New Roman" pitchFamily="18" charset="0"/>
                <a:cs typeface="Arial" pitchFamily="34" charset="0"/>
              </a:rPr>
              <a:t>Chow</a:t>
            </a:r>
            <a:r>
              <a:rPr kumimoji="0" lang="es-ES" sz="2100" b="0" i="0" strike="noStrike" cap="none" normalizeH="0" dirty="0" smtClean="0">
                <a:ln>
                  <a:noFill/>
                </a:ln>
                <a:solidFill>
                  <a:srgbClr val="0070C0"/>
                </a:solidFill>
                <a:effectLst/>
                <a:latin typeface="Arial" pitchFamily="34" charset="0"/>
                <a:ea typeface="Times New Roman" pitchFamily="18" charset="0"/>
                <a:cs typeface="Arial" pitchFamily="34" charset="0"/>
              </a:rPr>
              <a:t> </a:t>
            </a:r>
            <a:r>
              <a:rPr kumimoji="0" lang="es-ES" sz="2100" b="0" i="0" u="sng" strike="noStrike" cap="none" normalizeH="0" dirty="0" err="1" smtClean="0">
                <a:ln>
                  <a:noFill/>
                </a:ln>
                <a:solidFill>
                  <a:srgbClr val="0070C0"/>
                </a:solidFill>
                <a:effectLst/>
                <a:latin typeface="Arial" pitchFamily="34" charset="0"/>
                <a:ea typeface="Times New Roman" pitchFamily="18" charset="0"/>
                <a:cs typeface="Arial" pitchFamily="34" charset="0"/>
              </a:rPr>
              <a:t>B</a:t>
            </a:r>
            <a:r>
              <a:rPr kumimoji="0" lang="es-ES" sz="2100" b="0" i="0" strike="noStrike" cap="none" normalizeH="0" dirty="0" err="1" smtClean="0">
                <a:ln>
                  <a:noFill/>
                </a:ln>
                <a:solidFill>
                  <a:srgbClr val="0070C0"/>
                </a:solidFill>
                <a:effectLst/>
                <a:latin typeface="Arial" pitchFamily="34" charset="0"/>
                <a:ea typeface="Times New Roman" pitchFamily="18" charset="0"/>
                <a:cs typeface="Arial" pitchFamily="34" charset="0"/>
              </a:rPr>
              <a:t>reakpoint</a:t>
            </a:r>
            <a:r>
              <a:rPr kumimoji="0" lang="es-ES" sz="2100" b="0" i="0" strike="noStrike" cap="none" normalizeH="0" dirty="0" smtClean="0">
                <a:ln>
                  <a:noFill/>
                </a:ln>
                <a:solidFill>
                  <a:srgbClr val="0070C0"/>
                </a:solidFill>
                <a:effectLst/>
                <a:latin typeface="Arial" pitchFamily="34" charset="0"/>
                <a:ea typeface="Times New Roman" pitchFamily="18" charset="0"/>
                <a:cs typeface="Arial" pitchFamily="34" charset="0"/>
              </a:rPr>
              <a:t> Test…</a:t>
            </a:r>
            <a:endParaRPr kumimoji="0" lang="es-ES" sz="2100" b="0" i="0" u="sng" strike="noStrike" cap="none" normalizeH="0" baseline="0" dirty="0" smtClean="0">
              <a:ln>
                <a:noFill/>
              </a:ln>
              <a:solidFill>
                <a:srgbClr val="0070C0"/>
              </a:solidFill>
              <a:effectLst/>
              <a:latin typeface="Arial" pitchFamily="34" charset="0"/>
            </a:endParaRPr>
          </a:p>
        </p:txBody>
      </p:sp>
      <p:pic>
        <p:nvPicPr>
          <p:cNvPr id="290818" name="Picture 2" descr="C:\Documents and Settings\clark\Mis documentos\Mis imágenes\5.JPG"/>
          <p:cNvPicPr>
            <a:picLocks noChangeAspect="1" noChangeArrowheads="1"/>
          </p:cNvPicPr>
          <p:nvPr/>
        </p:nvPicPr>
        <p:blipFill>
          <a:blip r:embed="rId4"/>
          <a:srcRect/>
          <a:stretch>
            <a:fillRect/>
          </a:stretch>
        </p:blipFill>
        <p:spPr bwMode="auto">
          <a:xfrm>
            <a:off x="357158" y="2357430"/>
            <a:ext cx="4133850" cy="2466975"/>
          </a:xfrm>
          <a:prstGeom prst="rect">
            <a:avLst/>
          </a:prstGeom>
          <a:noFill/>
          <a:ln>
            <a:solidFill>
              <a:schemeClr val="tx1"/>
            </a:solidFill>
          </a:ln>
        </p:spPr>
      </p:pic>
      <p:sp>
        <p:nvSpPr>
          <p:cNvPr id="9" name="Rectangle 3"/>
          <p:cNvSpPr>
            <a:spLocks noChangeArrowheads="1"/>
          </p:cNvSpPr>
          <p:nvPr/>
        </p:nvSpPr>
        <p:spPr bwMode="auto">
          <a:xfrm>
            <a:off x="428596" y="4929198"/>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100" dirty="0" smtClean="0">
                <a:latin typeface="Arial" pitchFamily="34" charset="0"/>
                <a:cs typeface="Arial" pitchFamily="34" charset="0"/>
              </a:rPr>
              <a:t>En el cuadro de dialogo se deben escribir los o fechas en los que ocurre el cambio estructural en nuestro ejemplo escribiremos 1986, lo que generará una partición de dos </a:t>
            </a:r>
            <a:r>
              <a:rPr lang="es-ES" sz="2100" dirty="0" err="1" smtClean="0">
                <a:latin typeface="Arial" pitchFamily="34" charset="0"/>
                <a:cs typeface="Arial" pitchFamily="34" charset="0"/>
              </a:rPr>
              <a:t>submuestras</a:t>
            </a:r>
            <a:r>
              <a:rPr lang="es-ES" sz="2100" dirty="0" smtClean="0">
                <a:latin typeface="Arial" pitchFamily="34" charset="0"/>
                <a:cs typeface="Arial" pitchFamily="34" charset="0"/>
              </a:rPr>
              <a:t> de 1952 a 1985 y otra de 1986 a 1996.</a:t>
            </a:r>
            <a:endParaRPr kumimoji="0" lang="es-ES" sz="2100" b="0" i="0" u="sng" strike="noStrike" cap="none" normalizeH="0" baseline="0" dirty="0" smtClean="0">
              <a:ln>
                <a:noFill/>
              </a:ln>
              <a:solidFill>
                <a:srgbClr val="0070C0"/>
              </a:solidFill>
              <a:effectLst/>
              <a:latin typeface="Arial" pitchFamily="34" charset="0"/>
            </a:endParaRPr>
          </a:p>
        </p:txBody>
      </p:sp>
      <p:pic>
        <p:nvPicPr>
          <p:cNvPr id="290819" name="Picture 3"/>
          <p:cNvPicPr>
            <a:picLocks noChangeAspect="1" noChangeArrowheads="1"/>
          </p:cNvPicPr>
          <p:nvPr/>
        </p:nvPicPr>
        <p:blipFill>
          <a:blip r:embed="rId5"/>
          <a:srcRect/>
          <a:stretch>
            <a:fillRect/>
          </a:stretch>
        </p:blipFill>
        <p:spPr bwMode="auto">
          <a:xfrm>
            <a:off x="5572132" y="2143116"/>
            <a:ext cx="2962275" cy="2533647"/>
          </a:xfrm>
          <a:prstGeom prst="rect">
            <a:avLst/>
          </a:prstGeom>
          <a:noFill/>
          <a:ln w="9525">
            <a:solidFill>
              <a:schemeClr val="tx1"/>
            </a:solidFill>
            <a:miter lim="800000"/>
            <a:headEnd/>
            <a:tailEnd/>
          </a:ln>
          <a:effectLst/>
        </p:spPr>
      </p:pic>
      <p:sp>
        <p:nvSpPr>
          <p:cNvPr id="12" name="11 Flecha derecha"/>
          <p:cNvSpPr/>
          <p:nvPr/>
        </p:nvSpPr>
        <p:spPr>
          <a:xfrm>
            <a:off x="4643438" y="2928934"/>
            <a:ext cx="785818" cy="1143008"/>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91843" name="Picture 3"/>
          <p:cNvPicPr>
            <a:picLocks noChangeAspect="1" noChangeArrowheads="1"/>
          </p:cNvPicPr>
          <p:nvPr/>
        </p:nvPicPr>
        <p:blipFill>
          <a:blip r:embed="rId4"/>
          <a:srcRect/>
          <a:stretch>
            <a:fillRect/>
          </a:stretch>
        </p:blipFill>
        <p:spPr bwMode="auto">
          <a:xfrm>
            <a:off x="500034" y="3071810"/>
            <a:ext cx="4500594" cy="2500330"/>
          </a:xfrm>
          <a:prstGeom prst="rect">
            <a:avLst/>
          </a:prstGeom>
          <a:noFill/>
          <a:ln w="9525">
            <a:solidFill>
              <a:schemeClr val="tx1"/>
            </a:solidFill>
            <a:miter lim="800000"/>
            <a:headEnd/>
            <a:tailEnd/>
          </a:ln>
          <a:effectLst/>
        </p:spPr>
      </p:pic>
      <p:sp>
        <p:nvSpPr>
          <p:cNvPr id="9" name="Rectangle 3"/>
          <p:cNvSpPr>
            <a:spLocks noChangeArrowheads="1"/>
          </p:cNvSpPr>
          <p:nvPr/>
        </p:nvSpPr>
        <p:spPr bwMode="auto">
          <a:xfrm>
            <a:off x="357158" y="1357298"/>
            <a:ext cx="842968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100" dirty="0" smtClean="0">
                <a:latin typeface="Arial" pitchFamily="34" charset="0"/>
                <a:cs typeface="Arial" pitchFamily="34" charset="0"/>
              </a:rPr>
              <a:t>El valor de F nos indica el rechazo de la hipótesis nula de estabilidad estructural, por que dicha probabilidad es muy pequeña (casi nula). Por tanto concluimos que en nuestro modelo se produce un cambio estructural en el cuarto trimestre de 1986.</a:t>
            </a:r>
            <a:endParaRPr kumimoji="0" lang="es-ES" sz="2100" b="0" i="0" u="sng" strike="noStrike" cap="none" normalizeH="0" baseline="0" dirty="0" smtClean="0">
              <a:ln>
                <a:noFill/>
              </a:ln>
              <a:solidFill>
                <a:srgbClr val="0070C0"/>
              </a:solidFill>
              <a:effectLst/>
              <a:latin typeface="Arial" pitchFamily="34" charset="0"/>
            </a:endParaRPr>
          </a:p>
        </p:txBody>
      </p:sp>
      <p:sp>
        <p:nvSpPr>
          <p:cNvPr id="10" name="9 Llamada rectangular redondeada"/>
          <p:cNvSpPr/>
          <p:nvPr/>
        </p:nvSpPr>
        <p:spPr>
          <a:xfrm>
            <a:off x="5429256" y="3429000"/>
            <a:ext cx="2786114" cy="1285884"/>
          </a:xfrm>
          <a:prstGeom prst="wedgeRoundRectCallout">
            <a:avLst>
              <a:gd name="adj1" fmla="val -73270"/>
              <a:gd name="adj2" fmla="val 5913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Valor de probabilidad menor que 5%  por lo que se rechaza la </a:t>
            </a:r>
            <a:r>
              <a:rPr lang="es-ES" sz="1600" dirty="0" err="1" smtClean="0"/>
              <a:t>hipotesis</a:t>
            </a:r>
            <a:r>
              <a:rPr lang="es-ES" sz="1600" dirty="0" smtClean="0"/>
              <a:t> nula.</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357298"/>
            <a:ext cx="2714644" cy="571504"/>
          </a:xfrm>
          <a:effectLst/>
        </p:spPr>
        <p:txBody>
          <a:bodyPr/>
          <a:lstStyle/>
          <a:p>
            <a:pPr algn="l"/>
            <a:r>
              <a:rPr lang="es-ES" sz="2400" dirty="0" smtClean="0">
                <a:solidFill>
                  <a:srgbClr val="FF0000"/>
                </a:solidFill>
              </a:rPr>
              <a:t>Test de Ramsey</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785926"/>
            <a:ext cx="8072494" cy="4286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lang="es-ES" sz="2200" dirty="0" smtClean="0"/>
              <a:t>Para saber si nuestras variables regresoras cumplen bien con explicar el modelo, le aplicaremos la prueba de Ramsey.</a:t>
            </a:r>
            <a:endParaRPr lang="es-ES" sz="500" dirty="0" smtClean="0"/>
          </a:p>
          <a:p>
            <a:pPr algn="just"/>
            <a:endParaRPr lang="es-ES" sz="1000" dirty="0" smtClean="0"/>
          </a:p>
          <a:p>
            <a:pPr algn="just"/>
            <a:r>
              <a:rPr lang="es-ES" sz="2400" dirty="0" smtClean="0">
                <a:solidFill>
                  <a:srgbClr val="2B2BF5"/>
                </a:solidFill>
              </a:rPr>
              <a:t>H</a:t>
            </a:r>
            <a:r>
              <a:rPr lang="es-ES" sz="2400" baseline="-25000" dirty="0" smtClean="0">
                <a:solidFill>
                  <a:srgbClr val="2B2BF5"/>
                </a:solidFill>
              </a:rPr>
              <a:t> 0:</a:t>
            </a:r>
            <a:r>
              <a:rPr lang="es-ES" sz="2400" dirty="0" smtClean="0">
                <a:solidFill>
                  <a:srgbClr val="2B2BF5"/>
                </a:solidFill>
              </a:rPr>
              <a:t> </a:t>
            </a:r>
            <a:r>
              <a:rPr lang="es-ES" sz="2200" dirty="0" smtClean="0">
                <a:solidFill>
                  <a:srgbClr val="2B2BF5"/>
                </a:solidFill>
              </a:rPr>
              <a:t>El modelo esta bien especificado.</a:t>
            </a:r>
          </a:p>
          <a:p>
            <a:pPr algn="just"/>
            <a:r>
              <a:rPr lang="es-ES" sz="2400" dirty="0" smtClean="0">
                <a:solidFill>
                  <a:srgbClr val="2B2BF5"/>
                </a:solidFill>
              </a:rPr>
              <a:t>H </a:t>
            </a:r>
            <a:r>
              <a:rPr lang="es-ES" sz="2400" baseline="-25000" dirty="0" smtClean="0">
                <a:solidFill>
                  <a:srgbClr val="2B2BF5"/>
                </a:solidFill>
              </a:rPr>
              <a:t>1:</a:t>
            </a:r>
            <a:r>
              <a:rPr lang="es-ES" sz="2400" dirty="0" smtClean="0">
                <a:solidFill>
                  <a:srgbClr val="2B2BF5"/>
                </a:solidFill>
              </a:rPr>
              <a:t> </a:t>
            </a:r>
            <a:r>
              <a:rPr lang="es-ES" sz="2200" dirty="0" smtClean="0">
                <a:solidFill>
                  <a:srgbClr val="2B2BF5"/>
                </a:solidFill>
              </a:rPr>
              <a:t>El modelo no este bien especificado.</a:t>
            </a:r>
          </a:p>
          <a:p>
            <a:pPr algn="just"/>
            <a:endParaRPr lang="es-ES" sz="900" dirty="0" smtClean="0"/>
          </a:p>
          <a:p>
            <a:pPr algn="just"/>
            <a:r>
              <a:rPr lang="es-ES" sz="2200" dirty="0" smtClean="0"/>
              <a:t>La alternativa para tratar la no linealidad consiste en transformar el modelo.</a:t>
            </a:r>
          </a:p>
          <a:p>
            <a:pPr algn="just"/>
            <a:endParaRPr lang="es-ES" sz="2200" dirty="0" smtClean="0"/>
          </a:p>
          <a:p>
            <a:pPr algn="just"/>
            <a:r>
              <a:rPr lang="es-ES" sz="2200" dirty="0" smtClean="0"/>
              <a:t>Lo principal es la forma en la que se encuentra los parámetros en la ecuación, pues mediante logaritmos o exponentes se puede convertir en lineales. Algunas de las formas más usuales son:</a:t>
            </a:r>
          </a:p>
          <a:p>
            <a:endParaRPr lang="es-ES" sz="2200" dirty="0" smtClean="0"/>
          </a:p>
          <a:p>
            <a:endParaRPr lang="es-ES" sz="1500" dirty="0" smtClean="0"/>
          </a:p>
          <a:p>
            <a:endParaRPr lang="es-ES" sz="1500" dirty="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graphicFrame>
        <p:nvGraphicFramePr>
          <p:cNvPr id="7" name="6 Tabla"/>
          <p:cNvGraphicFramePr>
            <a:graphicFrameLocks noGrp="1"/>
          </p:cNvGraphicFramePr>
          <p:nvPr/>
        </p:nvGraphicFramePr>
        <p:xfrm>
          <a:off x="285720" y="1857364"/>
          <a:ext cx="8572560" cy="3740168"/>
        </p:xfrm>
        <a:graphic>
          <a:graphicData uri="http://schemas.openxmlformats.org/drawingml/2006/table">
            <a:tbl>
              <a:tblPr firstRow="1" bandRow="1" bandCol="1">
                <a:effectLst>
                  <a:outerShdw blurRad="50800" dist="50800" dir="5400000" algn="ctr" rotWithShape="0">
                    <a:schemeClr val="tx1"/>
                  </a:outerShdw>
                </a:effectLst>
                <a:tableStyleId>{17292A2E-F333-43FB-9621-5CBBE7FDCDCB}</a:tableStyleId>
              </a:tblPr>
              <a:tblGrid>
                <a:gridCol w="1638618"/>
                <a:gridCol w="2647662"/>
                <a:gridCol w="4286280"/>
              </a:tblGrid>
              <a:tr h="571504">
                <a:tc>
                  <a:txBody>
                    <a:bodyPr/>
                    <a:lstStyle/>
                    <a:p>
                      <a:pPr algn="ctr"/>
                      <a:r>
                        <a:rPr lang="es-ES" sz="2400" dirty="0" smtClean="0"/>
                        <a:t>Tipo</a:t>
                      </a:r>
                      <a:endParaRPr lang="es-ES" sz="2400" b="1" dirty="0"/>
                    </a:p>
                  </a:txBody>
                  <a:tcPr>
                    <a:solidFill>
                      <a:schemeClr val="bg1">
                        <a:lumMod val="65000"/>
                      </a:schemeClr>
                    </a:solidFill>
                  </a:tcPr>
                </a:tc>
                <a:tc>
                  <a:txBody>
                    <a:bodyPr/>
                    <a:lstStyle/>
                    <a:p>
                      <a:pPr algn="ctr"/>
                      <a:r>
                        <a:rPr lang="es-ES" sz="2400" dirty="0" smtClean="0"/>
                        <a:t>Función</a:t>
                      </a:r>
                      <a:endParaRPr lang="es-ES" sz="2400" b="1" dirty="0"/>
                    </a:p>
                  </a:txBody>
                  <a:tcPr>
                    <a:lnR w="12700" cap="flat" cmpd="sng" algn="ctr">
                      <a:solidFill>
                        <a:schemeClr val="tx1"/>
                      </a:solidFill>
                      <a:prstDash val="solid"/>
                      <a:round/>
                      <a:headEnd type="none" w="med" len="med"/>
                      <a:tailEnd type="none" w="med" len="med"/>
                    </a:lnR>
                    <a:solidFill>
                      <a:schemeClr val="bg1">
                        <a:lumMod val="65000"/>
                      </a:schemeClr>
                    </a:solidFill>
                  </a:tcPr>
                </a:tc>
                <a:tc>
                  <a:txBody>
                    <a:bodyPr/>
                    <a:lstStyle/>
                    <a:p>
                      <a:pPr algn="ctr"/>
                      <a:r>
                        <a:rPr lang="es-ES" sz="2400" dirty="0" smtClean="0"/>
                        <a:t>Forma Lineal</a:t>
                      </a:r>
                      <a:endParaRPr lang="es-E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792166">
                <a:tc>
                  <a:txBody>
                    <a:bodyPr/>
                    <a:lstStyle/>
                    <a:p>
                      <a:r>
                        <a:rPr lang="es-ES" sz="2000" dirty="0" smtClean="0"/>
                        <a:t>Inversa</a:t>
                      </a:r>
                      <a:endParaRPr lang="es-ES" sz="2000" dirty="0"/>
                    </a:p>
                  </a:txBody>
                  <a:tcPr/>
                </a:tc>
                <a:tc>
                  <a:txBody>
                    <a:bodyPr/>
                    <a:lstStyle/>
                    <a:p>
                      <a:pPr algn="l"/>
                      <a:endParaRPr lang="es-ES" dirty="0"/>
                    </a:p>
                  </a:txBody>
                  <a:tcPr/>
                </a:tc>
                <a:tc>
                  <a:txBody>
                    <a:bodyPr/>
                    <a:lstStyle/>
                    <a:p>
                      <a:endParaRPr lang="es-ES" dirty="0"/>
                    </a:p>
                  </a:txBody>
                  <a:tcPr>
                    <a:lnT w="12700" cap="flat" cmpd="sng" algn="ctr">
                      <a:solidFill>
                        <a:schemeClr val="tx1"/>
                      </a:solidFill>
                      <a:prstDash val="solid"/>
                      <a:round/>
                      <a:headEnd type="none" w="med" len="med"/>
                      <a:tailEnd type="none" w="med" len="med"/>
                    </a:lnT>
                  </a:tcPr>
                </a:tc>
              </a:tr>
              <a:tr h="792166">
                <a:tc>
                  <a:txBody>
                    <a:bodyPr/>
                    <a:lstStyle/>
                    <a:p>
                      <a:r>
                        <a:rPr lang="es-ES" sz="2000" dirty="0" smtClean="0"/>
                        <a:t>Exponencial</a:t>
                      </a:r>
                      <a:endParaRPr lang="es-ES" sz="2000" dirty="0"/>
                    </a:p>
                  </a:txBody>
                  <a:tcPr/>
                </a:tc>
                <a:tc>
                  <a:txBody>
                    <a:bodyPr/>
                    <a:lstStyle/>
                    <a:p>
                      <a:pPr algn="l"/>
                      <a:endParaRPr lang="es-ES" dirty="0"/>
                    </a:p>
                  </a:txBody>
                  <a:tcPr/>
                </a:tc>
                <a:tc>
                  <a:txBody>
                    <a:bodyPr/>
                    <a:lstStyle/>
                    <a:p>
                      <a:endParaRPr lang="es-ES" dirty="0"/>
                    </a:p>
                  </a:txBody>
                  <a:tcPr/>
                </a:tc>
              </a:tr>
              <a:tr h="792166">
                <a:tc>
                  <a:txBody>
                    <a:bodyPr/>
                    <a:lstStyle/>
                    <a:p>
                      <a:r>
                        <a:rPr lang="es-ES" sz="2000" dirty="0" smtClean="0"/>
                        <a:t>Crecimiento</a:t>
                      </a:r>
                      <a:endParaRPr lang="es-ES" sz="2000" dirty="0"/>
                    </a:p>
                  </a:txBody>
                  <a:tcPr/>
                </a:tc>
                <a:tc>
                  <a:txBody>
                    <a:bodyPr/>
                    <a:lstStyle/>
                    <a:p>
                      <a:pPr algn="l"/>
                      <a:endParaRPr lang="es-ES" dirty="0"/>
                    </a:p>
                  </a:txBody>
                  <a:tcPr/>
                </a:tc>
                <a:tc>
                  <a:txBody>
                    <a:bodyPr/>
                    <a:lstStyle/>
                    <a:p>
                      <a:endParaRPr lang="es-ES" dirty="0"/>
                    </a:p>
                  </a:txBody>
                  <a:tcPr/>
                </a:tc>
              </a:tr>
              <a:tr h="792166">
                <a:tc>
                  <a:txBody>
                    <a:bodyPr/>
                    <a:lstStyle/>
                    <a:p>
                      <a:r>
                        <a:rPr lang="es-ES" sz="2000" dirty="0" smtClean="0"/>
                        <a:t>Potencia</a:t>
                      </a:r>
                      <a:endParaRPr lang="es-ES" sz="2000" dirty="0"/>
                    </a:p>
                  </a:txBody>
                  <a:tcPr/>
                </a:tc>
                <a:tc>
                  <a:txBody>
                    <a:bodyPr/>
                    <a:lstStyle/>
                    <a:p>
                      <a:pPr algn="l"/>
                      <a:endParaRPr lang="es-ES" dirty="0"/>
                    </a:p>
                  </a:txBody>
                  <a:tcPr/>
                </a:tc>
                <a:tc>
                  <a:txBody>
                    <a:bodyPr/>
                    <a:lstStyle/>
                    <a:p>
                      <a:endParaRPr lang="es-ES" dirty="0"/>
                    </a:p>
                  </a:txBody>
                  <a:tcPr/>
                </a:tc>
              </a:tr>
            </a:tbl>
          </a:graphicData>
        </a:graphic>
      </p:graphicFrame>
      <p:graphicFrame>
        <p:nvGraphicFramePr>
          <p:cNvPr id="9" name="8 Objeto"/>
          <p:cNvGraphicFramePr>
            <a:graphicFrameLocks noChangeAspect="1"/>
          </p:cNvGraphicFramePr>
          <p:nvPr/>
        </p:nvGraphicFramePr>
        <p:xfrm>
          <a:off x="2428860" y="2500306"/>
          <a:ext cx="1785950" cy="714380"/>
        </p:xfrm>
        <a:graphic>
          <a:graphicData uri="http://schemas.openxmlformats.org/presentationml/2006/ole">
            <mc:AlternateContent xmlns:mc="http://schemas.openxmlformats.org/markup-compatibility/2006">
              <mc:Choice xmlns:v="urn:schemas-microsoft-com:vml" Requires="v">
                <p:oleObj spid="_x0000_s266250" name="Ecuación" r:id="rId5" imgW="1091880" imgH="431640" progId="Equation.3">
                  <p:embed/>
                </p:oleObj>
              </mc:Choice>
              <mc:Fallback>
                <p:oleObj name="Ecuación" r:id="rId5" imgW="109188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60" y="2500306"/>
                        <a:ext cx="1785950" cy="714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2428860" y="5000636"/>
          <a:ext cx="1357322" cy="500066"/>
        </p:xfrm>
        <a:graphic>
          <a:graphicData uri="http://schemas.openxmlformats.org/presentationml/2006/ole">
            <mc:AlternateContent xmlns:mc="http://schemas.openxmlformats.org/markup-compatibility/2006">
              <mc:Choice xmlns:v="urn:schemas-microsoft-com:vml" Requires="v">
                <p:oleObj spid="_x0000_s266251" name="Ecuación" r:id="rId7" imgW="736560" imgH="241200" progId="Equation.3">
                  <p:embed/>
                </p:oleObj>
              </mc:Choice>
              <mc:Fallback>
                <p:oleObj name="Ecuación" r:id="rId7" imgW="736560" imgH="241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60" y="5000636"/>
                        <a:ext cx="1357322"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nvGraphicFramePr>
        <p:xfrm>
          <a:off x="2357422" y="4214818"/>
          <a:ext cx="1857388" cy="500066"/>
        </p:xfrm>
        <a:graphic>
          <a:graphicData uri="http://schemas.openxmlformats.org/presentationml/2006/ole">
            <mc:AlternateContent xmlns:mc="http://schemas.openxmlformats.org/markup-compatibility/2006">
              <mc:Choice xmlns:v="urn:schemas-microsoft-com:vml" Requires="v">
                <p:oleObj spid="_x0000_s266252" name="Ecuación" r:id="rId9" imgW="761760" imgH="241200" progId="Equation.3">
                  <p:embed/>
                </p:oleObj>
              </mc:Choice>
              <mc:Fallback>
                <p:oleObj name="Ecuación" r:id="rId9" imgW="761760" imgH="241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7422" y="4214818"/>
                        <a:ext cx="185738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3 Objeto"/>
          <p:cNvGraphicFramePr>
            <a:graphicFrameLocks noChangeAspect="1"/>
          </p:cNvGraphicFramePr>
          <p:nvPr/>
        </p:nvGraphicFramePr>
        <p:xfrm>
          <a:off x="2428860" y="3429000"/>
          <a:ext cx="1428760" cy="500066"/>
        </p:xfrm>
        <a:graphic>
          <a:graphicData uri="http://schemas.openxmlformats.org/presentationml/2006/ole">
            <mc:AlternateContent xmlns:mc="http://schemas.openxmlformats.org/markup-compatibility/2006">
              <mc:Choice xmlns:v="urn:schemas-microsoft-com:vml" Requires="v">
                <p:oleObj spid="_x0000_s266253" name="Ecuación" r:id="rId11" imgW="787320" imgH="241200" progId="Equation.3">
                  <p:embed/>
                </p:oleObj>
              </mc:Choice>
              <mc:Fallback>
                <p:oleObj name="Ecuación" r:id="rId11" imgW="787320" imgH="241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8860" y="3429000"/>
                        <a:ext cx="142876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nvGraphicFramePr>
        <p:xfrm>
          <a:off x="4714876" y="2643182"/>
          <a:ext cx="2143140" cy="428628"/>
        </p:xfrm>
        <a:graphic>
          <a:graphicData uri="http://schemas.openxmlformats.org/presentationml/2006/ole">
            <mc:AlternateContent xmlns:mc="http://schemas.openxmlformats.org/markup-compatibility/2006">
              <mc:Choice xmlns:v="urn:schemas-microsoft-com:vml" Requires="v">
                <p:oleObj spid="_x0000_s266254" name="Ecuación" r:id="rId13" imgW="1066680" imgH="241200" progId="Equation.3">
                  <p:embed/>
                </p:oleObj>
              </mc:Choice>
              <mc:Fallback>
                <p:oleObj name="Ecuación" r:id="rId13" imgW="1066680" imgH="2412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4876" y="2643182"/>
                        <a:ext cx="2143140"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47" name="Object 7"/>
          <p:cNvGraphicFramePr>
            <a:graphicFrameLocks noChangeAspect="1"/>
          </p:cNvGraphicFramePr>
          <p:nvPr/>
        </p:nvGraphicFramePr>
        <p:xfrm>
          <a:off x="4643438" y="3429000"/>
          <a:ext cx="3470275" cy="406400"/>
        </p:xfrm>
        <a:graphic>
          <a:graphicData uri="http://schemas.openxmlformats.org/presentationml/2006/ole">
            <mc:AlternateContent xmlns:mc="http://schemas.openxmlformats.org/markup-compatibility/2006">
              <mc:Choice xmlns:v="urn:schemas-microsoft-com:vml" Requires="v">
                <p:oleObj spid="_x0000_s266255" name="Ecuación" r:id="rId15" imgW="1726920" imgH="228600" progId="Equation.3">
                  <p:embed/>
                </p:oleObj>
              </mc:Choice>
              <mc:Fallback>
                <p:oleObj name="Ecuación" r:id="rId15" imgW="1726920" imgH="2286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3429000"/>
                        <a:ext cx="34702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48" name="Object 8"/>
          <p:cNvGraphicFramePr>
            <a:graphicFrameLocks noChangeAspect="1"/>
          </p:cNvGraphicFramePr>
          <p:nvPr/>
        </p:nvGraphicFramePr>
        <p:xfrm>
          <a:off x="4643438" y="4214818"/>
          <a:ext cx="2730500" cy="406400"/>
        </p:xfrm>
        <a:graphic>
          <a:graphicData uri="http://schemas.openxmlformats.org/presentationml/2006/ole">
            <mc:AlternateContent xmlns:mc="http://schemas.openxmlformats.org/markup-compatibility/2006">
              <mc:Choice xmlns:v="urn:schemas-microsoft-com:vml" Requires="v">
                <p:oleObj spid="_x0000_s266256" name="Ecuación" r:id="rId17" imgW="1358640" imgH="228600" progId="Equation.3">
                  <p:embed/>
                </p:oleObj>
              </mc:Choice>
              <mc:Fallback>
                <p:oleObj name="Ecuación" r:id="rId17" imgW="1358640" imgH="228600" progId="Equation.3">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3438" y="4214818"/>
                        <a:ext cx="27305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49" name="Object 9"/>
          <p:cNvGraphicFramePr>
            <a:graphicFrameLocks noChangeAspect="1"/>
          </p:cNvGraphicFramePr>
          <p:nvPr/>
        </p:nvGraphicFramePr>
        <p:xfrm>
          <a:off x="4643438" y="5072074"/>
          <a:ext cx="4184650" cy="406400"/>
        </p:xfrm>
        <a:graphic>
          <a:graphicData uri="http://schemas.openxmlformats.org/presentationml/2006/ole">
            <mc:AlternateContent xmlns:mc="http://schemas.openxmlformats.org/markup-compatibility/2006">
              <mc:Choice xmlns:v="urn:schemas-microsoft-com:vml" Requires="v">
                <p:oleObj spid="_x0000_s266257" name="Ecuación" r:id="rId19" imgW="2082600" imgH="228600" progId="Equation.3">
                  <p:embed/>
                </p:oleObj>
              </mc:Choice>
              <mc:Fallback>
                <p:oleObj name="Ecuación" r:id="rId19" imgW="2082600" imgH="228600" progId="Equation.3">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3438" y="5072074"/>
                        <a:ext cx="41846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6979" name="Rectangle 3"/>
          <p:cNvSpPr>
            <a:spLocks noChangeArrowheads="1"/>
          </p:cNvSpPr>
          <p:nvPr/>
        </p:nvSpPr>
        <p:spPr bwMode="auto">
          <a:xfrm>
            <a:off x="357158" y="1285860"/>
            <a:ext cx="828680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1704975" algn="l"/>
              </a:tabLst>
            </a:pPr>
            <a:r>
              <a:rPr lang="es-ES" sz="2200" dirty="0" smtClean="0">
                <a:latin typeface="Arial" pitchFamily="34" charset="0"/>
                <a:ea typeface="Times New Roman" pitchFamily="18" charset="0"/>
                <a:cs typeface="Arial" pitchFamily="34" charset="0"/>
              </a:rPr>
              <a:t>Para esta prueba utilizaremos el objeto resultados </a:t>
            </a:r>
            <a:r>
              <a:rPr lang="es-ES" sz="2200" dirty="0" smtClean="0">
                <a:solidFill>
                  <a:srgbClr val="0070C0"/>
                </a:solidFill>
                <a:latin typeface="Arial" pitchFamily="34" charset="0"/>
                <a:ea typeface="Times New Roman" pitchFamily="18" charset="0"/>
                <a:cs typeface="Arial" pitchFamily="34" charset="0"/>
              </a:rPr>
              <a:t>MCO</a:t>
            </a:r>
            <a:r>
              <a:rPr lang="es-ES" sz="2200" dirty="0" smtClean="0">
                <a:latin typeface="Arial" pitchFamily="34" charset="0"/>
                <a:ea typeface="Times New Roman" pitchFamily="18" charset="0"/>
                <a:cs typeface="Arial" pitchFamily="34" charset="0"/>
              </a:rPr>
              <a:t> y vamos a </a:t>
            </a:r>
            <a:r>
              <a:rPr lang="es-ES" sz="2200" dirty="0" smtClean="0">
                <a:solidFill>
                  <a:srgbClr val="0070C0"/>
                </a:solidFill>
                <a:latin typeface="Arial" pitchFamily="34" charset="0"/>
                <a:ea typeface="Times New Roman" pitchFamily="18" charset="0"/>
                <a:cs typeface="Arial" pitchFamily="34" charset="0"/>
              </a:rPr>
              <a:t>View/ </a:t>
            </a:r>
            <a:r>
              <a:rPr lang="es-ES" sz="2200" u="sng" dirty="0" err="1" smtClean="0">
                <a:solidFill>
                  <a:srgbClr val="0070C0"/>
                </a:solidFill>
                <a:latin typeface="Arial" pitchFamily="34" charset="0"/>
                <a:ea typeface="Times New Roman" pitchFamily="18" charset="0"/>
                <a:cs typeface="Arial" pitchFamily="34" charset="0"/>
              </a:rPr>
              <a:t>S</a:t>
            </a:r>
            <a:r>
              <a:rPr lang="es-ES" sz="2200" dirty="0" err="1" smtClean="0">
                <a:solidFill>
                  <a:srgbClr val="0070C0"/>
                </a:solidFill>
                <a:latin typeface="Arial" pitchFamily="34" charset="0"/>
                <a:ea typeface="Times New Roman" pitchFamily="18" charset="0"/>
                <a:cs typeface="Arial" pitchFamily="34" charset="0"/>
              </a:rPr>
              <a:t>tability</a:t>
            </a:r>
            <a:r>
              <a:rPr lang="es-ES" sz="2200" dirty="0" smtClean="0">
                <a:solidFill>
                  <a:srgbClr val="0070C0"/>
                </a:solidFill>
                <a:latin typeface="Arial" pitchFamily="34" charset="0"/>
                <a:ea typeface="Times New Roman" pitchFamily="18" charset="0"/>
                <a:cs typeface="Arial" pitchFamily="34" charset="0"/>
              </a:rPr>
              <a:t> </a:t>
            </a:r>
            <a:r>
              <a:rPr lang="es-ES" sz="2200" dirty="0" err="1" smtClean="0">
                <a:solidFill>
                  <a:srgbClr val="0070C0"/>
                </a:solidFill>
                <a:latin typeface="Arial" pitchFamily="34" charset="0"/>
                <a:ea typeface="Times New Roman" pitchFamily="18" charset="0"/>
                <a:cs typeface="Arial" pitchFamily="34" charset="0"/>
              </a:rPr>
              <a:t>Diagnostics</a:t>
            </a:r>
            <a:r>
              <a:rPr lang="es-ES" sz="2200" dirty="0" smtClean="0">
                <a:solidFill>
                  <a:srgbClr val="0070C0"/>
                </a:solidFill>
                <a:latin typeface="Arial" pitchFamily="34" charset="0"/>
                <a:ea typeface="Times New Roman" pitchFamily="18" charset="0"/>
                <a:cs typeface="Arial" pitchFamily="34" charset="0"/>
              </a:rPr>
              <a:t>/ </a:t>
            </a:r>
            <a:r>
              <a:rPr lang="es-ES" sz="2200" dirty="0" err="1" smtClean="0">
                <a:solidFill>
                  <a:srgbClr val="0070C0"/>
                </a:solidFill>
                <a:latin typeface="Arial" pitchFamily="34" charset="0"/>
                <a:ea typeface="Times New Roman" pitchFamily="18" charset="0"/>
                <a:cs typeface="Arial" pitchFamily="34" charset="0"/>
              </a:rPr>
              <a:t>Chow</a:t>
            </a:r>
            <a:r>
              <a:rPr lang="es-ES" sz="2200" dirty="0" smtClean="0">
                <a:solidFill>
                  <a:srgbClr val="0070C0"/>
                </a:solidFill>
                <a:latin typeface="Arial" pitchFamily="34" charset="0"/>
                <a:ea typeface="Times New Roman" pitchFamily="18" charset="0"/>
                <a:cs typeface="Arial" pitchFamily="34" charset="0"/>
              </a:rPr>
              <a:t>  </a:t>
            </a:r>
            <a:r>
              <a:rPr lang="es-ES" sz="2200" u="sng" dirty="0" smtClean="0">
                <a:solidFill>
                  <a:srgbClr val="0070C0"/>
                </a:solidFill>
                <a:latin typeface="Arial" pitchFamily="34" charset="0"/>
                <a:ea typeface="Times New Roman" pitchFamily="18" charset="0"/>
                <a:cs typeface="Arial" pitchFamily="34" charset="0"/>
              </a:rPr>
              <a:t>R</a:t>
            </a:r>
            <a:r>
              <a:rPr lang="es-ES" sz="2200" dirty="0" smtClean="0">
                <a:solidFill>
                  <a:srgbClr val="0070C0"/>
                </a:solidFill>
                <a:latin typeface="Arial" pitchFamily="34" charset="0"/>
                <a:ea typeface="Times New Roman" pitchFamily="18" charset="0"/>
                <a:cs typeface="Arial" pitchFamily="34" charset="0"/>
              </a:rPr>
              <a:t>amsey RESET Test…</a:t>
            </a:r>
          </a:p>
        </p:txBody>
      </p:sp>
      <p:pic>
        <p:nvPicPr>
          <p:cNvPr id="275458" name="Picture 2"/>
          <p:cNvPicPr>
            <a:picLocks noChangeAspect="1" noChangeArrowheads="1"/>
          </p:cNvPicPr>
          <p:nvPr/>
        </p:nvPicPr>
        <p:blipFill>
          <a:blip r:embed="rId4"/>
          <a:srcRect/>
          <a:stretch>
            <a:fillRect/>
          </a:stretch>
        </p:blipFill>
        <p:spPr bwMode="auto">
          <a:xfrm>
            <a:off x="6000760" y="2928934"/>
            <a:ext cx="1971676" cy="1343025"/>
          </a:xfrm>
          <a:prstGeom prst="rect">
            <a:avLst/>
          </a:prstGeom>
          <a:noFill/>
          <a:ln w="9525">
            <a:solidFill>
              <a:schemeClr val="tx1"/>
            </a:solidFill>
            <a:miter lim="800000"/>
            <a:headEnd/>
            <a:tailEnd/>
          </a:ln>
          <a:effectLst/>
        </p:spPr>
      </p:pic>
      <p:sp>
        <p:nvSpPr>
          <p:cNvPr id="14" name="13 Flecha derecha"/>
          <p:cNvSpPr/>
          <p:nvPr/>
        </p:nvSpPr>
        <p:spPr>
          <a:xfrm>
            <a:off x="4714876" y="3143248"/>
            <a:ext cx="928694" cy="1000132"/>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Rectangle 3"/>
          <p:cNvSpPr>
            <a:spLocks noChangeArrowheads="1"/>
          </p:cNvSpPr>
          <p:nvPr/>
        </p:nvSpPr>
        <p:spPr bwMode="auto">
          <a:xfrm>
            <a:off x="5214942" y="4714884"/>
            <a:ext cx="34195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1704975" algn="l"/>
              </a:tabLst>
            </a:pPr>
            <a:r>
              <a:rPr lang="es-ES" sz="2000" dirty="0" smtClean="0">
                <a:latin typeface="Arial" pitchFamily="34" charset="0"/>
                <a:ea typeface="Times New Roman" pitchFamily="18" charset="0"/>
                <a:cs typeface="Arial" pitchFamily="34" charset="0"/>
              </a:rPr>
              <a:t>Y tomando una sola potencia para variables endógenas ajustada</a:t>
            </a:r>
          </a:p>
        </p:txBody>
      </p:sp>
      <p:pic>
        <p:nvPicPr>
          <p:cNvPr id="295938" name="Picture 2" descr="C:\Documents and Settings\clark\Mis documentos\Mis imágenes\2.JPG"/>
          <p:cNvPicPr>
            <a:picLocks noChangeAspect="1" noChangeArrowheads="1"/>
          </p:cNvPicPr>
          <p:nvPr/>
        </p:nvPicPr>
        <p:blipFill>
          <a:blip r:embed="rId5"/>
          <a:srcRect/>
          <a:stretch>
            <a:fillRect/>
          </a:stretch>
        </p:blipFill>
        <p:spPr bwMode="auto">
          <a:xfrm>
            <a:off x="500034" y="2285992"/>
            <a:ext cx="4000528" cy="342902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357158" y="1428736"/>
            <a:ext cx="4429156" cy="3816429"/>
          </a:xfrm>
          <a:prstGeom prst="rect">
            <a:avLst/>
          </a:prstGeom>
        </p:spPr>
        <p:txBody>
          <a:bodyPr wrap="square">
            <a:spAutoFit/>
          </a:bodyPr>
          <a:lstStyle/>
          <a:p>
            <a:pPr algn="just"/>
            <a:r>
              <a:rPr lang="es-ES" sz="2200" dirty="0" smtClean="0"/>
              <a:t>Notemos que, la probabilidad asociada al F estadístico del test de Ramsey RESET es igual a 57.59% (p&gt;5%,por lo no se rechaza la hipótesis nula). Por lo tanto no se puede rechazar la hipótesis nula de que el modelo está bien especificado. Es decir que las variables regresoras cumplen con el objetivo de explicar bien el modelo.</a:t>
            </a:r>
            <a:endParaRPr lang="es-ES" sz="2200" dirty="0"/>
          </a:p>
        </p:txBody>
      </p:sp>
      <p:pic>
        <p:nvPicPr>
          <p:cNvPr id="294915" name="Picture 3" descr="C:\Documents and Settings\clark\Mis documentos\Mis imágenes\3.JPG"/>
          <p:cNvPicPr>
            <a:picLocks noChangeAspect="1" noChangeArrowheads="1"/>
          </p:cNvPicPr>
          <p:nvPr/>
        </p:nvPicPr>
        <p:blipFill>
          <a:blip r:embed="rId4"/>
          <a:srcRect/>
          <a:stretch>
            <a:fillRect/>
          </a:stretch>
        </p:blipFill>
        <p:spPr bwMode="auto">
          <a:xfrm>
            <a:off x="5000628" y="1571612"/>
            <a:ext cx="3929090" cy="400052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0" name="9 Subtítulo"/>
          <p:cNvSpPr>
            <a:spLocks noGrp="1"/>
          </p:cNvSpPr>
          <p:nvPr>
            <p:ph type="subTitle" idx="1"/>
          </p:nvPr>
        </p:nvSpPr>
        <p:spPr>
          <a:xfrm>
            <a:off x="285720" y="1285860"/>
            <a:ext cx="6715172" cy="571504"/>
          </a:xfrm>
          <a:effectLst/>
        </p:spPr>
        <p:txBody>
          <a:bodyPr/>
          <a:lstStyle/>
          <a:p>
            <a:pPr algn="l"/>
            <a:r>
              <a:rPr lang="es-ES" sz="2400" dirty="0" smtClean="0">
                <a:solidFill>
                  <a:srgbClr val="FF0000"/>
                </a:solidFill>
              </a:rPr>
              <a:t>Comprobando el Resultado en Excel</a:t>
            </a:r>
            <a:endParaRPr lang="es-ES" sz="2400" dirty="0">
              <a:solidFill>
                <a:srgbClr val="FF0000"/>
              </a:solidFill>
            </a:endParaRPr>
          </a:p>
        </p:txBody>
      </p:sp>
      <p:pic>
        <p:nvPicPr>
          <p:cNvPr id="289797" name="Picture 5"/>
          <p:cNvPicPr>
            <a:picLocks noChangeAspect="1" noChangeArrowheads="1"/>
          </p:cNvPicPr>
          <p:nvPr/>
        </p:nvPicPr>
        <p:blipFill>
          <a:blip r:embed="rId4"/>
          <a:srcRect/>
          <a:stretch>
            <a:fillRect/>
          </a:stretch>
        </p:blipFill>
        <p:spPr bwMode="auto">
          <a:xfrm>
            <a:off x="1214414" y="1857364"/>
            <a:ext cx="6429420" cy="453867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357158" y="1357298"/>
            <a:ext cx="3643338" cy="571504"/>
          </a:xfrm>
        </p:spPr>
        <p:txBody>
          <a:bodyPr/>
          <a:lstStyle/>
          <a:p>
            <a:pPr algn="l"/>
            <a:r>
              <a:rPr lang="es-ES" sz="2400" dirty="0" smtClean="0">
                <a:solidFill>
                  <a:srgbClr val="FF0000"/>
                </a:solidFill>
              </a:rPr>
              <a:t>Estimación Recursivas</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857364"/>
            <a:ext cx="8072494" cy="3429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Es la técnica más adecuada cuando no se conoce el momento del cambio estructural. Se basa en la estimación secuencial del modelo para distintos periodos de muéstrales. Estimando con un tamaño igual al número parámetros ya añadiendo una unidad hasta llegar a la muestra total. Con las estimaciones se generan estas series de coeficientes y residuos recursivos.</a:t>
            </a:r>
            <a:endParaRPr lang="es-ES" sz="8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5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Si no existe cambio estructural, las sucesivas estimaciones de los parámetros debieran mantenerse constantes y los residuos no se desviarán mucho de cero.</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297986" name="Picture 2"/>
          <p:cNvPicPr>
            <a:picLocks noChangeAspect="1" noChangeArrowheads="1"/>
          </p:cNvPicPr>
          <p:nvPr/>
        </p:nvPicPr>
        <p:blipFill>
          <a:blip r:embed="rId4"/>
          <a:srcRect/>
          <a:stretch>
            <a:fillRect/>
          </a:stretch>
        </p:blipFill>
        <p:spPr bwMode="auto">
          <a:xfrm>
            <a:off x="357158" y="2928934"/>
            <a:ext cx="4124325" cy="3000396"/>
          </a:xfrm>
          <a:prstGeom prst="rect">
            <a:avLst/>
          </a:prstGeom>
          <a:noFill/>
          <a:ln w="9525">
            <a:solidFill>
              <a:schemeClr val="tx1"/>
            </a:solidFill>
            <a:miter lim="800000"/>
            <a:headEnd/>
            <a:tailEnd/>
          </a:ln>
          <a:effectLst/>
        </p:spPr>
      </p:pic>
      <p:sp>
        <p:nvSpPr>
          <p:cNvPr id="14" name="13 Flecha derecha"/>
          <p:cNvSpPr/>
          <p:nvPr/>
        </p:nvSpPr>
        <p:spPr>
          <a:xfrm>
            <a:off x="4572000" y="4143380"/>
            <a:ext cx="642942" cy="85725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97988" name="Picture 4"/>
          <p:cNvPicPr>
            <a:picLocks noChangeAspect="1" noChangeArrowheads="1"/>
          </p:cNvPicPr>
          <p:nvPr/>
        </p:nvPicPr>
        <p:blipFill>
          <a:blip r:embed="rId5"/>
          <a:srcRect/>
          <a:stretch>
            <a:fillRect/>
          </a:stretch>
        </p:blipFill>
        <p:spPr bwMode="auto">
          <a:xfrm>
            <a:off x="5286380" y="3357562"/>
            <a:ext cx="3495675" cy="2209800"/>
          </a:xfrm>
          <a:prstGeom prst="rect">
            <a:avLst/>
          </a:prstGeom>
          <a:noFill/>
          <a:ln w="9525">
            <a:noFill/>
            <a:miter lim="800000"/>
            <a:headEnd/>
            <a:tailEnd/>
          </a:ln>
          <a:effectLst/>
        </p:spPr>
      </p:pic>
      <p:sp>
        <p:nvSpPr>
          <p:cNvPr id="12" name="11 Rectángulo"/>
          <p:cNvSpPr/>
          <p:nvPr/>
        </p:nvSpPr>
        <p:spPr>
          <a:xfrm>
            <a:off x="428596" y="1357298"/>
            <a:ext cx="8358246" cy="1107996"/>
          </a:xfrm>
          <a:prstGeom prst="rect">
            <a:avLst/>
          </a:prstGeom>
        </p:spPr>
        <p:txBody>
          <a:bodyPr wrap="square">
            <a:spAutoFit/>
          </a:bodyPr>
          <a:lstStyle/>
          <a:p>
            <a:pPr lvl="0" algn="just">
              <a:spcBef>
                <a:spcPct val="20000"/>
              </a:spcBef>
              <a:defRPr/>
            </a:pPr>
            <a:r>
              <a:rPr lang="es-ES" sz="2200" kern="0" dirty="0" smtClean="0"/>
              <a:t>Situándonos en la barra de herramientas del objeto </a:t>
            </a:r>
            <a:r>
              <a:rPr lang="es-ES" sz="2200" kern="0" dirty="0" smtClean="0">
                <a:solidFill>
                  <a:srgbClr val="0070C0"/>
                </a:solidFill>
              </a:rPr>
              <a:t>MCO</a:t>
            </a:r>
            <a:r>
              <a:rPr lang="es-ES" sz="2200" kern="0" dirty="0" smtClean="0"/>
              <a:t>, vamos a </a:t>
            </a:r>
            <a:r>
              <a:rPr lang="es-ES" sz="2200" kern="0" dirty="0" smtClean="0">
                <a:solidFill>
                  <a:srgbClr val="0070C0"/>
                </a:solidFill>
              </a:rPr>
              <a:t>View/ </a:t>
            </a:r>
            <a:r>
              <a:rPr lang="es-ES" sz="2200" u="sng" kern="0" dirty="0" err="1" smtClean="0">
                <a:solidFill>
                  <a:srgbClr val="0070C0"/>
                </a:solidFill>
              </a:rPr>
              <a:t>S</a:t>
            </a:r>
            <a:r>
              <a:rPr lang="es-ES" sz="2200" kern="0" dirty="0" err="1" smtClean="0">
                <a:solidFill>
                  <a:srgbClr val="0070C0"/>
                </a:solidFill>
              </a:rPr>
              <a:t>tability</a:t>
            </a:r>
            <a:r>
              <a:rPr lang="es-ES" sz="2200" kern="0" dirty="0" smtClean="0">
                <a:solidFill>
                  <a:srgbClr val="0070C0"/>
                </a:solidFill>
              </a:rPr>
              <a:t> </a:t>
            </a:r>
            <a:r>
              <a:rPr lang="es-ES" sz="2200" kern="0" dirty="0" err="1" smtClean="0">
                <a:solidFill>
                  <a:srgbClr val="0070C0"/>
                </a:solidFill>
              </a:rPr>
              <a:t>Diagnostics</a:t>
            </a:r>
            <a:r>
              <a:rPr lang="es-ES" sz="2200" kern="0" dirty="0" smtClean="0">
                <a:solidFill>
                  <a:srgbClr val="0070C0"/>
                </a:solidFill>
              </a:rPr>
              <a:t>/ </a:t>
            </a:r>
            <a:r>
              <a:rPr lang="es-ES" sz="2200" kern="0" dirty="0" err="1" smtClean="0">
                <a:solidFill>
                  <a:srgbClr val="0070C0"/>
                </a:solidFill>
              </a:rPr>
              <a:t>Recursive</a:t>
            </a:r>
            <a:r>
              <a:rPr lang="es-ES" sz="2200" kern="0" dirty="0" smtClean="0">
                <a:solidFill>
                  <a:srgbClr val="0070C0"/>
                </a:solidFill>
              </a:rPr>
              <a:t> </a:t>
            </a:r>
            <a:r>
              <a:rPr lang="es-ES" sz="2200" kern="0" dirty="0" err="1" smtClean="0">
                <a:solidFill>
                  <a:srgbClr val="0070C0"/>
                </a:solidFill>
              </a:rPr>
              <a:t>Estimates</a:t>
            </a:r>
            <a:r>
              <a:rPr lang="es-ES" sz="2200" kern="0" dirty="0" smtClean="0">
                <a:solidFill>
                  <a:srgbClr val="0070C0"/>
                </a:solidFill>
              </a:rPr>
              <a:t>(OLS </a:t>
            </a:r>
            <a:r>
              <a:rPr lang="es-ES" sz="2200" kern="0" dirty="0" err="1" smtClean="0">
                <a:solidFill>
                  <a:srgbClr val="0070C0"/>
                </a:solidFill>
              </a:rPr>
              <a:t>only</a:t>
            </a:r>
            <a:r>
              <a:rPr lang="es-ES" sz="2200" kern="0" dirty="0" smtClean="0">
                <a:solidFill>
                  <a:srgbClr val="0070C0"/>
                </a:solidFill>
              </a:rPr>
              <a:t>)</a:t>
            </a:r>
            <a:r>
              <a:rPr lang="es-ES" sz="2200" kern="0" dirty="0" smtClean="0"/>
              <a:t>…  seleccionamos  en la pantalla </a:t>
            </a:r>
            <a:r>
              <a:rPr lang="es-ES" sz="2200" kern="0" dirty="0" err="1" smtClean="0">
                <a:solidFill>
                  <a:srgbClr val="0070C0"/>
                </a:solidFill>
              </a:rPr>
              <a:t>Recursive</a:t>
            </a:r>
            <a:r>
              <a:rPr lang="es-ES" sz="2200" kern="0" dirty="0" smtClean="0">
                <a:solidFill>
                  <a:srgbClr val="0070C0"/>
                </a:solidFill>
              </a:rPr>
              <a:t> </a:t>
            </a:r>
            <a:r>
              <a:rPr lang="es-ES" sz="2200" kern="0" dirty="0" err="1" smtClean="0">
                <a:solidFill>
                  <a:srgbClr val="0070C0"/>
                </a:solidFill>
              </a:rPr>
              <a:t>Coefficients</a:t>
            </a:r>
            <a:r>
              <a:rPr lang="es-ES" sz="2200" kern="0" dirty="0" smtClean="0">
                <a:solidFill>
                  <a:srgbClr val="0070C0"/>
                </a:solidFill>
              </a:rPr>
              <a:t> </a:t>
            </a:r>
            <a:r>
              <a:rPr lang="es-ES" sz="2200" kern="0" dirty="0" smtClean="0"/>
              <a:t>y </a:t>
            </a:r>
            <a:r>
              <a:rPr lang="es-ES" sz="2200" kern="0" dirty="0" smtClean="0">
                <a:solidFill>
                  <a:srgbClr val="0070C0"/>
                </a:solidFill>
              </a:rPr>
              <a:t>OK </a:t>
            </a:r>
            <a:r>
              <a:rPr lang="es-ES" sz="2200" kern="0" dirty="0" smtClean="0"/>
              <a:t>.</a:t>
            </a:r>
            <a:endParaRPr lang="es-ES" sz="2200" kern="0" dirty="0">
              <a:solidFill>
                <a:srgbClr val="0070C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285720" y="1928802"/>
            <a:ext cx="2786082" cy="4500594"/>
          </a:xfrm>
          <a:effectLst/>
        </p:spPr>
        <p:txBody>
          <a:bodyPr/>
          <a:lstStyle/>
          <a:p>
            <a:pPr algn="l"/>
            <a:r>
              <a:rPr lang="es-ES" sz="1800" dirty="0" smtClean="0"/>
              <a:t>Se observa que ninguna presentan una evolución constate en el tiempo(las figuras se alejan de mucho de la recta horizontal) con lo que no habrá estabilidad estructural.</a:t>
            </a:r>
            <a:endParaRPr lang="es-ES" sz="800" dirty="0" smtClean="0"/>
          </a:p>
          <a:p>
            <a:pPr algn="l"/>
            <a:endParaRPr lang="es-ES" sz="800" dirty="0" smtClean="0"/>
          </a:p>
          <a:p>
            <a:pPr algn="l"/>
            <a:r>
              <a:rPr lang="es-ES" sz="1800" dirty="0" smtClean="0"/>
              <a:t>Que observa que la mayor variación desde 1952 hasta 1971. Por lo que el quiebre se produce en 1971.</a:t>
            </a:r>
            <a:endParaRPr lang="es-ES" sz="1800" dirty="0"/>
          </a:p>
        </p:txBody>
      </p:sp>
      <p:pic>
        <p:nvPicPr>
          <p:cNvPr id="10" name="Picture 5"/>
          <p:cNvPicPr>
            <a:picLocks noChangeAspect="1" noChangeArrowheads="1"/>
          </p:cNvPicPr>
          <p:nvPr/>
        </p:nvPicPr>
        <p:blipFill>
          <a:blip r:embed="rId4"/>
          <a:srcRect/>
          <a:stretch>
            <a:fillRect/>
          </a:stretch>
        </p:blipFill>
        <p:spPr bwMode="auto">
          <a:xfrm>
            <a:off x="3143240" y="1928802"/>
            <a:ext cx="5705475" cy="4419600"/>
          </a:xfrm>
          <a:prstGeom prst="rect">
            <a:avLst/>
          </a:prstGeom>
          <a:noFill/>
          <a:ln w="9525">
            <a:solidFill>
              <a:schemeClr val="tx1"/>
            </a:solidFill>
            <a:miter lim="800000"/>
            <a:headEnd/>
            <a:tailEnd/>
          </a:ln>
          <a:effectLst/>
        </p:spPr>
      </p:pic>
      <p:cxnSp>
        <p:nvCxnSpPr>
          <p:cNvPr id="14" name="13 Conector recto"/>
          <p:cNvCxnSpPr/>
          <p:nvPr/>
        </p:nvCxnSpPr>
        <p:spPr>
          <a:xfrm>
            <a:off x="3428992" y="3214686"/>
            <a:ext cx="2357454" cy="158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9 Subtítulo"/>
          <p:cNvSpPr txBox="1">
            <a:spLocks/>
          </p:cNvSpPr>
          <p:nvPr/>
        </p:nvSpPr>
        <p:spPr bwMode="auto">
          <a:xfrm>
            <a:off x="285720" y="1285860"/>
            <a:ext cx="8072494"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s-ES" sz="2400" kern="0" dirty="0" smtClean="0">
                <a:solidFill>
                  <a:srgbClr val="FF0000"/>
                </a:solidFill>
                <a:latin typeface="+mn-lt"/>
              </a:rPr>
              <a:t>Estimación </a:t>
            </a:r>
            <a:r>
              <a:rPr kumimoji="0" lang="es-ES" sz="2400" b="0" i="0" u="none" strike="noStrike" kern="0" cap="none" spc="0" normalizeH="0" baseline="0" noProof="0" dirty="0" smtClean="0">
                <a:ln>
                  <a:noFill/>
                </a:ln>
                <a:solidFill>
                  <a:srgbClr val="FF0000"/>
                </a:solidFill>
                <a:effectLst/>
                <a:uLnTx/>
                <a:uFillTx/>
                <a:latin typeface="+mn-lt"/>
                <a:ea typeface="+mn-ea"/>
                <a:cs typeface="+mn-cs"/>
              </a:rPr>
              <a:t>Recursiva de los Parámetros</a:t>
            </a:r>
            <a:endParaRPr kumimoji="0" lang="es-ES" sz="2400" b="0" i="0" u="none" strike="noStrike" kern="0" cap="none" spc="0" normalizeH="0" baseline="0" noProof="0" dirty="0">
              <a:ln>
                <a:noFill/>
              </a:ln>
              <a:solidFill>
                <a:srgbClr val="FF0000"/>
              </a:solidFill>
              <a:effectLst/>
              <a:uLnTx/>
              <a:uFillTx/>
              <a:latin typeface="+mn-lt"/>
              <a:ea typeface="+mn-ea"/>
              <a:cs typeface="+mn-cs"/>
            </a:endParaRPr>
          </a:p>
        </p:txBody>
      </p:sp>
      <p:cxnSp>
        <p:nvCxnSpPr>
          <p:cNvPr id="16" name="15 Conector recto"/>
          <p:cNvCxnSpPr/>
          <p:nvPr/>
        </p:nvCxnSpPr>
        <p:spPr>
          <a:xfrm>
            <a:off x="6357950" y="2928934"/>
            <a:ext cx="2357454" cy="158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28674" name="Picture 2"/>
          <p:cNvPicPr>
            <a:picLocks noChangeAspect="1" noChangeArrowheads="1"/>
          </p:cNvPicPr>
          <p:nvPr/>
        </p:nvPicPr>
        <p:blipFill>
          <a:blip r:embed="rId2"/>
          <a:srcRect/>
          <a:stretch>
            <a:fillRect/>
          </a:stretch>
        </p:blipFill>
        <p:spPr bwMode="auto">
          <a:xfrm>
            <a:off x="1071538" y="1142984"/>
            <a:ext cx="6643734" cy="4114800"/>
          </a:xfrm>
          <a:prstGeom prst="rect">
            <a:avLst/>
          </a:prstGeom>
          <a:noFill/>
          <a:ln w="9525">
            <a:solidFill>
              <a:schemeClr val="tx1"/>
            </a:solidFill>
            <a:miter lim="800000"/>
            <a:headEnd/>
            <a:tailEnd/>
          </a:ln>
          <a:effectLst/>
        </p:spPr>
      </p:pic>
      <p:sp>
        <p:nvSpPr>
          <p:cNvPr id="10" name="Rectangle 11"/>
          <p:cNvSpPr>
            <a:spLocks noChangeArrowheads="1"/>
          </p:cNvSpPr>
          <p:nvPr/>
        </p:nvSpPr>
        <p:spPr bwMode="auto">
          <a:xfrm>
            <a:off x="428596" y="5429264"/>
            <a:ext cx="8215370" cy="857256"/>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indent="-660400">
              <a:lnSpc>
                <a:spcPct val="80000"/>
              </a:lnSpc>
              <a:spcBef>
                <a:spcPct val="20000"/>
              </a:spcBef>
            </a:pPr>
            <a:r>
              <a:rPr lang="es-ES" sz="2200" dirty="0" smtClean="0"/>
              <a:t>Una vez ya reemplazado las comas por punto, ya podremos copiar y pegar la base en EViews.</a:t>
            </a:r>
            <a:endParaRPr lang="es-ES" sz="2200" dirty="0"/>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Rectangle 3"/>
          <p:cNvSpPr>
            <a:spLocks noChangeArrowheads="1"/>
          </p:cNvSpPr>
          <p:nvPr/>
        </p:nvSpPr>
        <p:spPr bwMode="auto">
          <a:xfrm>
            <a:off x="357158" y="1571612"/>
            <a:ext cx="807249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Nos muestran los errores de predicción de un periodo hacia delante, calculando en cada periodo la estimación recursiva.</a:t>
            </a:r>
          </a:p>
          <a:p>
            <a:pPr lvl="0" algn="just"/>
            <a:r>
              <a:rPr lang="es-ES" sz="2200" dirty="0" smtClean="0">
                <a:latin typeface="Arial" pitchFamily="34" charset="0"/>
                <a:cs typeface="Arial" pitchFamily="34" charset="0"/>
              </a:rPr>
              <a:t>El gráfico se obtiene si nos situamos en el objeto </a:t>
            </a:r>
            <a:r>
              <a:rPr lang="es-ES" sz="2200" dirty="0" smtClean="0">
                <a:solidFill>
                  <a:srgbClr val="0070C0"/>
                </a:solidFill>
                <a:latin typeface="Arial" pitchFamily="34" charset="0"/>
                <a:cs typeface="Arial" pitchFamily="34" charset="0"/>
              </a:rPr>
              <a:t>MCO </a:t>
            </a:r>
            <a:r>
              <a:rPr lang="es-ES" sz="2200" dirty="0" smtClean="0">
                <a:latin typeface="Arial" pitchFamily="34" charset="0"/>
                <a:cs typeface="Arial" pitchFamily="34" charset="0"/>
              </a:rPr>
              <a:t>en la barra de herramientas vamos </a:t>
            </a:r>
            <a:r>
              <a:rPr lang="es-ES" sz="2200" kern="0" dirty="0" smtClean="0">
                <a:solidFill>
                  <a:srgbClr val="0070C0"/>
                </a:solidFill>
              </a:rPr>
              <a:t>View/ </a:t>
            </a:r>
            <a:r>
              <a:rPr lang="es-ES" sz="2200" u="sng" kern="0" dirty="0" err="1" smtClean="0">
                <a:solidFill>
                  <a:srgbClr val="0070C0"/>
                </a:solidFill>
              </a:rPr>
              <a:t>S</a:t>
            </a:r>
            <a:r>
              <a:rPr lang="es-ES" sz="2200" kern="0" dirty="0" err="1" smtClean="0">
                <a:solidFill>
                  <a:srgbClr val="0070C0"/>
                </a:solidFill>
              </a:rPr>
              <a:t>tability</a:t>
            </a:r>
            <a:r>
              <a:rPr lang="es-ES" sz="2200" kern="0" dirty="0" smtClean="0">
                <a:solidFill>
                  <a:srgbClr val="0070C0"/>
                </a:solidFill>
              </a:rPr>
              <a:t> </a:t>
            </a:r>
            <a:r>
              <a:rPr lang="es-ES" sz="2200" kern="0" dirty="0" err="1" smtClean="0">
                <a:solidFill>
                  <a:srgbClr val="0070C0"/>
                </a:solidFill>
              </a:rPr>
              <a:t>Diagnostics</a:t>
            </a:r>
            <a:r>
              <a:rPr lang="es-ES" sz="2200" kern="0" dirty="0" smtClean="0">
                <a:solidFill>
                  <a:srgbClr val="0070C0"/>
                </a:solidFill>
              </a:rPr>
              <a:t>/ </a:t>
            </a:r>
            <a:r>
              <a:rPr lang="es-ES" sz="2200" kern="0" dirty="0" err="1" smtClean="0">
                <a:solidFill>
                  <a:srgbClr val="0070C0"/>
                </a:solidFill>
              </a:rPr>
              <a:t>Recursive</a:t>
            </a:r>
            <a:r>
              <a:rPr lang="es-ES" sz="2200" kern="0" dirty="0" smtClean="0">
                <a:solidFill>
                  <a:srgbClr val="0070C0"/>
                </a:solidFill>
              </a:rPr>
              <a:t> </a:t>
            </a:r>
            <a:r>
              <a:rPr lang="es-ES" sz="2200" kern="0" dirty="0" err="1" smtClean="0">
                <a:solidFill>
                  <a:srgbClr val="0070C0"/>
                </a:solidFill>
              </a:rPr>
              <a:t>Estimates</a:t>
            </a:r>
            <a:r>
              <a:rPr lang="es-ES" sz="2200" kern="0" dirty="0" smtClean="0">
                <a:solidFill>
                  <a:srgbClr val="0070C0"/>
                </a:solidFill>
              </a:rPr>
              <a:t>(OLS </a:t>
            </a:r>
            <a:r>
              <a:rPr lang="es-ES" sz="2200" kern="0" dirty="0" err="1" smtClean="0">
                <a:solidFill>
                  <a:srgbClr val="0070C0"/>
                </a:solidFill>
              </a:rPr>
              <a:t>only</a:t>
            </a:r>
            <a:r>
              <a:rPr lang="es-ES" sz="2200" kern="0" dirty="0" smtClean="0">
                <a:solidFill>
                  <a:srgbClr val="0070C0"/>
                </a:solidFill>
              </a:rPr>
              <a:t>)</a:t>
            </a:r>
            <a:r>
              <a:rPr lang="es-ES" sz="2200" kern="0" dirty="0" smtClean="0"/>
              <a:t>…seleccionamos  en la pantalla </a:t>
            </a:r>
            <a:r>
              <a:rPr lang="es-ES" sz="2200" kern="0" dirty="0" err="1" smtClean="0">
                <a:solidFill>
                  <a:srgbClr val="0070C0"/>
                </a:solidFill>
              </a:rPr>
              <a:t>Recursive</a:t>
            </a:r>
            <a:r>
              <a:rPr lang="es-ES" sz="2200" kern="0" dirty="0" smtClean="0">
                <a:solidFill>
                  <a:srgbClr val="0070C0"/>
                </a:solidFill>
              </a:rPr>
              <a:t> </a:t>
            </a:r>
            <a:r>
              <a:rPr lang="es-ES" sz="2200" kern="0" dirty="0" err="1" smtClean="0">
                <a:solidFill>
                  <a:srgbClr val="0070C0"/>
                </a:solidFill>
              </a:rPr>
              <a:t>Residuals</a:t>
            </a:r>
            <a:r>
              <a:rPr lang="es-ES" sz="2200" kern="0" dirty="0" smtClean="0">
                <a:solidFill>
                  <a:srgbClr val="0070C0"/>
                </a:solidFill>
              </a:rPr>
              <a:t> </a:t>
            </a:r>
            <a:r>
              <a:rPr lang="es-ES" sz="2200" kern="0" dirty="0" smtClean="0"/>
              <a:t>y</a:t>
            </a:r>
            <a:r>
              <a:rPr lang="es-ES" sz="2200" kern="0" dirty="0" smtClean="0">
                <a:solidFill>
                  <a:srgbClr val="0070C0"/>
                </a:solidFill>
              </a:rPr>
              <a:t> OK</a:t>
            </a:r>
            <a:r>
              <a:rPr lang="es-ES" sz="2200" kern="0" dirty="0" smtClean="0"/>
              <a:t>.</a:t>
            </a:r>
            <a:endParaRPr kumimoji="0" lang="es-ES" sz="2200" b="0" i="0" u="none" strike="noStrike" cap="none" normalizeH="0" baseline="0" dirty="0" smtClean="0">
              <a:ln>
                <a:noFill/>
              </a:ln>
              <a:solidFill>
                <a:schemeClr val="tx1"/>
              </a:solidFill>
              <a:effectLst/>
              <a:latin typeface="Arial" pitchFamily="34" charset="0"/>
            </a:endParaRPr>
          </a:p>
        </p:txBody>
      </p:sp>
      <p:sp>
        <p:nvSpPr>
          <p:cNvPr id="10" name="9 Subtítulo"/>
          <p:cNvSpPr>
            <a:spLocks noGrp="1"/>
          </p:cNvSpPr>
          <p:nvPr>
            <p:ph type="subTitle" idx="1"/>
          </p:nvPr>
        </p:nvSpPr>
        <p:spPr>
          <a:xfrm>
            <a:off x="357158" y="1142984"/>
            <a:ext cx="3214710" cy="571504"/>
          </a:xfrm>
          <a:effectLst/>
        </p:spPr>
        <p:txBody>
          <a:bodyPr/>
          <a:lstStyle/>
          <a:p>
            <a:pPr algn="l"/>
            <a:r>
              <a:rPr lang="es-ES" sz="2400" dirty="0" smtClean="0">
                <a:solidFill>
                  <a:srgbClr val="FF0000"/>
                </a:solidFill>
              </a:rPr>
              <a:t>Residuos Recursivos</a:t>
            </a:r>
            <a:endParaRPr lang="es-ES" sz="2400" dirty="0">
              <a:solidFill>
                <a:srgbClr val="FF0000"/>
              </a:solidFill>
            </a:endParaRPr>
          </a:p>
        </p:txBody>
      </p:sp>
      <p:sp>
        <p:nvSpPr>
          <p:cNvPr id="12" name="11 Flecha derecha"/>
          <p:cNvSpPr/>
          <p:nvPr/>
        </p:nvSpPr>
        <p:spPr>
          <a:xfrm>
            <a:off x="4714876" y="4500570"/>
            <a:ext cx="785818" cy="121444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01058" name="Picture 2" descr="C:\Documents and Settings\clark\Mis documentos\Mis imágenes\1.JPG"/>
          <p:cNvPicPr>
            <a:picLocks noChangeAspect="1" noChangeArrowheads="1"/>
          </p:cNvPicPr>
          <p:nvPr/>
        </p:nvPicPr>
        <p:blipFill>
          <a:blip r:embed="rId4"/>
          <a:srcRect/>
          <a:stretch>
            <a:fillRect/>
          </a:stretch>
        </p:blipFill>
        <p:spPr bwMode="auto">
          <a:xfrm>
            <a:off x="5715008" y="4000504"/>
            <a:ext cx="3071834" cy="1916757"/>
          </a:xfrm>
          <a:prstGeom prst="rect">
            <a:avLst/>
          </a:prstGeom>
          <a:noFill/>
          <a:ln>
            <a:solidFill>
              <a:schemeClr val="tx1"/>
            </a:solidFill>
          </a:ln>
        </p:spPr>
      </p:pic>
      <p:pic>
        <p:nvPicPr>
          <p:cNvPr id="301059" name="Picture 3" descr="C:\Documents and Settings\clark\Mis documentos\Mis imágenes\2.JPG"/>
          <p:cNvPicPr>
            <a:picLocks noChangeAspect="1" noChangeArrowheads="1"/>
          </p:cNvPicPr>
          <p:nvPr/>
        </p:nvPicPr>
        <p:blipFill>
          <a:blip r:embed="rId5"/>
          <a:srcRect/>
          <a:stretch>
            <a:fillRect/>
          </a:stretch>
        </p:blipFill>
        <p:spPr bwMode="auto">
          <a:xfrm>
            <a:off x="428596" y="3714752"/>
            <a:ext cx="4162425" cy="246697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285720" y="1857364"/>
            <a:ext cx="4000528" cy="2928958"/>
          </a:xfrm>
          <a:effectLst/>
        </p:spPr>
        <p:txBody>
          <a:bodyPr/>
          <a:lstStyle/>
          <a:p>
            <a:pPr algn="l"/>
            <a:r>
              <a:rPr lang="es-ES" sz="2200" dirty="0" smtClean="0"/>
              <a:t>Se observa que los residuos varían alrededor del valor cero con grandes saltos, sobre todo en 1971 y 1987, llegando a sobre pasar las bandas de confianza lo que nos muestra que no existe estabilidad estructura en el periodo 1971.</a:t>
            </a:r>
            <a:endParaRPr lang="es-ES" sz="2200" dirty="0"/>
          </a:p>
        </p:txBody>
      </p:sp>
      <p:pic>
        <p:nvPicPr>
          <p:cNvPr id="310274" name="Picture 2"/>
          <p:cNvPicPr>
            <a:picLocks noChangeAspect="1" noChangeArrowheads="1"/>
          </p:cNvPicPr>
          <p:nvPr/>
        </p:nvPicPr>
        <p:blipFill>
          <a:blip r:embed="rId4"/>
          <a:srcRect/>
          <a:stretch>
            <a:fillRect/>
          </a:stretch>
        </p:blipFill>
        <p:spPr bwMode="auto">
          <a:xfrm>
            <a:off x="4572000" y="1857364"/>
            <a:ext cx="4305300" cy="3886200"/>
          </a:xfrm>
          <a:prstGeom prst="rect">
            <a:avLst/>
          </a:prstGeom>
          <a:noFill/>
          <a:ln w="9525">
            <a:solidFill>
              <a:schemeClr val="tx1"/>
            </a:solidFill>
            <a:miter lim="800000"/>
            <a:headEnd/>
            <a:tailEnd/>
          </a:ln>
          <a:effectLst/>
        </p:spPr>
      </p:pic>
      <p:sp>
        <p:nvSpPr>
          <p:cNvPr id="10" name="9 Llamada rectangular redondeada"/>
          <p:cNvSpPr/>
          <p:nvPr/>
        </p:nvSpPr>
        <p:spPr>
          <a:xfrm>
            <a:off x="285720" y="5000636"/>
            <a:ext cx="2786114" cy="857256"/>
          </a:xfrm>
          <a:prstGeom prst="wedgeRoundRectCallout">
            <a:avLst>
              <a:gd name="adj1" fmla="val 171513"/>
              <a:gd name="adj2" fmla="val -7567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Ausencia de estabilidad del modelo en el año 1971 y 1987.</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142984"/>
            <a:ext cx="4429156" cy="571504"/>
          </a:xfrm>
        </p:spPr>
        <p:txBody>
          <a:bodyPr/>
          <a:lstStyle/>
          <a:p>
            <a:pPr algn="l"/>
            <a:r>
              <a:rPr lang="es-ES" sz="2400" dirty="0" err="1" smtClean="0">
                <a:solidFill>
                  <a:srgbClr val="FF0000"/>
                </a:solidFill>
              </a:rPr>
              <a:t>Estadísitico</a:t>
            </a:r>
            <a:r>
              <a:rPr lang="es-ES" sz="2400" dirty="0" smtClean="0">
                <a:solidFill>
                  <a:srgbClr val="FF0000"/>
                </a:solidFill>
              </a:rPr>
              <a:t>  CUSUM</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643050"/>
            <a:ext cx="7929618"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defRPr/>
            </a:pPr>
            <a:r>
              <a:rPr lang="es-ES" sz="2200" kern="0" dirty="0" smtClean="0">
                <a:latin typeface="+mn-lt"/>
              </a:rPr>
              <a:t>Es otra forma de detectar la estabilidad estructural, y se basa en la suma acumulada de los residuos recursivos. </a:t>
            </a:r>
            <a:r>
              <a:rPr lang="es-ES" sz="2200" dirty="0" smtClean="0">
                <a:latin typeface="Arial" pitchFamily="34" charset="0"/>
                <a:cs typeface="Arial" pitchFamily="34" charset="0"/>
              </a:rPr>
              <a:t>El gráfico se obtiene si nos situamos en el objeto </a:t>
            </a:r>
            <a:r>
              <a:rPr lang="es-ES" sz="2200" dirty="0" smtClean="0">
                <a:solidFill>
                  <a:srgbClr val="0070C0"/>
                </a:solidFill>
                <a:latin typeface="Arial" pitchFamily="34" charset="0"/>
                <a:cs typeface="Arial" pitchFamily="34" charset="0"/>
              </a:rPr>
              <a:t>MCO </a:t>
            </a:r>
            <a:r>
              <a:rPr lang="es-ES" sz="2200" dirty="0" smtClean="0">
                <a:latin typeface="Arial" pitchFamily="34" charset="0"/>
                <a:cs typeface="Arial" pitchFamily="34" charset="0"/>
              </a:rPr>
              <a:t>en la barra de herramientas vamos </a:t>
            </a:r>
            <a:r>
              <a:rPr lang="es-ES" sz="2200" kern="0" dirty="0" smtClean="0">
                <a:solidFill>
                  <a:srgbClr val="0070C0"/>
                </a:solidFill>
              </a:rPr>
              <a:t>View/ </a:t>
            </a:r>
            <a:r>
              <a:rPr lang="es-ES" sz="2200" u="sng" kern="0" dirty="0" err="1" smtClean="0">
                <a:solidFill>
                  <a:srgbClr val="0070C0"/>
                </a:solidFill>
              </a:rPr>
              <a:t>S</a:t>
            </a:r>
            <a:r>
              <a:rPr lang="es-ES" sz="2200" kern="0" dirty="0" err="1" smtClean="0">
                <a:solidFill>
                  <a:srgbClr val="0070C0"/>
                </a:solidFill>
              </a:rPr>
              <a:t>tability</a:t>
            </a:r>
            <a:r>
              <a:rPr lang="es-ES" sz="2200" kern="0" dirty="0" smtClean="0">
                <a:solidFill>
                  <a:srgbClr val="0070C0"/>
                </a:solidFill>
              </a:rPr>
              <a:t> </a:t>
            </a:r>
            <a:r>
              <a:rPr lang="es-ES" sz="2200" kern="0" dirty="0" err="1" smtClean="0">
                <a:solidFill>
                  <a:srgbClr val="0070C0"/>
                </a:solidFill>
              </a:rPr>
              <a:t>Diagnostics</a:t>
            </a:r>
            <a:r>
              <a:rPr lang="es-ES" sz="2200" kern="0" dirty="0" smtClean="0">
                <a:solidFill>
                  <a:srgbClr val="0070C0"/>
                </a:solidFill>
              </a:rPr>
              <a:t>/ </a:t>
            </a:r>
            <a:r>
              <a:rPr lang="es-ES" sz="2200" kern="0" dirty="0" err="1" smtClean="0">
                <a:solidFill>
                  <a:srgbClr val="0070C0"/>
                </a:solidFill>
              </a:rPr>
              <a:t>Recursive</a:t>
            </a:r>
            <a:r>
              <a:rPr lang="es-ES" sz="2200" kern="0" dirty="0" smtClean="0">
                <a:solidFill>
                  <a:srgbClr val="0070C0"/>
                </a:solidFill>
              </a:rPr>
              <a:t> </a:t>
            </a:r>
            <a:r>
              <a:rPr lang="es-ES" sz="2200" kern="0" dirty="0" err="1" smtClean="0">
                <a:solidFill>
                  <a:srgbClr val="0070C0"/>
                </a:solidFill>
              </a:rPr>
              <a:t>Estimates</a:t>
            </a:r>
            <a:r>
              <a:rPr lang="es-ES" sz="2200" kern="0" dirty="0" smtClean="0">
                <a:solidFill>
                  <a:srgbClr val="0070C0"/>
                </a:solidFill>
              </a:rPr>
              <a:t>(OLS </a:t>
            </a:r>
            <a:r>
              <a:rPr lang="es-ES" sz="2200" kern="0" dirty="0" err="1" smtClean="0">
                <a:solidFill>
                  <a:srgbClr val="0070C0"/>
                </a:solidFill>
              </a:rPr>
              <a:t>only</a:t>
            </a:r>
            <a:r>
              <a:rPr lang="es-ES" sz="2200" kern="0" dirty="0" smtClean="0">
                <a:solidFill>
                  <a:srgbClr val="0070C0"/>
                </a:solidFill>
              </a:rPr>
              <a:t>)</a:t>
            </a:r>
            <a:r>
              <a:rPr lang="es-ES" sz="2200" kern="0" dirty="0" smtClean="0"/>
              <a:t>…seleccionamos  en la pantalla </a:t>
            </a:r>
            <a:r>
              <a:rPr lang="es-ES" sz="2200" u="sng" kern="0" dirty="0" smtClean="0">
                <a:solidFill>
                  <a:srgbClr val="0070C0"/>
                </a:solidFill>
              </a:rPr>
              <a:t>C</a:t>
            </a:r>
            <a:r>
              <a:rPr lang="es-ES" sz="2200" kern="0" dirty="0" smtClean="0">
                <a:solidFill>
                  <a:srgbClr val="0070C0"/>
                </a:solidFill>
              </a:rPr>
              <a:t>USUM Test </a:t>
            </a:r>
            <a:r>
              <a:rPr lang="es-ES" sz="2200" kern="0" dirty="0" smtClean="0"/>
              <a:t>y</a:t>
            </a:r>
            <a:r>
              <a:rPr lang="es-ES" sz="2200" kern="0" dirty="0" smtClean="0">
                <a:solidFill>
                  <a:srgbClr val="0070C0"/>
                </a:solidFill>
              </a:rPr>
              <a:t> OK</a:t>
            </a:r>
            <a:r>
              <a:rPr lang="es-ES" sz="2200" kern="0" dirty="0" smtClean="0"/>
              <a:t>.</a:t>
            </a:r>
            <a:endParaRPr lang="es-ES" sz="2200" dirty="0" smtClean="0">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311298" name="Picture 2" descr="C:\Documents and Settings\clark\Mis documentos\Mis imágenes\3.JPG"/>
          <p:cNvPicPr>
            <a:picLocks noChangeAspect="1" noChangeArrowheads="1"/>
          </p:cNvPicPr>
          <p:nvPr/>
        </p:nvPicPr>
        <p:blipFill>
          <a:blip r:embed="rId4"/>
          <a:srcRect/>
          <a:stretch>
            <a:fillRect/>
          </a:stretch>
        </p:blipFill>
        <p:spPr bwMode="auto">
          <a:xfrm>
            <a:off x="5643570" y="3857628"/>
            <a:ext cx="3028959" cy="1919996"/>
          </a:xfrm>
          <a:prstGeom prst="rect">
            <a:avLst/>
          </a:prstGeom>
          <a:noFill/>
          <a:ln>
            <a:solidFill>
              <a:schemeClr val="tx1"/>
            </a:solidFill>
          </a:ln>
        </p:spPr>
      </p:pic>
      <p:sp>
        <p:nvSpPr>
          <p:cNvPr id="12" name="11 Flecha derecha"/>
          <p:cNvSpPr/>
          <p:nvPr/>
        </p:nvSpPr>
        <p:spPr>
          <a:xfrm>
            <a:off x="4714876" y="4500570"/>
            <a:ext cx="785818" cy="121444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4" name="Picture 3" descr="C:\Documents and Settings\clark\Mis documentos\Mis imágenes\2.JPG"/>
          <p:cNvPicPr>
            <a:picLocks noChangeAspect="1" noChangeArrowheads="1"/>
          </p:cNvPicPr>
          <p:nvPr/>
        </p:nvPicPr>
        <p:blipFill>
          <a:blip r:embed="rId5"/>
          <a:srcRect/>
          <a:stretch>
            <a:fillRect/>
          </a:stretch>
        </p:blipFill>
        <p:spPr bwMode="auto">
          <a:xfrm>
            <a:off x="428596" y="3857628"/>
            <a:ext cx="4162425" cy="246697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285720" y="1714488"/>
            <a:ext cx="3929090" cy="3000396"/>
          </a:xfrm>
          <a:effectLst/>
        </p:spPr>
        <p:txBody>
          <a:bodyPr/>
          <a:lstStyle/>
          <a:p>
            <a:pPr algn="l"/>
            <a:r>
              <a:rPr lang="es-ES" sz="2200" dirty="0" smtClean="0"/>
              <a:t>Se observa que el gráfico se aleja de cada vez más hasta llegar 1971, donde se produce un fuerte alejamiento continuamente del valor cero, lo que demuestra que no hay estabilidad en el modelo.</a:t>
            </a:r>
            <a:endParaRPr lang="es-ES" sz="2200" dirty="0"/>
          </a:p>
        </p:txBody>
      </p:sp>
      <p:pic>
        <p:nvPicPr>
          <p:cNvPr id="312322" name="Picture 2"/>
          <p:cNvPicPr>
            <a:picLocks noChangeAspect="1" noChangeArrowheads="1"/>
          </p:cNvPicPr>
          <p:nvPr/>
        </p:nvPicPr>
        <p:blipFill>
          <a:blip r:embed="rId4"/>
          <a:srcRect/>
          <a:stretch>
            <a:fillRect/>
          </a:stretch>
        </p:blipFill>
        <p:spPr bwMode="auto">
          <a:xfrm>
            <a:off x="4500562" y="1857364"/>
            <a:ext cx="4352925" cy="3886200"/>
          </a:xfrm>
          <a:prstGeom prst="rect">
            <a:avLst/>
          </a:prstGeom>
          <a:noFill/>
          <a:ln w="9525">
            <a:solidFill>
              <a:schemeClr val="tx1"/>
            </a:solidFill>
            <a:miter lim="800000"/>
            <a:headEnd/>
            <a:tailEnd/>
          </a:ln>
          <a:effectLst/>
        </p:spPr>
      </p:pic>
      <p:sp>
        <p:nvSpPr>
          <p:cNvPr id="10" name="9 Llamada rectangular redondeada"/>
          <p:cNvSpPr/>
          <p:nvPr/>
        </p:nvSpPr>
        <p:spPr>
          <a:xfrm>
            <a:off x="428596" y="5500702"/>
            <a:ext cx="2786114" cy="857256"/>
          </a:xfrm>
          <a:prstGeom prst="wedgeRoundRectCallout">
            <a:avLst>
              <a:gd name="adj1" fmla="val 165359"/>
              <a:gd name="adj2" fmla="val -29345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Inestabilidad del modelo en el año de 1971.</a:t>
            </a:r>
          </a:p>
        </p:txBody>
      </p:sp>
      <p:cxnSp>
        <p:nvCxnSpPr>
          <p:cNvPr id="18" name="17 Conector recto"/>
          <p:cNvCxnSpPr/>
          <p:nvPr/>
        </p:nvCxnSpPr>
        <p:spPr>
          <a:xfrm rot="5400000" flipH="1" flipV="1">
            <a:off x="5644364" y="4142586"/>
            <a:ext cx="1571636"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85860"/>
            <a:ext cx="4143404" cy="571504"/>
          </a:xfrm>
        </p:spPr>
        <p:txBody>
          <a:bodyPr/>
          <a:lstStyle/>
          <a:p>
            <a:pPr algn="l"/>
            <a:r>
              <a:rPr lang="es-ES" sz="2400" dirty="0" smtClean="0">
                <a:solidFill>
                  <a:srgbClr val="FF0000"/>
                </a:solidFill>
              </a:rPr>
              <a:t>Estadístico CUSUMQ</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714488"/>
            <a:ext cx="8286808" cy="23574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a:spcBef>
                <a:spcPct val="20000"/>
              </a:spcBef>
              <a:defRPr/>
            </a:pPr>
            <a:r>
              <a:rPr kumimoji="0" lang="es-ES" sz="2100" b="0" i="0" u="none" strike="noStrike" kern="0" cap="none" spc="0" normalizeH="0" baseline="0" noProof="0" dirty="0" smtClean="0">
                <a:ln>
                  <a:noFill/>
                </a:ln>
                <a:effectLst/>
                <a:uLnTx/>
                <a:uFillTx/>
                <a:latin typeface="+mn-lt"/>
                <a:ea typeface="+mn-ea"/>
                <a:cs typeface="+mn-cs"/>
              </a:rPr>
              <a:t>Es</a:t>
            </a:r>
            <a:r>
              <a:rPr kumimoji="0" lang="es-ES" sz="2100" b="0" i="0" u="none" strike="noStrike" kern="0" cap="none" spc="0" normalizeH="0" noProof="0" dirty="0" smtClean="0">
                <a:ln>
                  <a:noFill/>
                </a:ln>
                <a:effectLst/>
                <a:uLnTx/>
                <a:uFillTx/>
                <a:latin typeface="+mn-lt"/>
                <a:ea typeface="+mn-ea"/>
                <a:cs typeface="+mn-cs"/>
              </a:rPr>
              <a:t> otra manera para detectar el quiebre estructura, su gráfico se basa en la suma acumulada de los cuadrados de los residuos recursivos. </a:t>
            </a:r>
            <a:r>
              <a:rPr lang="es-ES" sz="2100" dirty="0" smtClean="0">
                <a:latin typeface="Arial" pitchFamily="34" charset="0"/>
                <a:cs typeface="Arial" pitchFamily="34" charset="0"/>
              </a:rPr>
              <a:t>El gráfico se obtiene si nos situamos en el objeto </a:t>
            </a:r>
            <a:r>
              <a:rPr lang="es-ES" sz="2100" dirty="0" smtClean="0">
                <a:solidFill>
                  <a:srgbClr val="0070C0"/>
                </a:solidFill>
                <a:latin typeface="Arial" pitchFamily="34" charset="0"/>
                <a:cs typeface="Arial" pitchFamily="34" charset="0"/>
              </a:rPr>
              <a:t>MCO </a:t>
            </a:r>
            <a:r>
              <a:rPr lang="es-ES" sz="2100" dirty="0" smtClean="0">
                <a:latin typeface="Arial" pitchFamily="34" charset="0"/>
                <a:cs typeface="Arial" pitchFamily="34" charset="0"/>
              </a:rPr>
              <a:t>en la barra de herramientas vamos </a:t>
            </a:r>
            <a:r>
              <a:rPr lang="es-ES" sz="2100" kern="0" dirty="0" smtClean="0">
                <a:solidFill>
                  <a:srgbClr val="0070C0"/>
                </a:solidFill>
              </a:rPr>
              <a:t>View/ </a:t>
            </a:r>
            <a:r>
              <a:rPr lang="es-ES" sz="2100" u="sng" kern="0" dirty="0" err="1" smtClean="0">
                <a:solidFill>
                  <a:srgbClr val="0070C0"/>
                </a:solidFill>
              </a:rPr>
              <a:t>S</a:t>
            </a:r>
            <a:r>
              <a:rPr lang="es-ES" sz="2100" kern="0" dirty="0" err="1" smtClean="0">
                <a:solidFill>
                  <a:srgbClr val="0070C0"/>
                </a:solidFill>
              </a:rPr>
              <a:t>tability</a:t>
            </a:r>
            <a:r>
              <a:rPr lang="es-ES" sz="2100" kern="0" dirty="0" smtClean="0">
                <a:solidFill>
                  <a:srgbClr val="0070C0"/>
                </a:solidFill>
              </a:rPr>
              <a:t> </a:t>
            </a:r>
            <a:r>
              <a:rPr lang="es-ES" sz="2100" kern="0" dirty="0" err="1" smtClean="0">
                <a:solidFill>
                  <a:srgbClr val="0070C0"/>
                </a:solidFill>
              </a:rPr>
              <a:t>Diagnostics</a:t>
            </a:r>
            <a:r>
              <a:rPr lang="es-ES" sz="2100" kern="0" dirty="0" smtClean="0">
                <a:solidFill>
                  <a:srgbClr val="0070C0"/>
                </a:solidFill>
              </a:rPr>
              <a:t>/ </a:t>
            </a:r>
            <a:r>
              <a:rPr lang="es-ES" sz="2100" kern="0" dirty="0" err="1" smtClean="0">
                <a:solidFill>
                  <a:srgbClr val="0070C0"/>
                </a:solidFill>
              </a:rPr>
              <a:t>Recursive</a:t>
            </a:r>
            <a:r>
              <a:rPr lang="es-ES" sz="2100" kern="0" dirty="0" smtClean="0">
                <a:solidFill>
                  <a:srgbClr val="0070C0"/>
                </a:solidFill>
              </a:rPr>
              <a:t> </a:t>
            </a:r>
            <a:r>
              <a:rPr lang="es-ES" sz="2100" kern="0" dirty="0" err="1" smtClean="0">
                <a:solidFill>
                  <a:srgbClr val="0070C0"/>
                </a:solidFill>
              </a:rPr>
              <a:t>Estimates</a:t>
            </a:r>
            <a:r>
              <a:rPr lang="es-ES" sz="2100" kern="0" dirty="0" smtClean="0">
                <a:solidFill>
                  <a:srgbClr val="0070C0"/>
                </a:solidFill>
              </a:rPr>
              <a:t>(OLS </a:t>
            </a:r>
            <a:r>
              <a:rPr lang="es-ES" sz="2100" kern="0" dirty="0" err="1" smtClean="0">
                <a:solidFill>
                  <a:srgbClr val="0070C0"/>
                </a:solidFill>
              </a:rPr>
              <a:t>only</a:t>
            </a:r>
            <a:r>
              <a:rPr lang="es-ES" sz="2100" kern="0" dirty="0" smtClean="0">
                <a:solidFill>
                  <a:srgbClr val="0070C0"/>
                </a:solidFill>
              </a:rPr>
              <a:t>)</a:t>
            </a:r>
            <a:r>
              <a:rPr lang="es-ES" sz="2100" kern="0" dirty="0" smtClean="0"/>
              <a:t>…seleccionamos  en la pantalla </a:t>
            </a:r>
            <a:r>
              <a:rPr lang="es-ES" sz="2100" u="sng" kern="0" dirty="0" smtClean="0">
                <a:solidFill>
                  <a:srgbClr val="0070C0"/>
                </a:solidFill>
              </a:rPr>
              <a:t>C</a:t>
            </a:r>
            <a:r>
              <a:rPr lang="es-ES" sz="2100" kern="0" dirty="0" smtClean="0">
                <a:solidFill>
                  <a:srgbClr val="0070C0"/>
                </a:solidFill>
              </a:rPr>
              <a:t>USUM of </a:t>
            </a:r>
            <a:r>
              <a:rPr lang="es-ES" sz="2100" u="sng" kern="0" dirty="0" err="1" smtClean="0">
                <a:solidFill>
                  <a:srgbClr val="0070C0"/>
                </a:solidFill>
              </a:rPr>
              <a:t>S</a:t>
            </a:r>
            <a:r>
              <a:rPr lang="es-ES" sz="2100" kern="0" dirty="0" err="1" smtClean="0">
                <a:solidFill>
                  <a:srgbClr val="0070C0"/>
                </a:solidFill>
              </a:rPr>
              <a:t>quarest</a:t>
            </a:r>
            <a:r>
              <a:rPr lang="es-ES" sz="2100" kern="0" dirty="0" smtClean="0">
                <a:solidFill>
                  <a:srgbClr val="0070C0"/>
                </a:solidFill>
              </a:rPr>
              <a:t> Test </a:t>
            </a:r>
            <a:r>
              <a:rPr lang="es-ES" sz="2100" kern="0" dirty="0" smtClean="0"/>
              <a:t>y</a:t>
            </a:r>
            <a:r>
              <a:rPr lang="es-ES" sz="2100" kern="0" dirty="0" smtClean="0">
                <a:solidFill>
                  <a:srgbClr val="0070C0"/>
                </a:solidFill>
              </a:rPr>
              <a:t> OK</a:t>
            </a:r>
            <a:r>
              <a:rPr lang="es-ES" sz="2100" kern="0" dirty="0" smtClean="0"/>
              <a:t>.</a:t>
            </a:r>
            <a:endParaRPr kumimoji="0" lang="es-ES" sz="2100" b="0" i="0" u="none" strike="noStrike" kern="0" cap="none" spc="0" normalizeH="0" noProof="0" dirty="0" smtClean="0">
              <a:ln>
                <a:noFill/>
              </a:ln>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12" name="Picture 2"/>
          <p:cNvPicPr>
            <a:picLocks noChangeAspect="1" noChangeArrowheads="1"/>
          </p:cNvPicPr>
          <p:nvPr/>
        </p:nvPicPr>
        <p:blipFill>
          <a:blip r:embed="rId4"/>
          <a:srcRect/>
          <a:stretch>
            <a:fillRect/>
          </a:stretch>
        </p:blipFill>
        <p:spPr bwMode="auto">
          <a:xfrm>
            <a:off x="428596" y="3786190"/>
            <a:ext cx="4124325" cy="2530946"/>
          </a:xfrm>
          <a:prstGeom prst="rect">
            <a:avLst/>
          </a:prstGeom>
          <a:noFill/>
          <a:ln w="9525">
            <a:solidFill>
              <a:schemeClr val="tx1"/>
            </a:solidFill>
            <a:miter lim="800000"/>
            <a:headEnd/>
            <a:tailEnd/>
          </a:ln>
          <a:effectLst/>
        </p:spPr>
      </p:pic>
      <p:sp>
        <p:nvSpPr>
          <p:cNvPr id="14" name="13 Flecha derecha"/>
          <p:cNvSpPr/>
          <p:nvPr/>
        </p:nvSpPr>
        <p:spPr>
          <a:xfrm>
            <a:off x="4643438" y="4746958"/>
            <a:ext cx="642942" cy="78436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97985" name="Picture 1" descr="C:\Documents and Settings\clark\Mis documentos\Mis imágenes\5.JPG"/>
          <p:cNvPicPr>
            <a:picLocks noChangeAspect="1" noChangeArrowheads="1"/>
          </p:cNvPicPr>
          <p:nvPr/>
        </p:nvPicPr>
        <p:blipFill>
          <a:blip r:embed="rId5"/>
          <a:srcRect/>
          <a:stretch>
            <a:fillRect/>
          </a:stretch>
        </p:blipFill>
        <p:spPr bwMode="auto">
          <a:xfrm>
            <a:off x="5429257" y="3929066"/>
            <a:ext cx="3214710" cy="211018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a:srcRect/>
          <a:stretch>
            <a:fillRect/>
          </a:stretch>
        </p:blipFill>
        <p:spPr bwMode="auto">
          <a:xfrm>
            <a:off x="4500562" y="1428736"/>
            <a:ext cx="4343400" cy="3933825"/>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428596" y="1428736"/>
            <a:ext cx="3786214" cy="2643206"/>
          </a:xfrm>
          <a:effectLst/>
        </p:spPr>
        <p:txBody>
          <a:bodyPr/>
          <a:lstStyle/>
          <a:p>
            <a:pPr algn="just"/>
            <a:r>
              <a:rPr lang="es-ES" sz="2100" dirty="0" smtClean="0"/>
              <a:t>Se observa que el gráfico se sale de las bandas de confianza desde 1961 hasta 1971, donde comienza a presentarse una alejamiento, lo que nos dice que existe un quiebre en 1971.</a:t>
            </a:r>
            <a:endParaRPr lang="es-ES" sz="2100" dirty="0"/>
          </a:p>
        </p:txBody>
      </p:sp>
      <p:sp>
        <p:nvSpPr>
          <p:cNvPr id="10" name="9 Llamada rectangular redondeada"/>
          <p:cNvSpPr/>
          <p:nvPr/>
        </p:nvSpPr>
        <p:spPr>
          <a:xfrm>
            <a:off x="500034" y="5143512"/>
            <a:ext cx="3214742" cy="1071570"/>
          </a:xfrm>
          <a:prstGeom prst="wedgeRoundRectCallout">
            <a:avLst>
              <a:gd name="adj1" fmla="val 107651"/>
              <a:gd name="adj2" fmla="val -14115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Inestabilidad del modelo desde 1961 hasta 1971(se sale de las bandas).</a:t>
            </a:r>
          </a:p>
        </p:txBody>
      </p:sp>
      <p:cxnSp>
        <p:nvCxnSpPr>
          <p:cNvPr id="14" name="13 Conector recto"/>
          <p:cNvCxnSpPr/>
          <p:nvPr/>
        </p:nvCxnSpPr>
        <p:spPr>
          <a:xfrm rot="5400000">
            <a:off x="5965041" y="4107661"/>
            <a:ext cx="785818"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5357818" y="4286256"/>
            <a:ext cx="428628"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rot="20417255">
            <a:off x="5477592" y="3635297"/>
            <a:ext cx="994750" cy="571504"/>
          </a:xfrm>
          <a:prstGeom prst="ellipse">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2928934"/>
            <a:ext cx="7929618" cy="42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mn-lt"/>
                <a:ea typeface="+mn-ea"/>
                <a:cs typeface="+mn-cs"/>
              </a:rPr>
              <a:t>Nuestro</a:t>
            </a:r>
            <a:r>
              <a:rPr kumimoji="0" lang="es-ES" sz="2200" b="0" i="0" u="none" strike="noStrike" kern="0" cap="none" spc="0" normalizeH="0" noProof="0" dirty="0" smtClean="0">
                <a:ln>
                  <a:noFill/>
                </a:ln>
                <a:effectLst/>
                <a:uLnTx/>
                <a:uFillTx/>
                <a:latin typeface="+mn-lt"/>
                <a:ea typeface="+mn-ea"/>
                <a:cs typeface="+mn-cs"/>
              </a:rPr>
              <a:t> modelo esta representado ahora por:</a:t>
            </a:r>
            <a:endParaRPr kumimoji="0" lang="es-ES" sz="2200" b="0" i="0" u="none" strike="noStrike" kern="0" cap="none" spc="0" normalizeH="0" baseline="0" noProof="0" dirty="0">
              <a:ln>
                <a:noFill/>
              </a:ln>
              <a:effectLst/>
              <a:uLnTx/>
              <a:uFillTx/>
              <a:latin typeface="+mn-lt"/>
              <a:ea typeface="+mn-ea"/>
              <a:cs typeface="+mn-cs"/>
            </a:endParaRPr>
          </a:p>
        </p:txBody>
      </p:sp>
      <p:graphicFrame>
        <p:nvGraphicFramePr>
          <p:cNvPr id="14" name="13 Objeto"/>
          <p:cNvGraphicFramePr>
            <a:graphicFrameLocks noChangeAspect="1"/>
          </p:cNvGraphicFramePr>
          <p:nvPr/>
        </p:nvGraphicFramePr>
        <p:xfrm>
          <a:off x="357158" y="3429000"/>
          <a:ext cx="8358246" cy="785818"/>
        </p:xfrm>
        <a:graphic>
          <a:graphicData uri="http://schemas.openxmlformats.org/presentationml/2006/ole">
            <mc:AlternateContent xmlns:mc="http://schemas.openxmlformats.org/markup-compatibility/2006">
              <mc:Choice xmlns:v="urn:schemas-microsoft-com:vml" Requires="v">
                <p:oleObj spid="_x0000_s296964" name="Ecuación" r:id="rId5" imgW="4952880" imgH="457200" progId="Equation.3">
                  <p:embed/>
                </p:oleObj>
              </mc:Choice>
              <mc:Fallback>
                <p:oleObj name="Ecuación" r:id="rId5" imgW="495288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3429000"/>
                        <a:ext cx="8358246"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9 Subtítulo"/>
          <p:cNvSpPr txBox="1">
            <a:spLocks/>
          </p:cNvSpPr>
          <p:nvPr/>
        </p:nvSpPr>
        <p:spPr bwMode="auto">
          <a:xfrm>
            <a:off x="285720" y="4286256"/>
            <a:ext cx="8643998"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kumimoji="0" lang="es-ES" sz="2200" b="0" i="0" u="none" strike="noStrike" kern="0" cap="none" spc="0" normalizeH="0" baseline="0" noProof="0" dirty="0" smtClean="0">
                <a:ln>
                  <a:noFill/>
                </a:ln>
                <a:effectLst/>
                <a:uLnTx/>
                <a:uFillTx/>
                <a:latin typeface="+mn-lt"/>
                <a:ea typeface="+mn-ea"/>
                <a:cs typeface="+mn-cs"/>
              </a:rPr>
              <a:t>Se</a:t>
            </a:r>
            <a:r>
              <a:rPr kumimoji="0" lang="es-ES" sz="2200" b="0" i="0" u="none" strike="noStrike" kern="0" cap="none" spc="0" normalizeH="0" noProof="0" dirty="0" smtClean="0">
                <a:ln>
                  <a:noFill/>
                </a:ln>
                <a:effectLst/>
                <a:uLnTx/>
                <a:uFillTx/>
                <a:latin typeface="+mn-lt"/>
                <a:ea typeface="+mn-ea"/>
                <a:cs typeface="+mn-cs"/>
              </a:rPr>
              <a:t> genera esta variable con el comando: </a:t>
            </a:r>
            <a:r>
              <a:rPr lang="es-ES" sz="2200" kern="0" dirty="0" err="1" smtClean="0">
                <a:solidFill>
                  <a:srgbClr val="0070C0"/>
                </a:solidFill>
              </a:rPr>
              <a:t>Genr</a:t>
            </a:r>
            <a:r>
              <a:rPr lang="es-ES" sz="2200" kern="0" dirty="0" smtClean="0">
                <a:solidFill>
                  <a:srgbClr val="0070C0"/>
                </a:solidFill>
              </a:rPr>
              <a:t> </a:t>
            </a:r>
            <a:r>
              <a:rPr lang="es-ES" sz="2200" kern="0" dirty="0" err="1" smtClean="0">
                <a:solidFill>
                  <a:srgbClr val="0070C0"/>
                </a:solidFill>
              </a:rPr>
              <a:t>Dum</a:t>
            </a:r>
            <a:r>
              <a:rPr lang="es-ES" sz="2200" kern="0" dirty="0" smtClean="0">
                <a:solidFill>
                  <a:srgbClr val="0070C0"/>
                </a:solidFill>
              </a:rPr>
              <a:t>=@</a:t>
            </a:r>
            <a:r>
              <a:rPr lang="es-ES" sz="2200" kern="0" dirty="0" err="1" smtClean="0">
                <a:solidFill>
                  <a:srgbClr val="0070C0"/>
                </a:solidFill>
              </a:rPr>
              <a:t>year</a:t>
            </a:r>
            <a:r>
              <a:rPr lang="es-ES" sz="2200" kern="0" dirty="0" smtClean="0">
                <a:solidFill>
                  <a:srgbClr val="0070C0"/>
                </a:solidFill>
              </a:rPr>
              <a:t>&gt;=1971</a:t>
            </a:r>
          </a:p>
          <a:p>
            <a:pPr lvl="0">
              <a:spcBef>
                <a:spcPct val="20000"/>
              </a:spcBef>
              <a:defRPr/>
            </a:pPr>
            <a:r>
              <a:rPr kumimoji="0" lang="es-ES" sz="2200" b="0" i="0" u="none" strike="noStrike" kern="0" cap="none" spc="0" normalizeH="0" baseline="0" noProof="0" dirty="0" smtClean="0">
                <a:ln>
                  <a:noFill/>
                </a:ln>
                <a:effectLst/>
                <a:uLnTx/>
                <a:uFillTx/>
                <a:latin typeface="+mn-lt"/>
                <a:ea typeface="+mn-ea"/>
                <a:cs typeface="+mn-cs"/>
              </a:rPr>
              <a:t>Se</a:t>
            </a:r>
            <a:r>
              <a:rPr kumimoji="0" lang="es-ES" sz="2200" b="0" i="0" u="none" strike="noStrike" kern="0" cap="none" spc="0" normalizeH="0" noProof="0" dirty="0" smtClean="0">
                <a:ln>
                  <a:noFill/>
                </a:ln>
                <a:effectLst/>
                <a:uLnTx/>
                <a:uFillTx/>
                <a:latin typeface="+mn-lt"/>
                <a:ea typeface="+mn-ea"/>
                <a:cs typeface="+mn-cs"/>
              </a:rPr>
              <a:t> puede apreciar que la única variable significativa que engloba a las ficticias es la iteración </a:t>
            </a:r>
            <a:r>
              <a:rPr kumimoji="0" lang="es-ES" sz="2200" b="0" i="1" u="none" strike="noStrike" kern="0" cap="none" spc="0" normalizeH="0" noProof="0" dirty="0" err="1" smtClean="0">
                <a:ln>
                  <a:noFill/>
                </a:ln>
                <a:effectLst/>
                <a:uLnTx/>
                <a:uFillTx/>
                <a:latin typeface="+mn-lt"/>
                <a:ea typeface="+mn-ea"/>
                <a:cs typeface="+mn-cs"/>
              </a:rPr>
              <a:t>Dum</a:t>
            </a:r>
            <a:r>
              <a:rPr kumimoji="0" lang="es-ES" sz="2200" b="0" i="1" u="none" strike="noStrike" kern="0" cap="none" spc="0" normalizeH="0" noProof="0" dirty="0" smtClean="0">
                <a:ln>
                  <a:noFill/>
                </a:ln>
                <a:effectLst/>
                <a:uLnTx/>
                <a:uFillTx/>
                <a:latin typeface="+mn-lt"/>
                <a:ea typeface="+mn-ea"/>
                <a:cs typeface="+mn-cs"/>
              </a:rPr>
              <a:t>*RS</a:t>
            </a:r>
            <a:r>
              <a:rPr kumimoji="0" lang="es-ES" sz="2200" b="0" i="0" u="none" strike="noStrike" kern="0" cap="none" spc="0" normalizeH="0" noProof="0" dirty="0" smtClean="0">
                <a:ln>
                  <a:noFill/>
                </a:ln>
                <a:effectLst/>
                <a:uLnTx/>
                <a:uFillTx/>
                <a:latin typeface="+mn-lt"/>
                <a:ea typeface="+mn-ea"/>
                <a:cs typeface="+mn-cs"/>
              </a:rPr>
              <a:t>.</a:t>
            </a:r>
          </a:p>
          <a:p>
            <a:pPr lvl="0">
              <a:spcBef>
                <a:spcPct val="20000"/>
              </a:spcBef>
              <a:defRPr/>
            </a:pPr>
            <a:endParaRPr kumimoji="0" lang="es-ES" sz="800" b="0" i="0" u="none" strike="noStrike" kern="0" cap="none" spc="0" normalizeH="0" baseline="0" noProof="0" dirty="0" smtClean="0">
              <a:ln>
                <a:noFill/>
              </a:ln>
              <a:effectLst/>
              <a:uLnTx/>
              <a:uFillTx/>
              <a:latin typeface="+mn-lt"/>
              <a:ea typeface="+mn-ea"/>
              <a:cs typeface="+mn-cs"/>
            </a:endParaRPr>
          </a:p>
          <a:p>
            <a:pPr>
              <a:spcBef>
                <a:spcPct val="20000"/>
              </a:spcBef>
              <a:defRPr/>
            </a:pPr>
            <a:r>
              <a:rPr lang="es-ES" sz="2000" kern="0" dirty="0" smtClean="0">
                <a:solidFill>
                  <a:srgbClr val="0000FF"/>
                </a:solidFill>
                <a:latin typeface="+mn-lt"/>
              </a:rPr>
              <a:t>Nota:</a:t>
            </a:r>
            <a:r>
              <a:rPr lang="es-ES" sz="2000" kern="0" dirty="0" smtClean="0">
                <a:latin typeface="+mn-lt"/>
              </a:rPr>
              <a:t> También se puede optar el periodo de 1961-1971, por lo que se tendría que utilizar </a:t>
            </a:r>
            <a:r>
              <a:rPr lang="es-ES" sz="2000" kern="0" dirty="0" err="1" smtClean="0">
                <a:solidFill>
                  <a:srgbClr val="0070C0"/>
                </a:solidFill>
              </a:rPr>
              <a:t>Genr</a:t>
            </a:r>
            <a:r>
              <a:rPr lang="es-ES" sz="2000" kern="0" dirty="0" smtClean="0">
                <a:solidFill>
                  <a:srgbClr val="0070C0"/>
                </a:solidFill>
              </a:rPr>
              <a:t> </a:t>
            </a:r>
            <a:r>
              <a:rPr lang="es-ES" sz="2000" kern="0" dirty="0" err="1" smtClean="0">
                <a:solidFill>
                  <a:srgbClr val="0070C0"/>
                </a:solidFill>
              </a:rPr>
              <a:t>Dum</a:t>
            </a:r>
            <a:r>
              <a:rPr lang="es-ES" sz="2000" kern="0" dirty="0" smtClean="0">
                <a:solidFill>
                  <a:srgbClr val="0070C0"/>
                </a:solidFill>
              </a:rPr>
              <a:t>=(@</a:t>
            </a:r>
            <a:r>
              <a:rPr lang="es-ES" sz="2000" kern="0" dirty="0" err="1" smtClean="0">
                <a:solidFill>
                  <a:srgbClr val="0070C0"/>
                </a:solidFill>
              </a:rPr>
              <a:t>year</a:t>
            </a:r>
            <a:r>
              <a:rPr lang="es-ES" sz="2000" kern="0" dirty="0" smtClean="0">
                <a:solidFill>
                  <a:srgbClr val="0070C0"/>
                </a:solidFill>
              </a:rPr>
              <a:t>&lt;=1961) </a:t>
            </a:r>
            <a:r>
              <a:rPr lang="es-ES" sz="2000" kern="0" dirty="0" err="1" smtClean="0">
                <a:solidFill>
                  <a:srgbClr val="0070C0"/>
                </a:solidFill>
              </a:rPr>
              <a:t>or</a:t>
            </a:r>
            <a:r>
              <a:rPr lang="es-ES" sz="2000" kern="0" dirty="0" smtClean="0">
                <a:solidFill>
                  <a:srgbClr val="0070C0"/>
                </a:solidFill>
              </a:rPr>
              <a:t> (@</a:t>
            </a:r>
            <a:r>
              <a:rPr lang="es-ES" sz="2000" kern="0" dirty="0" err="1" smtClean="0">
                <a:solidFill>
                  <a:srgbClr val="0070C0"/>
                </a:solidFill>
              </a:rPr>
              <a:t>year</a:t>
            </a:r>
            <a:r>
              <a:rPr lang="es-ES" sz="2000" kern="0" dirty="0" smtClean="0">
                <a:solidFill>
                  <a:srgbClr val="0070C0"/>
                </a:solidFill>
              </a:rPr>
              <a:t>&gt;=1971) </a:t>
            </a:r>
          </a:p>
        </p:txBody>
      </p:sp>
      <p:sp>
        <p:nvSpPr>
          <p:cNvPr id="16" name="Rectangle 3"/>
          <p:cNvSpPr>
            <a:spLocks noChangeArrowheads="1"/>
          </p:cNvSpPr>
          <p:nvPr/>
        </p:nvSpPr>
        <p:spPr bwMode="auto">
          <a:xfrm>
            <a:off x="285720" y="1214422"/>
            <a:ext cx="842968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100" dirty="0" smtClean="0">
                <a:latin typeface="Arial" pitchFamily="34" charset="0"/>
                <a:cs typeface="Arial" pitchFamily="34" charset="0"/>
              </a:rPr>
              <a:t>Para corregir este problema introduciremos variables </a:t>
            </a:r>
            <a:r>
              <a:rPr lang="es-ES" sz="2100" dirty="0" err="1" smtClean="0">
                <a:latin typeface="Arial" pitchFamily="34" charset="0"/>
                <a:cs typeface="Arial" pitchFamily="34" charset="0"/>
              </a:rPr>
              <a:t>Dummy</a:t>
            </a:r>
            <a:r>
              <a:rPr lang="es-ES" sz="2100" dirty="0" smtClean="0">
                <a:latin typeface="Arial" pitchFamily="34" charset="0"/>
                <a:cs typeface="Arial" pitchFamily="34" charset="0"/>
              </a:rPr>
              <a:t> o Ficticias a nuestro modelo.</a:t>
            </a:r>
          </a:p>
        </p:txBody>
      </p:sp>
      <p:graphicFrame>
        <p:nvGraphicFramePr>
          <p:cNvPr id="17" name="16 Objeto"/>
          <p:cNvGraphicFramePr>
            <a:graphicFrameLocks noChangeAspect="1"/>
          </p:cNvGraphicFramePr>
          <p:nvPr/>
        </p:nvGraphicFramePr>
        <p:xfrm>
          <a:off x="2143125" y="2071688"/>
          <a:ext cx="1712913" cy="785812"/>
        </p:xfrm>
        <a:graphic>
          <a:graphicData uri="http://schemas.openxmlformats.org/presentationml/2006/ole">
            <mc:AlternateContent xmlns:mc="http://schemas.openxmlformats.org/markup-compatibility/2006">
              <mc:Choice xmlns:v="urn:schemas-microsoft-com:vml" Requires="v">
                <p:oleObj spid="_x0000_s296965" name="Ecuación" r:id="rId7" imgW="888840" imgH="457200" progId="Equation.3">
                  <p:embed/>
                </p:oleObj>
              </mc:Choice>
              <mc:Fallback>
                <p:oleObj name="Ecuación" r:id="rId7" imgW="888840" imgH="457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2071688"/>
                        <a:ext cx="1712913"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a:spLocks noChangeArrowheads="1"/>
          </p:cNvSpPr>
          <p:nvPr/>
        </p:nvSpPr>
        <p:spPr bwMode="auto">
          <a:xfrm>
            <a:off x="3938582" y="2071678"/>
            <a:ext cx="32766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100" i="1" dirty="0" smtClean="0">
                <a:latin typeface="Arial" pitchFamily="34" charset="0"/>
                <a:cs typeface="Arial" pitchFamily="34" charset="0"/>
              </a:rPr>
              <a:t>t  ≥  1971 </a:t>
            </a:r>
          </a:p>
          <a:p>
            <a:pPr marL="0" marR="0" lvl="0" indent="0" algn="just" defTabSz="914400" rtl="0" eaLnBrk="1" fontAlgn="base" latinLnBrk="0" hangingPunct="1">
              <a:lnSpc>
                <a:spcPct val="100000"/>
              </a:lnSpc>
              <a:spcBef>
                <a:spcPct val="0"/>
              </a:spcBef>
              <a:spcAft>
                <a:spcPct val="0"/>
              </a:spcAft>
              <a:buClrTx/>
              <a:buSzTx/>
              <a:buFontTx/>
              <a:buNone/>
              <a:tabLst/>
            </a:pPr>
            <a:r>
              <a:rPr lang="es-ES" sz="2100" i="1" dirty="0" smtClean="0">
                <a:latin typeface="Arial" pitchFamily="34" charset="0"/>
                <a:cs typeface="Arial" pitchFamily="34" charset="0"/>
              </a:rPr>
              <a:t>En el resto</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285720" y="1214422"/>
            <a:ext cx="8143932" cy="1500198"/>
          </a:xfrm>
          <a:effectLst/>
        </p:spPr>
        <p:txBody>
          <a:bodyPr/>
          <a:lstStyle/>
          <a:p>
            <a:pPr algn="just"/>
            <a:r>
              <a:rPr lang="es-ES" sz="2100" dirty="0" smtClean="0"/>
              <a:t>Por  lo que nuestro nuevo modelo que lo llamaremos </a:t>
            </a:r>
            <a:r>
              <a:rPr lang="es-ES" sz="2100" dirty="0" smtClean="0">
                <a:solidFill>
                  <a:srgbClr val="0070C0"/>
                </a:solidFill>
              </a:rPr>
              <a:t>MCOF </a:t>
            </a:r>
            <a:r>
              <a:rPr lang="es-ES" sz="2100" dirty="0" smtClean="0"/>
              <a:t>estará estimado por MCO con variable Ficticias.</a:t>
            </a:r>
            <a:r>
              <a:rPr lang="es-ES" sz="2100" dirty="0"/>
              <a:t> </a:t>
            </a:r>
            <a:r>
              <a:rPr lang="es-ES" sz="2100" dirty="0" smtClean="0"/>
              <a:t>Y puede estimarse: </a:t>
            </a:r>
            <a:r>
              <a:rPr lang="da-DK" sz="2100" dirty="0" smtClean="0">
                <a:solidFill>
                  <a:srgbClr val="0070C0"/>
                </a:solidFill>
              </a:rPr>
              <a:t>Equation mcof.ls log(m1) c dum dum*log(gdp) log(gdp) Dum*rs rs log(M1(-1))*Dum Log(m1(-1))</a:t>
            </a:r>
            <a:endParaRPr lang="es-ES" sz="2100" dirty="0" smtClean="0">
              <a:solidFill>
                <a:srgbClr val="0070C0"/>
              </a:solidFill>
            </a:endParaRPr>
          </a:p>
        </p:txBody>
      </p:sp>
      <p:pic>
        <p:nvPicPr>
          <p:cNvPr id="314370" name="Picture 2"/>
          <p:cNvPicPr>
            <a:picLocks noChangeAspect="1" noChangeArrowheads="1"/>
          </p:cNvPicPr>
          <p:nvPr/>
        </p:nvPicPr>
        <p:blipFill>
          <a:blip r:embed="rId4"/>
          <a:srcRect/>
          <a:stretch>
            <a:fillRect/>
          </a:stretch>
        </p:blipFill>
        <p:spPr bwMode="auto">
          <a:xfrm>
            <a:off x="4143372" y="2428868"/>
            <a:ext cx="4324350" cy="3933825"/>
          </a:xfrm>
          <a:prstGeom prst="rect">
            <a:avLst/>
          </a:prstGeom>
          <a:noFill/>
          <a:ln w="9525">
            <a:noFill/>
            <a:miter lim="800000"/>
            <a:headEnd/>
            <a:tailEnd/>
          </a:ln>
          <a:effectLst/>
        </p:spPr>
      </p:pic>
      <p:sp>
        <p:nvSpPr>
          <p:cNvPr id="10" name="9 Subtítulo"/>
          <p:cNvSpPr txBox="1">
            <a:spLocks/>
          </p:cNvSpPr>
          <p:nvPr/>
        </p:nvSpPr>
        <p:spPr bwMode="auto">
          <a:xfrm>
            <a:off x="428596" y="3214686"/>
            <a:ext cx="3357586" cy="32147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effectLst/>
                <a:uLnTx/>
                <a:uFillTx/>
                <a:latin typeface="+mn-lt"/>
                <a:ea typeface="+mn-ea"/>
                <a:cs typeface="+mn-cs"/>
              </a:rPr>
              <a:t>Se observa que la significancia individual y conjunta</a:t>
            </a:r>
            <a:r>
              <a:rPr kumimoji="0" lang="es-ES" sz="2000" b="0" i="0" u="none" strike="noStrike" kern="0" cap="none" spc="0" normalizeH="0" noProof="0" dirty="0" smtClean="0">
                <a:ln>
                  <a:noFill/>
                </a:ln>
                <a:effectLst/>
                <a:uLnTx/>
                <a:uFillTx/>
                <a:latin typeface="+mn-lt"/>
                <a:ea typeface="+mn-ea"/>
                <a:cs typeface="+mn-cs"/>
              </a:rPr>
              <a:t> es muy adecuada, un R cuadrado muy bueno y </a:t>
            </a:r>
            <a:r>
              <a:rPr kumimoji="0" lang="es-ES" sz="2000" b="0" i="1" u="none" strike="noStrike" kern="0" cap="none" spc="0" normalizeH="0" noProof="0" dirty="0" smtClean="0">
                <a:ln>
                  <a:noFill/>
                </a:ln>
                <a:effectLst/>
                <a:uLnTx/>
                <a:uFillTx/>
                <a:latin typeface="+mn-lt"/>
                <a:ea typeface="+mn-ea"/>
                <a:cs typeface="+mn-cs"/>
              </a:rPr>
              <a:t>DW</a:t>
            </a:r>
            <a:r>
              <a:rPr kumimoji="0" lang="es-ES" sz="2000" b="0" u="none" strike="noStrike" kern="0" cap="none" spc="0" normalizeH="0" noProof="0" dirty="0" smtClean="0">
                <a:ln>
                  <a:noFill/>
                </a:ln>
                <a:effectLst/>
                <a:uLnTx/>
                <a:uFillTx/>
                <a:latin typeface="+mn-lt"/>
                <a:ea typeface="+mn-ea"/>
                <a:cs typeface="+mn-cs"/>
              </a:rPr>
              <a:t> muy cercado a 2, lo que nos indica que nuestro modelo ya es adecuado para completar el cambio estructural.</a:t>
            </a:r>
            <a:endParaRPr kumimoji="0" lang="es-ES" sz="2000" b="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285720" y="1285860"/>
            <a:ext cx="4786346" cy="571504"/>
          </a:xfrm>
          <a:effectLst/>
        </p:spPr>
        <p:txBody>
          <a:bodyPr/>
          <a:lstStyle/>
          <a:p>
            <a:pPr algn="l"/>
            <a:r>
              <a:rPr lang="es-ES" sz="2400" dirty="0" smtClean="0">
                <a:solidFill>
                  <a:srgbClr val="FF0000"/>
                </a:solidFill>
              </a:rPr>
              <a:t>Pronostico del Modelo</a:t>
            </a:r>
            <a:endParaRPr lang="es-ES" sz="2400" dirty="0">
              <a:solidFill>
                <a:srgbClr val="FF0000"/>
              </a:solidFill>
            </a:endParaRPr>
          </a:p>
        </p:txBody>
      </p:sp>
      <p:sp>
        <p:nvSpPr>
          <p:cNvPr id="10" name="9 Subtítulo"/>
          <p:cNvSpPr txBox="1">
            <a:spLocks/>
          </p:cNvSpPr>
          <p:nvPr/>
        </p:nvSpPr>
        <p:spPr bwMode="auto">
          <a:xfrm>
            <a:off x="285720" y="1643050"/>
            <a:ext cx="8143932" cy="185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Con la estructura ARMA construimos el pronostico, pero antes previamente modificaremos el rango de 1952Q1-1996Q4 a 1952Q1-2005Q4.</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Para esto nos situamos en la barra de herramientas del Workfile y seleccionamos </a:t>
            </a:r>
            <a:r>
              <a:rPr lang="es-ES" sz="2100" kern="0" dirty="0" err="1" smtClean="0">
                <a:solidFill>
                  <a:srgbClr val="0070C0"/>
                </a:solidFill>
                <a:latin typeface="+mn-lt"/>
              </a:rPr>
              <a:t>Procs</a:t>
            </a:r>
            <a:r>
              <a:rPr lang="es-ES" sz="2100" kern="0" dirty="0" smtClean="0">
                <a:solidFill>
                  <a:srgbClr val="0070C0"/>
                </a:solidFill>
                <a:latin typeface="+mn-lt"/>
              </a:rPr>
              <a:t>/ </a:t>
            </a:r>
            <a:r>
              <a:rPr lang="es-ES" sz="2100" kern="0" dirty="0" err="1" smtClean="0">
                <a:solidFill>
                  <a:srgbClr val="0070C0"/>
                </a:solidFill>
                <a:latin typeface="+mn-lt"/>
              </a:rPr>
              <a:t>Structure</a:t>
            </a:r>
            <a:r>
              <a:rPr lang="es-ES" sz="2100" kern="0" dirty="0" smtClean="0">
                <a:solidFill>
                  <a:srgbClr val="0070C0"/>
                </a:solidFill>
                <a:latin typeface="+mn-lt"/>
              </a:rPr>
              <a:t>/ </a:t>
            </a:r>
            <a:r>
              <a:rPr lang="es-ES" sz="2100" kern="0" dirty="0" err="1" smtClean="0">
                <a:solidFill>
                  <a:srgbClr val="0070C0"/>
                </a:solidFill>
                <a:latin typeface="+mn-lt"/>
              </a:rPr>
              <a:t>Resize</a:t>
            </a:r>
            <a:r>
              <a:rPr lang="es-ES" sz="2100" kern="0" dirty="0" smtClean="0">
                <a:solidFill>
                  <a:srgbClr val="0070C0"/>
                </a:solidFill>
                <a:latin typeface="+mn-lt"/>
              </a:rPr>
              <a:t> </a:t>
            </a:r>
            <a:r>
              <a:rPr lang="es-ES" sz="2100" kern="0" dirty="0" err="1" smtClean="0">
                <a:solidFill>
                  <a:srgbClr val="0070C0"/>
                </a:solidFill>
                <a:latin typeface="+mn-lt"/>
              </a:rPr>
              <a:t>Current</a:t>
            </a:r>
            <a:r>
              <a:rPr lang="es-ES" sz="2100" kern="0" dirty="0" smtClean="0">
                <a:solidFill>
                  <a:srgbClr val="0070C0"/>
                </a:solidFill>
                <a:latin typeface="+mn-lt"/>
              </a:rPr>
              <a:t> Page…</a:t>
            </a:r>
            <a:endParaRPr kumimoji="0" lang="es-ES" sz="2100" b="0" i="0" u="none" strike="noStrike" kern="0" cap="none" spc="0" normalizeH="0" baseline="0" noProof="0" dirty="0" smtClean="0">
              <a:ln>
                <a:noFill/>
              </a:ln>
              <a:solidFill>
                <a:srgbClr val="0070C0"/>
              </a:solidFill>
              <a:effectLst/>
              <a:uLnTx/>
              <a:uFillTx/>
              <a:latin typeface="+mn-lt"/>
              <a:ea typeface="+mn-ea"/>
              <a:cs typeface="+mn-cs"/>
            </a:endParaRPr>
          </a:p>
        </p:txBody>
      </p:sp>
      <p:pic>
        <p:nvPicPr>
          <p:cNvPr id="315394" name="Picture 2"/>
          <p:cNvPicPr>
            <a:picLocks noChangeAspect="1" noChangeArrowheads="1"/>
          </p:cNvPicPr>
          <p:nvPr/>
        </p:nvPicPr>
        <p:blipFill>
          <a:blip r:embed="rId4"/>
          <a:srcRect/>
          <a:stretch>
            <a:fillRect/>
          </a:stretch>
        </p:blipFill>
        <p:spPr bwMode="auto">
          <a:xfrm>
            <a:off x="214282" y="3429000"/>
            <a:ext cx="4000528" cy="1619250"/>
          </a:xfrm>
          <a:prstGeom prst="rect">
            <a:avLst/>
          </a:prstGeom>
          <a:noFill/>
          <a:ln w="9525">
            <a:solidFill>
              <a:schemeClr val="tx1"/>
            </a:solidFill>
            <a:miter lim="800000"/>
            <a:headEnd/>
            <a:tailEnd/>
          </a:ln>
          <a:effectLst/>
        </p:spPr>
      </p:pic>
      <p:sp>
        <p:nvSpPr>
          <p:cNvPr id="12" name="11 Flecha derecha"/>
          <p:cNvSpPr/>
          <p:nvPr/>
        </p:nvSpPr>
        <p:spPr>
          <a:xfrm>
            <a:off x="4286248" y="3643314"/>
            <a:ext cx="642942" cy="85725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15396" name="Picture 4" descr="C:\Documents and Settings\clark\Mis documentos\Mis imágenes\7.JPG"/>
          <p:cNvPicPr>
            <a:picLocks noChangeAspect="1" noChangeArrowheads="1"/>
          </p:cNvPicPr>
          <p:nvPr/>
        </p:nvPicPr>
        <p:blipFill>
          <a:blip r:embed="rId5"/>
          <a:srcRect/>
          <a:stretch>
            <a:fillRect/>
          </a:stretch>
        </p:blipFill>
        <p:spPr bwMode="auto">
          <a:xfrm>
            <a:off x="5000628" y="3571876"/>
            <a:ext cx="3714776" cy="1443036"/>
          </a:xfrm>
          <a:prstGeom prst="rect">
            <a:avLst/>
          </a:prstGeom>
          <a:noFill/>
          <a:ln>
            <a:solidFill>
              <a:schemeClr val="tx1"/>
            </a:solidFill>
          </a:ln>
        </p:spPr>
      </p:pic>
      <p:pic>
        <p:nvPicPr>
          <p:cNvPr id="315397" name="Picture 5"/>
          <p:cNvPicPr>
            <a:picLocks noChangeAspect="1" noChangeArrowheads="1"/>
          </p:cNvPicPr>
          <p:nvPr/>
        </p:nvPicPr>
        <p:blipFill>
          <a:blip r:embed="rId6"/>
          <a:srcRect/>
          <a:stretch>
            <a:fillRect/>
          </a:stretch>
        </p:blipFill>
        <p:spPr bwMode="auto">
          <a:xfrm>
            <a:off x="1643042" y="5143512"/>
            <a:ext cx="2619375" cy="1285875"/>
          </a:xfrm>
          <a:prstGeom prst="rect">
            <a:avLst/>
          </a:prstGeom>
          <a:noFill/>
          <a:ln w="9525">
            <a:noFill/>
            <a:miter lim="800000"/>
            <a:headEnd/>
            <a:tailEnd/>
          </a:ln>
          <a:effectLst/>
        </p:spPr>
      </p:pic>
      <p:sp>
        <p:nvSpPr>
          <p:cNvPr id="14" name="13 Flecha derecha"/>
          <p:cNvSpPr/>
          <p:nvPr/>
        </p:nvSpPr>
        <p:spPr>
          <a:xfrm rot="8733488">
            <a:off x="4441841" y="5134188"/>
            <a:ext cx="990608" cy="857256"/>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316420" name="Picture 4" descr="C:\Documents and Settings\clark\Mis documentos\Mis imágenes\30.JPG"/>
          <p:cNvPicPr>
            <a:picLocks noChangeAspect="1" noChangeArrowheads="1"/>
          </p:cNvPicPr>
          <p:nvPr/>
        </p:nvPicPr>
        <p:blipFill>
          <a:blip r:embed="rId4"/>
          <a:srcRect/>
          <a:stretch>
            <a:fillRect/>
          </a:stretch>
        </p:blipFill>
        <p:spPr bwMode="auto">
          <a:xfrm>
            <a:off x="285720" y="2571744"/>
            <a:ext cx="3071834" cy="3367086"/>
          </a:xfrm>
          <a:prstGeom prst="rect">
            <a:avLst/>
          </a:prstGeom>
          <a:noFill/>
          <a:ln>
            <a:solidFill>
              <a:schemeClr val="tx1"/>
            </a:solidFill>
          </a:ln>
        </p:spPr>
      </p:pic>
      <p:pic>
        <p:nvPicPr>
          <p:cNvPr id="316421" name="Picture 5"/>
          <p:cNvPicPr>
            <a:picLocks noChangeAspect="1" noChangeArrowheads="1"/>
          </p:cNvPicPr>
          <p:nvPr/>
        </p:nvPicPr>
        <p:blipFill>
          <a:blip r:embed="rId5"/>
          <a:srcRect/>
          <a:stretch>
            <a:fillRect/>
          </a:stretch>
        </p:blipFill>
        <p:spPr bwMode="auto">
          <a:xfrm>
            <a:off x="3714744" y="2428868"/>
            <a:ext cx="5105395" cy="3643338"/>
          </a:xfrm>
          <a:prstGeom prst="rect">
            <a:avLst/>
          </a:prstGeom>
          <a:noFill/>
          <a:ln w="9525">
            <a:solidFill>
              <a:schemeClr val="tx1"/>
            </a:solidFill>
            <a:miter lim="800000"/>
            <a:headEnd/>
            <a:tailEnd/>
          </a:ln>
          <a:effectLst/>
        </p:spPr>
      </p:pic>
      <p:sp>
        <p:nvSpPr>
          <p:cNvPr id="14" name="9 Subtítulo"/>
          <p:cNvSpPr>
            <a:spLocks noGrp="1"/>
          </p:cNvSpPr>
          <p:nvPr>
            <p:ph type="subTitle" idx="1"/>
          </p:nvPr>
        </p:nvSpPr>
        <p:spPr>
          <a:xfrm>
            <a:off x="285720" y="1428736"/>
            <a:ext cx="4786346" cy="571504"/>
          </a:xfrm>
          <a:effectLst/>
        </p:spPr>
        <p:txBody>
          <a:bodyPr/>
          <a:lstStyle/>
          <a:p>
            <a:pPr algn="l"/>
            <a:r>
              <a:rPr lang="es-ES" sz="2400" dirty="0" smtClean="0">
                <a:solidFill>
                  <a:srgbClr val="FF0000"/>
                </a:solidFill>
              </a:rPr>
              <a:t>Gráfico del Pronostico</a:t>
            </a:r>
            <a:endParaRPr lang="es-ES" sz="24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Flecha curvada hacia abajo"/>
          <p:cNvSpPr/>
          <p:nvPr/>
        </p:nvSpPr>
        <p:spPr>
          <a:xfrm rot="1791610">
            <a:off x="4702334" y="1268159"/>
            <a:ext cx="2318625" cy="1428760"/>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solidFill>
                <a:schemeClr val="tx1"/>
              </a:solidFill>
            </a:endParaRPr>
          </a:p>
        </p:txBody>
      </p:sp>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16 Flecha abajo"/>
          <p:cNvSpPr/>
          <p:nvPr/>
        </p:nvSpPr>
        <p:spPr>
          <a:xfrm>
            <a:off x="4500562" y="5572140"/>
            <a:ext cx="857256" cy="7143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9698" name="Picture 2"/>
          <p:cNvPicPr>
            <a:picLocks noChangeAspect="1" noChangeArrowheads="1"/>
          </p:cNvPicPr>
          <p:nvPr/>
        </p:nvPicPr>
        <p:blipFill>
          <a:blip r:embed="rId2"/>
          <a:srcRect/>
          <a:stretch>
            <a:fillRect/>
          </a:stretch>
        </p:blipFill>
        <p:spPr bwMode="auto">
          <a:xfrm>
            <a:off x="285720" y="1142984"/>
            <a:ext cx="4669187" cy="3071834"/>
          </a:xfrm>
          <a:prstGeom prst="rect">
            <a:avLst/>
          </a:prstGeom>
          <a:noFill/>
          <a:ln w="9525">
            <a:solidFill>
              <a:schemeClr val="tx1"/>
            </a:solidFill>
            <a:miter lim="800000"/>
            <a:headEnd/>
            <a:tailEnd/>
          </a:ln>
          <a:effectLst/>
        </p:spPr>
      </p:pic>
      <p:pic>
        <p:nvPicPr>
          <p:cNvPr id="3073" name="Picture 1"/>
          <p:cNvPicPr>
            <a:picLocks noChangeAspect="1" noChangeArrowheads="1"/>
          </p:cNvPicPr>
          <p:nvPr/>
        </p:nvPicPr>
        <p:blipFill>
          <a:blip r:embed="rId3"/>
          <a:srcRect/>
          <a:stretch>
            <a:fillRect/>
          </a:stretch>
        </p:blipFill>
        <p:spPr bwMode="auto">
          <a:xfrm>
            <a:off x="4214810" y="3071810"/>
            <a:ext cx="4419600" cy="3300409"/>
          </a:xfrm>
          <a:prstGeom prst="rect">
            <a:avLst/>
          </a:prstGeom>
          <a:noFill/>
          <a:ln w="9525">
            <a:solidFill>
              <a:schemeClr val="tx1"/>
            </a:solidFill>
            <a:miter lim="800000"/>
            <a:headEnd/>
            <a:tailEnd/>
          </a:ln>
          <a:effectLst/>
        </p:spPr>
      </p:pic>
      <p:pic>
        <p:nvPicPr>
          <p:cNvPr id="12"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14422"/>
            <a:ext cx="4286280" cy="571504"/>
          </a:xfrm>
        </p:spPr>
        <p:txBody>
          <a:bodyPr/>
          <a:lstStyle/>
          <a:p>
            <a:pPr algn="l"/>
            <a:r>
              <a:rPr lang="es-ES" sz="2400" dirty="0" smtClean="0">
                <a:solidFill>
                  <a:srgbClr val="FF0000"/>
                </a:solidFill>
              </a:rPr>
              <a:t>La programación en EViews</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785926"/>
            <a:ext cx="8358246" cy="4572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Como ya mencionamos en la Guía positiva 49, uno puede hacer uso del </a:t>
            </a:r>
            <a:r>
              <a:rPr lang="es-ES" sz="2200" kern="0" dirty="0" err="1" smtClean="0">
                <a:solidFill>
                  <a:srgbClr val="0070C0"/>
                </a:solidFill>
                <a:latin typeface="+mn-lt"/>
              </a:rPr>
              <a:t>Program</a:t>
            </a:r>
            <a:r>
              <a:rPr lang="es-ES" sz="2200" kern="0" dirty="0" smtClean="0">
                <a:solidFill>
                  <a:srgbClr val="0070C0"/>
                </a:solidFill>
                <a:latin typeface="+mn-lt"/>
              </a:rPr>
              <a:t> </a:t>
            </a:r>
            <a:r>
              <a:rPr lang="es-ES" sz="2200" kern="0" dirty="0" smtClean="0">
                <a:latin typeface="+mn-lt"/>
              </a:rPr>
              <a:t>en EViews y programar todas las pruebas que va utilizar.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mn-lt"/>
                <a:ea typeface="+mn-ea"/>
                <a:cs typeface="+mn-cs"/>
              </a:rPr>
              <a:t>Comenzaremos</a:t>
            </a:r>
            <a:r>
              <a:rPr kumimoji="0" lang="es-ES" sz="2200" b="0" i="0" u="none" strike="noStrike" kern="0" cap="none" spc="0" normalizeH="0" noProof="0" dirty="0" smtClean="0">
                <a:ln>
                  <a:noFill/>
                </a:ln>
                <a:effectLst/>
                <a:uLnTx/>
                <a:uFillTx/>
                <a:latin typeface="+mn-lt"/>
                <a:ea typeface="+mn-ea"/>
                <a:cs typeface="+mn-cs"/>
              </a:rPr>
              <a:t> definiendo los operadores que son permitidos:</a:t>
            </a:r>
          </a:p>
          <a:p>
            <a:pPr lvl="0">
              <a:spcBef>
                <a:spcPct val="20000"/>
              </a:spcBef>
              <a:defRPr/>
            </a:pPr>
            <a:r>
              <a:rPr lang="es-ES" sz="2200" kern="0" dirty="0" smtClean="0">
                <a:latin typeface="+mn-lt"/>
              </a:rPr>
              <a:t>'Resta se representa(-) y la suma(+)</a:t>
            </a:r>
          </a:p>
          <a:p>
            <a:pPr lvl="0">
              <a:spcBef>
                <a:spcPct val="20000"/>
              </a:spcBef>
              <a:defRPr/>
            </a:pPr>
            <a:r>
              <a:rPr lang="es-ES" sz="2200" kern="0" dirty="0" smtClean="0">
                <a:latin typeface="+mn-lt"/>
              </a:rPr>
              <a:t>'El exponente (^)</a:t>
            </a:r>
          </a:p>
          <a:p>
            <a:pPr lvl="0">
              <a:spcBef>
                <a:spcPct val="20000"/>
              </a:spcBef>
              <a:defRPr/>
            </a:pPr>
            <a:r>
              <a:rPr lang="es-ES" sz="2200" kern="0" dirty="0" smtClean="0">
                <a:latin typeface="+mn-lt"/>
              </a:rPr>
              <a:t>'Multiplicación (*) y la división (/)</a:t>
            </a:r>
          </a:p>
          <a:p>
            <a:pPr lvl="0">
              <a:spcBef>
                <a:spcPct val="20000"/>
              </a:spcBef>
              <a:defRPr/>
            </a:pPr>
            <a:r>
              <a:rPr lang="es-ES" sz="2200" kern="0" dirty="0" smtClean="0">
                <a:latin typeface="+mn-lt"/>
              </a:rPr>
              <a:t>'Comparación (&lt;,&gt;,&lt;=,&gt;=,&gt;)</a:t>
            </a:r>
          </a:p>
          <a:p>
            <a:pPr lvl="0">
              <a:spcBef>
                <a:spcPct val="20000"/>
              </a:spcBef>
              <a:defRPr/>
            </a:pPr>
            <a:r>
              <a:rPr lang="es-ES" sz="2200" kern="0" dirty="0" smtClean="0">
                <a:latin typeface="+mn-lt"/>
              </a:rPr>
              <a:t>'No igual o diferente (&lt;&gt;)</a:t>
            </a:r>
          </a:p>
          <a:p>
            <a:pPr lvl="0">
              <a:spcBef>
                <a:spcPct val="20000"/>
              </a:spcBef>
              <a:defRPr/>
            </a:pPr>
            <a:r>
              <a:rPr lang="es-ES" sz="2200" kern="0" dirty="0" smtClean="0">
                <a:latin typeface="+mn-lt"/>
              </a:rPr>
              <a:t>'Valor lógico Y (and).</a:t>
            </a:r>
          </a:p>
          <a:p>
            <a:pPr lvl="0">
              <a:spcBef>
                <a:spcPct val="20000"/>
              </a:spcBef>
              <a:defRPr/>
            </a:pPr>
            <a:r>
              <a:rPr lang="es-ES" sz="2200" kern="0" dirty="0" smtClean="0">
                <a:latin typeface="+mn-lt"/>
              </a:rPr>
              <a:t>' Valor lógico o (</a:t>
            </a:r>
            <a:r>
              <a:rPr lang="es-ES" sz="2200" kern="0" dirty="0" err="1" smtClean="0">
                <a:latin typeface="+mn-lt"/>
              </a:rPr>
              <a:t>or</a:t>
            </a:r>
            <a:r>
              <a:rPr lang="es-ES" sz="2200" kern="0" dirty="0" smtClean="0">
                <a:latin typeface="+mn-lt"/>
              </a:rPr>
              <a:t>).</a:t>
            </a:r>
            <a:endParaRPr kumimoji="0" lang="es-ES" sz="22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285720" y="1142984"/>
            <a:ext cx="7929618" cy="5214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Podemos crear un Workfile  con algunas pruebas y gráficas con la instrucción:</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s-ES" sz="800" kern="0" dirty="0" smtClean="0">
              <a:latin typeface="+mn-lt"/>
            </a:endParaRPr>
          </a:p>
          <a:p>
            <a:pPr lvl="0">
              <a:spcBef>
                <a:spcPct val="20000"/>
              </a:spcBef>
              <a:defRPr/>
            </a:pPr>
            <a:r>
              <a:rPr lang="es-ES" sz="1900" kern="0" dirty="0" err="1" smtClean="0">
                <a:latin typeface="+mn-lt"/>
              </a:rPr>
              <a:t>wfcreate</a:t>
            </a:r>
            <a:r>
              <a:rPr lang="es-ES" sz="1900" kern="0" dirty="0" smtClean="0">
                <a:latin typeface="+mn-lt"/>
              </a:rPr>
              <a:t> u 1 400</a:t>
            </a:r>
          </a:p>
          <a:p>
            <a:pPr lvl="0">
              <a:spcBef>
                <a:spcPct val="20000"/>
              </a:spcBef>
              <a:defRPr/>
            </a:pPr>
            <a:r>
              <a:rPr lang="es-ES" sz="1900" kern="0" dirty="0" smtClean="0">
                <a:solidFill>
                  <a:srgbClr val="92D050"/>
                </a:solidFill>
                <a:latin typeface="+mn-lt"/>
              </a:rPr>
              <a:t>'Creación de variables independientes</a:t>
            </a:r>
          </a:p>
          <a:p>
            <a:pPr lvl="0">
              <a:spcBef>
                <a:spcPct val="20000"/>
              </a:spcBef>
              <a:defRPr/>
            </a:pPr>
            <a:r>
              <a:rPr lang="es-ES" sz="1900" kern="0" dirty="0" err="1" smtClean="0">
                <a:latin typeface="+mn-lt"/>
              </a:rPr>
              <a:t>Genr</a:t>
            </a:r>
            <a:r>
              <a:rPr lang="es-ES" sz="1900" kern="0" dirty="0" smtClean="0">
                <a:latin typeface="+mn-lt"/>
              </a:rPr>
              <a:t> X1=10*</a:t>
            </a:r>
            <a:r>
              <a:rPr lang="es-ES" sz="1900" kern="0" dirty="0" err="1" smtClean="0">
                <a:latin typeface="+mn-lt"/>
              </a:rPr>
              <a:t>rnd</a:t>
            </a:r>
            <a:endParaRPr lang="es-ES" sz="1900" kern="0" dirty="0" smtClean="0">
              <a:latin typeface="+mn-lt"/>
            </a:endParaRPr>
          </a:p>
          <a:p>
            <a:pPr lvl="0">
              <a:spcBef>
                <a:spcPct val="20000"/>
              </a:spcBef>
              <a:defRPr/>
            </a:pPr>
            <a:r>
              <a:rPr lang="es-ES" sz="1900" kern="0" dirty="0" err="1" smtClean="0">
                <a:latin typeface="+mn-lt"/>
              </a:rPr>
              <a:t>Genr</a:t>
            </a:r>
            <a:r>
              <a:rPr lang="es-ES" sz="1900" kern="0" dirty="0" smtClean="0">
                <a:latin typeface="+mn-lt"/>
              </a:rPr>
              <a:t> X2=-25*</a:t>
            </a:r>
            <a:r>
              <a:rPr lang="es-ES" sz="1900" kern="0" dirty="0" err="1" smtClean="0">
                <a:latin typeface="+mn-lt"/>
              </a:rPr>
              <a:t>rnd</a:t>
            </a:r>
            <a:endParaRPr lang="es-ES" sz="1900" kern="0" dirty="0" smtClean="0">
              <a:latin typeface="+mn-lt"/>
            </a:endParaRPr>
          </a:p>
          <a:p>
            <a:pPr lvl="0">
              <a:spcBef>
                <a:spcPct val="20000"/>
              </a:spcBef>
              <a:defRPr/>
            </a:pPr>
            <a:r>
              <a:rPr lang="es-ES" sz="1900" kern="0" dirty="0" err="1" smtClean="0">
                <a:latin typeface="+mn-lt"/>
              </a:rPr>
              <a:t>Genr</a:t>
            </a:r>
            <a:r>
              <a:rPr lang="es-ES" sz="1900" kern="0" dirty="0" smtClean="0">
                <a:latin typeface="+mn-lt"/>
              </a:rPr>
              <a:t> X3=4+8*X2</a:t>
            </a:r>
          </a:p>
          <a:p>
            <a:pPr lvl="0">
              <a:spcBef>
                <a:spcPct val="20000"/>
              </a:spcBef>
              <a:defRPr/>
            </a:pPr>
            <a:r>
              <a:rPr lang="es-ES" sz="1900" kern="0" dirty="0" err="1" smtClean="0">
                <a:latin typeface="+mn-lt"/>
              </a:rPr>
              <a:t>Genr</a:t>
            </a:r>
            <a:r>
              <a:rPr lang="es-ES" sz="1900" kern="0" dirty="0" smtClean="0">
                <a:latin typeface="+mn-lt"/>
              </a:rPr>
              <a:t> Y=4+10*X1+20*X2+30*X3+nrnd</a:t>
            </a:r>
          </a:p>
          <a:p>
            <a:pPr lvl="0">
              <a:spcBef>
                <a:spcPct val="20000"/>
              </a:spcBef>
              <a:defRPr/>
            </a:pPr>
            <a:r>
              <a:rPr lang="es-ES" sz="1900" kern="0" dirty="0" smtClean="0">
                <a:solidFill>
                  <a:srgbClr val="92D050"/>
                </a:solidFill>
                <a:latin typeface="+mn-lt"/>
              </a:rPr>
              <a:t>'El modelo con perfecta </a:t>
            </a:r>
            <a:r>
              <a:rPr lang="es-ES" sz="1900" kern="0" dirty="0" err="1" smtClean="0">
                <a:solidFill>
                  <a:srgbClr val="92D050"/>
                </a:solidFill>
                <a:latin typeface="+mn-lt"/>
              </a:rPr>
              <a:t>colinealidad</a:t>
            </a:r>
            <a:r>
              <a:rPr lang="es-ES" sz="1900" kern="0" dirty="0" smtClean="0">
                <a:solidFill>
                  <a:srgbClr val="92D050"/>
                </a:solidFill>
                <a:latin typeface="+mn-lt"/>
              </a:rPr>
              <a:t> no es estimado por MCO</a:t>
            </a:r>
          </a:p>
          <a:p>
            <a:pPr lvl="0">
              <a:spcBef>
                <a:spcPct val="20000"/>
              </a:spcBef>
              <a:defRPr/>
            </a:pPr>
            <a:r>
              <a:rPr lang="es-ES" sz="1900" kern="0" dirty="0" err="1" smtClean="0">
                <a:latin typeface="+mn-lt"/>
              </a:rPr>
              <a:t>Equation</a:t>
            </a:r>
            <a:r>
              <a:rPr lang="es-ES" sz="1900" kern="0" dirty="0" smtClean="0">
                <a:latin typeface="+mn-lt"/>
              </a:rPr>
              <a:t> Model.ls y c x1 x2 x3</a:t>
            </a:r>
          </a:p>
          <a:p>
            <a:pPr lvl="0">
              <a:spcBef>
                <a:spcPct val="20000"/>
              </a:spcBef>
              <a:defRPr/>
            </a:pPr>
            <a:r>
              <a:rPr lang="es-ES" sz="1900" kern="0" dirty="0" smtClean="0">
                <a:solidFill>
                  <a:srgbClr val="92D050"/>
                </a:solidFill>
                <a:latin typeface="+mn-lt"/>
              </a:rPr>
              <a:t>'Creación de un modelo con </a:t>
            </a:r>
            <a:r>
              <a:rPr lang="es-ES" sz="1900" kern="0" dirty="0" err="1" smtClean="0">
                <a:solidFill>
                  <a:srgbClr val="92D050"/>
                </a:solidFill>
                <a:latin typeface="+mn-lt"/>
              </a:rPr>
              <a:t>colinealidad</a:t>
            </a:r>
            <a:r>
              <a:rPr lang="es-ES" sz="1900" kern="0" dirty="0" smtClean="0">
                <a:solidFill>
                  <a:srgbClr val="92D050"/>
                </a:solidFill>
                <a:latin typeface="+mn-lt"/>
              </a:rPr>
              <a:t> alta.</a:t>
            </a:r>
          </a:p>
          <a:p>
            <a:pPr lvl="0">
              <a:spcBef>
                <a:spcPct val="20000"/>
              </a:spcBef>
              <a:defRPr/>
            </a:pPr>
            <a:r>
              <a:rPr lang="es-ES" sz="1900" kern="0" dirty="0" err="1" smtClean="0">
                <a:latin typeface="+mn-lt"/>
              </a:rPr>
              <a:t>Genr</a:t>
            </a:r>
            <a:r>
              <a:rPr lang="es-ES" sz="1900" kern="0" dirty="0" smtClean="0">
                <a:latin typeface="+mn-lt"/>
              </a:rPr>
              <a:t> X31=</a:t>
            </a:r>
            <a:r>
              <a:rPr lang="es-ES" sz="1900" kern="0" dirty="0" err="1" smtClean="0">
                <a:latin typeface="+mn-lt"/>
              </a:rPr>
              <a:t>rnd</a:t>
            </a:r>
            <a:endParaRPr lang="es-ES" sz="1900" kern="0" dirty="0" smtClean="0">
              <a:latin typeface="+mn-lt"/>
            </a:endParaRPr>
          </a:p>
          <a:p>
            <a:pPr lvl="0">
              <a:spcBef>
                <a:spcPct val="20000"/>
              </a:spcBef>
              <a:defRPr/>
            </a:pPr>
            <a:r>
              <a:rPr lang="es-ES" sz="1900" kern="0" dirty="0" err="1" smtClean="0">
                <a:latin typeface="+mn-lt"/>
              </a:rPr>
              <a:t>Genr</a:t>
            </a:r>
            <a:r>
              <a:rPr lang="es-ES" sz="1900" kern="0" dirty="0" smtClean="0">
                <a:latin typeface="+mn-lt"/>
              </a:rPr>
              <a:t> Y=5+10*x1+20*x2+30*x31+nrnd</a:t>
            </a:r>
          </a:p>
          <a:p>
            <a:pPr lvl="0">
              <a:spcBef>
                <a:spcPct val="20000"/>
              </a:spcBef>
              <a:defRPr/>
            </a:pPr>
            <a:r>
              <a:rPr lang="es-ES" sz="1900" kern="0" dirty="0" err="1" smtClean="0">
                <a:latin typeface="+mn-lt"/>
              </a:rPr>
              <a:t>Equation</a:t>
            </a:r>
            <a:r>
              <a:rPr lang="es-ES" sz="1900" kern="0" dirty="0" smtClean="0">
                <a:latin typeface="+mn-lt"/>
              </a:rPr>
              <a:t> Modelo2.ls Y x1 x2 x31</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357298"/>
            <a:ext cx="7929618" cy="4857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solidFill>
                  <a:srgbClr val="92D050"/>
                </a:solidFill>
              </a:rPr>
              <a:t>'Si evaluamos la serie por partes</a:t>
            </a:r>
          </a:p>
          <a:p>
            <a:pPr lvl="0">
              <a:spcBef>
                <a:spcPct val="20000"/>
              </a:spcBef>
              <a:defRPr/>
            </a:pPr>
            <a:r>
              <a:rPr lang="es-ES" sz="2200" kern="0" dirty="0" smtClean="0">
                <a:solidFill>
                  <a:srgbClr val="92D050"/>
                </a:solidFill>
              </a:rPr>
              <a:t>'Gráficos y correlaciones cruzadas</a:t>
            </a:r>
            <a:r>
              <a:rPr lang="es-ES" sz="2200" kern="0" dirty="0" smtClean="0"/>
              <a:t>.</a:t>
            </a:r>
          </a:p>
          <a:p>
            <a:pPr lvl="0">
              <a:spcBef>
                <a:spcPct val="20000"/>
              </a:spcBef>
              <a:defRPr/>
            </a:pPr>
            <a:r>
              <a:rPr lang="es-ES" sz="2200" kern="0" dirty="0" err="1" smtClean="0"/>
              <a:t>Group</a:t>
            </a:r>
            <a:r>
              <a:rPr lang="es-ES" sz="2200" kern="0" dirty="0" smtClean="0"/>
              <a:t> Data x1 x2 x3</a:t>
            </a:r>
          </a:p>
          <a:p>
            <a:pPr lvl="0">
              <a:spcBef>
                <a:spcPct val="20000"/>
              </a:spcBef>
              <a:defRPr/>
            </a:pPr>
            <a:r>
              <a:rPr lang="es-ES" sz="2200" kern="0" dirty="0" err="1" smtClean="0"/>
              <a:t>Group</a:t>
            </a:r>
            <a:r>
              <a:rPr lang="es-ES" sz="2200" kern="0" dirty="0" smtClean="0"/>
              <a:t> Data2 x1 x2 x31</a:t>
            </a:r>
          </a:p>
          <a:p>
            <a:pPr lvl="0">
              <a:spcBef>
                <a:spcPct val="20000"/>
              </a:spcBef>
              <a:defRPr/>
            </a:pPr>
            <a:r>
              <a:rPr lang="es-ES" sz="2200" kern="0" dirty="0" smtClean="0"/>
              <a:t>Show </a:t>
            </a:r>
            <a:r>
              <a:rPr lang="es-ES" sz="2200" kern="0" dirty="0" err="1" smtClean="0"/>
              <a:t>Data.scatmat</a:t>
            </a:r>
            <a:endParaRPr lang="es-ES" sz="2200" kern="0" dirty="0" smtClean="0"/>
          </a:p>
          <a:p>
            <a:pPr lvl="0">
              <a:spcBef>
                <a:spcPct val="20000"/>
              </a:spcBef>
              <a:defRPr/>
            </a:pPr>
            <a:r>
              <a:rPr lang="es-ES" sz="2200" kern="0" dirty="0" smtClean="0"/>
              <a:t>Show Data.cor</a:t>
            </a:r>
          </a:p>
          <a:p>
            <a:pPr lvl="0">
              <a:spcBef>
                <a:spcPct val="20000"/>
              </a:spcBef>
              <a:defRPr/>
            </a:pPr>
            <a:r>
              <a:rPr lang="es-ES" sz="2200" kern="0" dirty="0" smtClean="0"/>
              <a:t>Show Data2.scatmat</a:t>
            </a:r>
          </a:p>
          <a:p>
            <a:pPr lvl="0">
              <a:spcBef>
                <a:spcPct val="20000"/>
              </a:spcBef>
              <a:defRPr/>
            </a:pPr>
            <a:endParaRPr lang="es-ES" sz="1000" kern="0" dirty="0" smtClean="0"/>
          </a:p>
          <a:p>
            <a:pPr lvl="0" algn="just">
              <a:spcBef>
                <a:spcPct val="20000"/>
              </a:spcBef>
              <a:defRPr/>
            </a:pPr>
            <a:r>
              <a:rPr lang="es-ES" sz="2200" kern="0" dirty="0" smtClean="0"/>
              <a:t>Para importa una base de datos o ejecutar un la programación a partir de un Workfile es necesario definir la ruta donde se ubicar, por eso en el siguiente guía positivo enseñaremos a definir la ruta donde EViews buscara los archivos antes mencionados.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110595" name="Picture 3" descr="C:\Documents and Settings\clark\Mis documentos\Mis imágenes\1.JPG"/>
          <p:cNvPicPr>
            <a:picLocks noChangeAspect="1" noChangeArrowheads="1"/>
          </p:cNvPicPr>
          <p:nvPr/>
        </p:nvPicPr>
        <p:blipFill>
          <a:blip r:embed="rId4"/>
          <a:srcRect/>
          <a:stretch>
            <a:fillRect/>
          </a:stretch>
        </p:blipFill>
        <p:spPr bwMode="auto">
          <a:xfrm>
            <a:off x="285720" y="1142984"/>
            <a:ext cx="4229100" cy="1933575"/>
          </a:xfrm>
          <a:prstGeom prst="rect">
            <a:avLst/>
          </a:prstGeom>
          <a:noFill/>
          <a:ln>
            <a:solidFill>
              <a:schemeClr val="tx1"/>
            </a:solidFill>
          </a:ln>
        </p:spPr>
      </p:pic>
      <p:sp>
        <p:nvSpPr>
          <p:cNvPr id="9" name="8 Llamada rectangular redondeada"/>
          <p:cNvSpPr/>
          <p:nvPr/>
        </p:nvSpPr>
        <p:spPr>
          <a:xfrm>
            <a:off x="4714876" y="1214422"/>
            <a:ext cx="4143404" cy="1143008"/>
          </a:xfrm>
          <a:prstGeom prst="wedgeRoundRectCallout">
            <a:avLst>
              <a:gd name="adj1" fmla="val -96285"/>
              <a:gd name="adj2" fmla="val 9580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Doble  Click  rápido para  cambiar la ruta donde se tiene la base de datos(</a:t>
            </a:r>
            <a:r>
              <a:rPr lang="es-ES" sz="1600" dirty="0" err="1" smtClean="0"/>
              <a:t>xls</a:t>
            </a:r>
            <a:r>
              <a:rPr lang="es-ES" sz="1600" dirty="0" smtClean="0"/>
              <a:t>), los programas de EViews( prg) y los workfile(wf1)</a:t>
            </a:r>
          </a:p>
        </p:txBody>
      </p:sp>
      <p:pic>
        <p:nvPicPr>
          <p:cNvPr id="110596" name="Picture 4" descr="C:\Documents and Settings\clark\Mis documentos\Mis imágenes\2.JPG"/>
          <p:cNvPicPr>
            <a:picLocks noChangeAspect="1" noChangeArrowheads="1"/>
          </p:cNvPicPr>
          <p:nvPr/>
        </p:nvPicPr>
        <p:blipFill>
          <a:blip r:embed="rId5"/>
          <a:srcRect/>
          <a:stretch>
            <a:fillRect/>
          </a:stretch>
        </p:blipFill>
        <p:spPr bwMode="auto">
          <a:xfrm>
            <a:off x="4929190" y="2714620"/>
            <a:ext cx="4000529" cy="3181347"/>
          </a:xfrm>
          <a:prstGeom prst="rect">
            <a:avLst/>
          </a:prstGeom>
          <a:noFill/>
          <a:ln>
            <a:solidFill>
              <a:schemeClr val="tx1"/>
            </a:solidFill>
          </a:ln>
        </p:spPr>
      </p:pic>
      <p:sp>
        <p:nvSpPr>
          <p:cNvPr id="12" name="11 Llamada rectangular redondeada"/>
          <p:cNvSpPr/>
          <p:nvPr/>
        </p:nvSpPr>
        <p:spPr>
          <a:xfrm>
            <a:off x="214282" y="3143248"/>
            <a:ext cx="4429156" cy="1714512"/>
          </a:xfrm>
          <a:prstGeom prst="wedgeRoundRectCallout">
            <a:avLst>
              <a:gd name="adj1" fmla="val 78739"/>
              <a:gd name="adj2" fmla="val -43032"/>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En nuestro caso nosotros tenemos la base de Excel (</a:t>
            </a:r>
            <a:r>
              <a:rPr lang="es-ES" sz="1600" dirty="0" err="1" smtClean="0"/>
              <a:t>xls</a:t>
            </a:r>
            <a:r>
              <a:rPr lang="es-ES" sz="1600" dirty="0" smtClean="0"/>
              <a:t>) que queremos importar al EViews en el Disco D:\.</a:t>
            </a:r>
          </a:p>
          <a:p>
            <a:pPr lvl="0" indent="-283464" fontAlgn="auto">
              <a:spcBef>
                <a:spcPts val="0"/>
              </a:spcBef>
              <a:spcAft>
                <a:spcPts val="0"/>
              </a:spcAft>
              <a:buClr>
                <a:schemeClr val="accent1"/>
              </a:buClr>
              <a:buSzPct val="80000"/>
              <a:defRPr/>
            </a:pPr>
            <a:r>
              <a:rPr lang="es-ES" sz="1600" dirty="0" smtClean="0"/>
              <a:t>Nota: Tenemos que establecer la ruta exacta donde esta el Excel o Workfile, por que si no aparecerá un mensaje de error en el programa.</a:t>
            </a:r>
          </a:p>
        </p:txBody>
      </p:sp>
      <p:pic>
        <p:nvPicPr>
          <p:cNvPr id="110597" name="Picture 5" descr="C:\Documents and Settings\clark\Mis documentos\Mis imágenes\3.JPG"/>
          <p:cNvPicPr>
            <a:picLocks noChangeAspect="1" noChangeArrowheads="1"/>
          </p:cNvPicPr>
          <p:nvPr/>
        </p:nvPicPr>
        <p:blipFill>
          <a:blip r:embed="rId6"/>
          <a:srcRect/>
          <a:stretch>
            <a:fillRect/>
          </a:stretch>
        </p:blipFill>
        <p:spPr bwMode="auto">
          <a:xfrm>
            <a:off x="357158" y="4929198"/>
            <a:ext cx="4238625" cy="1543050"/>
          </a:xfrm>
          <a:prstGeom prst="rect">
            <a:avLst/>
          </a:prstGeom>
          <a:noFill/>
          <a:ln>
            <a:solidFill>
              <a:schemeClr val="tx1"/>
            </a:solidFill>
          </a:ln>
        </p:spPr>
      </p:pic>
      <p:sp>
        <p:nvSpPr>
          <p:cNvPr id="14" name="13 Llamada rectangular redondeada"/>
          <p:cNvSpPr/>
          <p:nvPr/>
        </p:nvSpPr>
        <p:spPr>
          <a:xfrm>
            <a:off x="5286380" y="5786454"/>
            <a:ext cx="3071834" cy="500066"/>
          </a:xfrm>
          <a:prstGeom prst="wedgeRoundRectCallout">
            <a:avLst>
              <a:gd name="adj1" fmla="val -129337"/>
              <a:gd name="adj2" fmla="val 47287"/>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Ruta definida para el EViews</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214422"/>
            <a:ext cx="8429684" cy="3929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000" kern="0" dirty="0" smtClean="0">
                <a:solidFill>
                  <a:srgbClr val="92D050"/>
                </a:solidFill>
              </a:rPr>
              <a:t>'Definir el periodo cuatrimestral desde 1952:01 hasta 1996:04</a:t>
            </a:r>
          </a:p>
          <a:p>
            <a:pPr lvl="0">
              <a:spcBef>
                <a:spcPct val="20000"/>
              </a:spcBef>
              <a:defRPr/>
            </a:pPr>
            <a:r>
              <a:rPr lang="es-ES" sz="2000" kern="0" dirty="0" err="1" smtClean="0"/>
              <a:t>Create</a:t>
            </a:r>
            <a:r>
              <a:rPr lang="es-ES" sz="2000" kern="0" dirty="0" smtClean="0"/>
              <a:t> q 1952:01 1996:04</a:t>
            </a:r>
          </a:p>
          <a:p>
            <a:pPr lvl="0">
              <a:spcBef>
                <a:spcPct val="20000"/>
              </a:spcBef>
              <a:defRPr/>
            </a:pPr>
            <a:endParaRPr lang="es-ES" sz="2000" kern="0" dirty="0" smtClean="0"/>
          </a:p>
          <a:p>
            <a:pPr lvl="0">
              <a:spcBef>
                <a:spcPct val="20000"/>
              </a:spcBef>
              <a:defRPr/>
            </a:pPr>
            <a:endParaRPr lang="es-ES" sz="2000" kern="0" dirty="0" smtClean="0"/>
          </a:p>
          <a:p>
            <a:pPr lvl="0">
              <a:spcBef>
                <a:spcPct val="20000"/>
              </a:spcBef>
              <a:defRPr/>
            </a:pPr>
            <a:endParaRPr lang="es-ES" sz="2000" kern="0" dirty="0" smtClean="0"/>
          </a:p>
          <a:p>
            <a:pPr lvl="0">
              <a:spcBef>
                <a:spcPct val="20000"/>
              </a:spcBef>
              <a:defRPr/>
            </a:pPr>
            <a:endParaRPr lang="es-ES" sz="2000" kern="0" dirty="0" smtClean="0"/>
          </a:p>
          <a:p>
            <a:pPr lvl="0">
              <a:spcBef>
                <a:spcPct val="20000"/>
              </a:spcBef>
              <a:defRPr/>
            </a:pPr>
            <a:r>
              <a:rPr lang="es-ES" sz="2000" kern="0" dirty="0" smtClean="0">
                <a:solidFill>
                  <a:srgbClr val="92D050"/>
                </a:solidFill>
              </a:rPr>
              <a:t>'Importar las cuatro series desde el archivo de Excel_Comandos.XLS</a:t>
            </a:r>
          </a:p>
          <a:p>
            <a:pPr lvl="0">
              <a:spcBef>
                <a:spcPct val="20000"/>
              </a:spcBef>
              <a:defRPr/>
            </a:pPr>
            <a:r>
              <a:rPr lang="es-ES" sz="2000" kern="0" dirty="0" smtClean="0">
                <a:solidFill>
                  <a:srgbClr val="92D050"/>
                </a:solidFill>
              </a:rPr>
              <a:t>'Que lea EViews desde B2(donde se ubicar el primer dato)</a:t>
            </a:r>
          </a:p>
          <a:p>
            <a:pPr lvl="0">
              <a:spcBef>
                <a:spcPct val="20000"/>
              </a:spcBef>
              <a:defRPr/>
            </a:pPr>
            <a:r>
              <a:rPr lang="es-ES" sz="2000" kern="0" dirty="0" smtClean="0">
                <a:solidFill>
                  <a:srgbClr val="92D050"/>
                </a:solidFill>
              </a:rPr>
              <a:t>'Hasta la columna D(columna de finaliza los datos)</a:t>
            </a:r>
          </a:p>
          <a:p>
            <a:pPr lvl="0">
              <a:spcBef>
                <a:spcPct val="20000"/>
              </a:spcBef>
              <a:defRPr/>
            </a:pPr>
            <a:r>
              <a:rPr lang="es-ES" sz="2000" kern="0" dirty="0" err="1" smtClean="0"/>
              <a:t>read</a:t>
            </a:r>
            <a:r>
              <a:rPr lang="es-ES" sz="2000" kern="0" dirty="0" smtClean="0"/>
              <a:t>(D,B2) </a:t>
            </a:r>
            <a:r>
              <a:rPr lang="es-ES" sz="2000" kern="0" dirty="0" err="1" smtClean="0"/>
              <a:t>Base_para_Comandos.Xls</a:t>
            </a:r>
            <a:r>
              <a:rPr lang="es-ES" sz="2000" kern="0" dirty="0" smtClean="0"/>
              <a:t> </a:t>
            </a:r>
            <a:r>
              <a:rPr lang="es-ES" sz="2000" kern="0" dirty="0" err="1" smtClean="0"/>
              <a:t>gdp</a:t>
            </a:r>
            <a:r>
              <a:rPr lang="es-ES" sz="2000" kern="0" dirty="0" smtClean="0"/>
              <a:t> </a:t>
            </a:r>
            <a:r>
              <a:rPr lang="es-ES" sz="2000" kern="0" dirty="0" err="1" smtClean="0"/>
              <a:t>pr</a:t>
            </a:r>
            <a:r>
              <a:rPr lang="es-ES" sz="2000" kern="0" dirty="0" smtClean="0"/>
              <a:t> m1 </a:t>
            </a:r>
            <a:r>
              <a:rPr lang="es-ES" sz="2000" kern="0" dirty="0" err="1" smtClean="0"/>
              <a:t>rs</a:t>
            </a:r>
            <a:endParaRPr kumimoji="0" lang="es-ES" sz="2000" b="0" i="0" u="none" strike="noStrike" kern="0" cap="none" spc="0" normalizeH="0" baseline="0" noProof="0" dirty="0">
              <a:ln>
                <a:noFill/>
              </a:ln>
              <a:effectLst/>
              <a:uLnTx/>
              <a:uFillTx/>
              <a:latin typeface="+mn-lt"/>
              <a:ea typeface="+mn-ea"/>
              <a:cs typeface="+mn-cs"/>
            </a:endParaRPr>
          </a:p>
        </p:txBody>
      </p:sp>
      <p:pic>
        <p:nvPicPr>
          <p:cNvPr id="317442" name="Picture 2"/>
          <p:cNvPicPr>
            <a:picLocks noChangeAspect="1" noChangeArrowheads="1"/>
          </p:cNvPicPr>
          <p:nvPr/>
        </p:nvPicPr>
        <p:blipFill>
          <a:blip r:embed="rId4"/>
          <a:srcRect/>
          <a:stretch>
            <a:fillRect/>
          </a:stretch>
        </p:blipFill>
        <p:spPr bwMode="auto">
          <a:xfrm>
            <a:off x="3571868" y="1571612"/>
            <a:ext cx="4505325" cy="1714512"/>
          </a:xfrm>
          <a:prstGeom prst="rect">
            <a:avLst/>
          </a:prstGeom>
          <a:noFill/>
          <a:ln w="9525">
            <a:solidFill>
              <a:schemeClr val="tx1"/>
            </a:solidFill>
            <a:miter lim="800000"/>
            <a:headEnd/>
            <a:tailEnd/>
          </a:ln>
          <a:effectLst/>
        </p:spPr>
      </p:pic>
      <p:pic>
        <p:nvPicPr>
          <p:cNvPr id="317443" name="Picture 3"/>
          <p:cNvPicPr>
            <a:picLocks noChangeAspect="1" noChangeArrowheads="1"/>
          </p:cNvPicPr>
          <p:nvPr/>
        </p:nvPicPr>
        <p:blipFill>
          <a:blip r:embed="rId5"/>
          <a:srcRect/>
          <a:stretch>
            <a:fillRect/>
          </a:stretch>
        </p:blipFill>
        <p:spPr bwMode="auto">
          <a:xfrm>
            <a:off x="500034" y="4929198"/>
            <a:ext cx="4524375" cy="150019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214422"/>
            <a:ext cx="8429684" cy="50006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solidFill>
                  <a:srgbClr val="92D050"/>
                </a:solidFill>
              </a:rPr>
              <a:t>'Crear grupo de variables llamada Datos con las variables GDP, M1,RS y PR</a:t>
            </a:r>
          </a:p>
          <a:p>
            <a:pPr lvl="0">
              <a:spcBef>
                <a:spcPct val="20000"/>
              </a:spcBef>
              <a:defRPr/>
            </a:pPr>
            <a:r>
              <a:rPr lang="es-ES" sz="2200" kern="0" dirty="0" err="1" smtClean="0"/>
              <a:t>Group</a:t>
            </a:r>
            <a:r>
              <a:rPr lang="es-ES" sz="2200" kern="0" dirty="0" smtClean="0"/>
              <a:t> Datos.GDP M1 RS PR</a:t>
            </a:r>
          </a:p>
          <a:p>
            <a:pPr lvl="0">
              <a:spcBef>
                <a:spcPct val="20000"/>
              </a:spcBef>
              <a:defRPr/>
            </a:pPr>
            <a:endParaRPr kumimoji="0" lang="es-ES" sz="2200" b="0" i="0" u="none" strike="noStrike" kern="0" cap="none" spc="0" normalizeH="0" baseline="0" noProof="0" dirty="0" smtClean="0">
              <a:ln>
                <a:noFill/>
              </a:ln>
              <a:effectLst/>
              <a:uLnTx/>
              <a:uFillTx/>
              <a:latin typeface="+mn-lt"/>
              <a:ea typeface="+mn-ea"/>
              <a:cs typeface="+mn-cs"/>
            </a:endParaRPr>
          </a:p>
          <a:p>
            <a:pPr lvl="0">
              <a:spcBef>
                <a:spcPct val="20000"/>
              </a:spcBef>
              <a:defRPr/>
            </a:pPr>
            <a:endParaRPr lang="es-ES" sz="2200" kern="0" dirty="0" smtClean="0">
              <a:latin typeface="+mn-lt"/>
            </a:endParaRPr>
          </a:p>
          <a:p>
            <a:pPr lvl="0">
              <a:spcBef>
                <a:spcPct val="20000"/>
              </a:spcBef>
              <a:defRPr/>
            </a:pPr>
            <a:endParaRPr kumimoji="0" lang="es-ES" sz="2200" b="0" i="0" u="none" strike="noStrike" kern="0" cap="none" spc="0" normalizeH="0" baseline="0" noProof="0" dirty="0" smtClean="0">
              <a:ln>
                <a:noFill/>
              </a:ln>
              <a:effectLst/>
              <a:uLnTx/>
              <a:uFillTx/>
              <a:latin typeface="+mn-lt"/>
              <a:ea typeface="+mn-ea"/>
              <a:cs typeface="+mn-cs"/>
            </a:endParaRPr>
          </a:p>
          <a:p>
            <a:pPr lvl="0">
              <a:spcBef>
                <a:spcPct val="20000"/>
              </a:spcBef>
              <a:defRPr/>
            </a:pPr>
            <a:endParaRPr kumimoji="0" lang="es-ES" sz="2200" b="0" i="0" u="none" strike="noStrike" kern="0" cap="none" spc="0" normalizeH="0" baseline="0" noProof="0" dirty="0" smtClean="0">
              <a:ln>
                <a:noFill/>
              </a:ln>
              <a:effectLst/>
              <a:uLnTx/>
              <a:uFillTx/>
              <a:latin typeface="+mn-lt"/>
              <a:ea typeface="+mn-ea"/>
              <a:cs typeface="+mn-cs"/>
            </a:endParaRPr>
          </a:p>
          <a:p>
            <a:pPr lvl="0">
              <a:spcBef>
                <a:spcPct val="20000"/>
              </a:spcBef>
              <a:defRPr/>
            </a:pPr>
            <a:endParaRPr lang="es-ES" sz="2200" kern="0" dirty="0" smtClean="0">
              <a:latin typeface="+mn-lt"/>
            </a:endParaRPr>
          </a:p>
          <a:p>
            <a:pPr lvl="0">
              <a:spcBef>
                <a:spcPct val="20000"/>
              </a:spcBef>
              <a:defRPr/>
            </a:pPr>
            <a:r>
              <a:rPr lang="es-ES" sz="2100" kern="0" dirty="0" smtClean="0">
                <a:latin typeface="+mn-lt"/>
              </a:rPr>
              <a:t>'Importa directamente los datos y variables de archivo de </a:t>
            </a:r>
            <a:r>
              <a:rPr lang="es-ES" sz="2100" kern="0" dirty="0" err="1" smtClean="0">
                <a:latin typeface="+mn-lt"/>
              </a:rPr>
              <a:t>Excel,sin</a:t>
            </a:r>
            <a:r>
              <a:rPr lang="es-ES" sz="2100" kern="0" dirty="0" smtClean="0">
                <a:latin typeface="+mn-lt"/>
              </a:rPr>
              <a:t> necesidad de definir el periodo y las variables</a:t>
            </a:r>
          </a:p>
          <a:p>
            <a:pPr lvl="0">
              <a:spcBef>
                <a:spcPct val="20000"/>
              </a:spcBef>
              <a:defRPr/>
            </a:pPr>
            <a:r>
              <a:rPr lang="es-ES" sz="2100" kern="0" dirty="0" err="1" smtClean="0">
                <a:latin typeface="+mn-lt"/>
              </a:rPr>
              <a:t>wfopen</a:t>
            </a:r>
            <a:r>
              <a:rPr lang="es-ES" sz="2100" kern="0" dirty="0" smtClean="0">
                <a:latin typeface="+mn-lt"/>
              </a:rPr>
              <a:t> "d:\Modelo Lineal General.xls"</a:t>
            </a:r>
            <a:endParaRPr kumimoji="0" lang="es-ES" sz="2100" b="0" i="0" u="none" strike="noStrike" kern="0" cap="none" spc="0" normalizeH="0" baseline="0" noProof="0" dirty="0">
              <a:ln>
                <a:noFill/>
              </a:ln>
              <a:effectLst/>
              <a:uLnTx/>
              <a:uFillTx/>
              <a:latin typeface="+mn-lt"/>
              <a:ea typeface="+mn-ea"/>
              <a:cs typeface="+mn-cs"/>
            </a:endParaRPr>
          </a:p>
        </p:txBody>
      </p:sp>
      <p:pic>
        <p:nvPicPr>
          <p:cNvPr id="318466" name="Picture 2"/>
          <p:cNvPicPr>
            <a:picLocks noChangeAspect="1" noChangeArrowheads="1"/>
          </p:cNvPicPr>
          <p:nvPr/>
        </p:nvPicPr>
        <p:blipFill>
          <a:blip r:embed="rId4"/>
          <a:srcRect/>
          <a:stretch>
            <a:fillRect/>
          </a:stretch>
        </p:blipFill>
        <p:spPr bwMode="auto">
          <a:xfrm>
            <a:off x="4357686" y="1643050"/>
            <a:ext cx="4543425" cy="22383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5072074"/>
            <a:ext cx="8429684" cy="928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t>Hacer  Click en siguiente hasta finalizar y el lector podrá apreciar que el tiempo aparece como una variable en el Workfile.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319490" name="Picture 2"/>
          <p:cNvPicPr>
            <a:picLocks noChangeAspect="1" noChangeArrowheads="1"/>
          </p:cNvPicPr>
          <p:nvPr/>
        </p:nvPicPr>
        <p:blipFill>
          <a:blip r:embed="rId4"/>
          <a:srcRect/>
          <a:stretch>
            <a:fillRect/>
          </a:stretch>
        </p:blipFill>
        <p:spPr bwMode="auto">
          <a:xfrm>
            <a:off x="1500166" y="1285860"/>
            <a:ext cx="4572032" cy="360422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357298"/>
            <a:ext cx="3571900" cy="4857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endParaRPr lang="es-ES" sz="2200" kern="0" dirty="0" smtClean="0">
              <a:solidFill>
                <a:srgbClr val="92D050"/>
              </a:solidFill>
            </a:endParaRPr>
          </a:p>
          <a:p>
            <a:pPr lvl="0">
              <a:spcBef>
                <a:spcPct val="20000"/>
              </a:spcBef>
              <a:defRPr/>
            </a:pPr>
            <a:endParaRPr lang="es-ES" sz="2200" kern="0" dirty="0" smtClean="0">
              <a:solidFill>
                <a:srgbClr val="92D050"/>
              </a:solidFill>
            </a:endParaRPr>
          </a:p>
          <a:p>
            <a:pPr lvl="0">
              <a:spcBef>
                <a:spcPct val="20000"/>
              </a:spcBef>
              <a:defRPr/>
            </a:pPr>
            <a:endParaRPr lang="es-ES" sz="2200" kern="0" dirty="0" smtClean="0">
              <a:solidFill>
                <a:srgbClr val="92D050"/>
              </a:solidFill>
            </a:endParaRPr>
          </a:p>
          <a:p>
            <a:pPr lvl="0">
              <a:spcBef>
                <a:spcPct val="20000"/>
              </a:spcBef>
              <a:defRPr/>
            </a:pPr>
            <a:endParaRPr lang="es-ES" sz="2200" kern="0" dirty="0" smtClean="0">
              <a:solidFill>
                <a:srgbClr val="92D050"/>
              </a:solidFill>
            </a:endParaRPr>
          </a:p>
          <a:p>
            <a:pPr lvl="0">
              <a:spcBef>
                <a:spcPct val="20000"/>
              </a:spcBef>
              <a:defRPr/>
            </a:pPr>
            <a:endParaRPr lang="es-ES" sz="2200" kern="0" dirty="0" smtClean="0">
              <a:solidFill>
                <a:srgbClr val="92D050"/>
              </a:solidFill>
            </a:endParaRPr>
          </a:p>
          <a:p>
            <a:pPr lvl="0">
              <a:spcBef>
                <a:spcPct val="20000"/>
              </a:spcBef>
              <a:defRPr/>
            </a:pPr>
            <a:endParaRPr lang="es-ES" sz="2200" kern="0" dirty="0" smtClean="0">
              <a:solidFill>
                <a:srgbClr val="92D050"/>
              </a:solidFill>
            </a:endParaRPr>
          </a:p>
          <a:p>
            <a:pPr lvl="0">
              <a:spcBef>
                <a:spcPct val="20000"/>
              </a:spcBef>
              <a:defRPr/>
            </a:pPr>
            <a:r>
              <a:rPr lang="es-ES" sz="2200" kern="0" dirty="0" smtClean="0">
                <a:solidFill>
                  <a:srgbClr val="92D050"/>
                </a:solidFill>
              </a:rPr>
              <a:t>'Abre el texto de programación a partir del archivo creado prg. Que se encuentra en el disco “d”.</a:t>
            </a:r>
          </a:p>
          <a:p>
            <a:pPr lvl="0">
              <a:spcBef>
                <a:spcPct val="20000"/>
              </a:spcBef>
              <a:defRPr/>
            </a:pPr>
            <a:r>
              <a:rPr lang="es-ES" sz="2200" kern="0" dirty="0" smtClean="0"/>
              <a:t>open "d:\limites del intervalo.prg"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320514" name="Picture 2"/>
          <p:cNvPicPr>
            <a:picLocks noChangeAspect="1" noChangeArrowheads="1"/>
          </p:cNvPicPr>
          <p:nvPr/>
        </p:nvPicPr>
        <p:blipFill>
          <a:blip r:embed="rId4"/>
          <a:srcRect/>
          <a:stretch>
            <a:fillRect/>
          </a:stretch>
        </p:blipFill>
        <p:spPr bwMode="auto">
          <a:xfrm>
            <a:off x="4214810" y="1214422"/>
            <a:ext cx="4667250" cy="2247900"/>
          </a:xfrm>
          <a:prstGeom prst="rect">
            <a:avLst/>
          </a:prstGeom>
          <a:noFill/>
          <a:ln w="9525">
            <a:solidFill>
              <a:schemeClr val="tx1"/>
            </a:solidFill>
            <a:miter lim="800000"/>
            <a:headEnd/>
            <a:tailEnd/>
          </a:ln>
          <a:effectLst/>
        </p:spPr>
      </p:pic>
      <p:pic>
        <p:nvPicPr>
          <p:cNvPr id="10" name="Picture 3"/>
          <p:cNvPicPr>
            <a:picLocks noChangeAspect="1" noChangeArrowheads="1"/>
          </p:cNvPicPr>
          <p:nvPr/>
        </p:nvPicPr>
        <p:blipFill>
          <a:blip r:embed="rId5"/>
          <a:srcRect/>
          <a:stretch>
            <a:fillRect/>
          </a:stretch>
        </p:blipFill>
        <p:spPr bwMode="auto">
          <a:xfrm>
            <a:off x="4214810" y="3643314"/>
            <a:ext cx="4657725" cy="2605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285860"/>
            <a:ext cx="8429684" cy="50720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100" kern="0" dirty="0" smtClean="0">
                <a:solidFill>
                  <a:srgbClr val="92D050"/>
                </a:solidFill>
              </a:rPr>
              <a:t>'Abre un cuadro de texto, previamente definido la ruta que en nuestro caso es d:/</a:t>
            </a:r>
          </a:p>
          <a:p>
            <a:pPr lvl="0">
              <a:spcBef>
                <a:spcPct val="20000"/>
              </a:spcBef>
              <a:defRPr/>
            </a:pPr>
            <a:r>
              <a:rPr lang="es-ES" sz="2100" kern="0" dirty="0" smtClean="0"/>
              <a:t>open datos.txt</a:t>
            </a:r>
          </a:p>
          <a:p>
            <a:pPr lvl="0">
              <a:spcBef>
                <a:spcPct val="20000"/>
              </a:spcBef>
              <a:defRPr/>
            </a:pPr>
            <a:r>
              <a:rPr lang="es-ES" sz="2100" kern="0" dirty="0" smtClean="0"/>
              <a:t>'"ex" representa el exponente diez a la x. Ejemplo:</a:t>
            </a:r>
          </a:p>
          <a:p>
            <a:pPr lvl="0">
              <a:spcBef>
                <a:spcPct val="20000"/>
              </a:spcBef>
              <a:defRPr/>
            </a:pPr>
            <a:r>
              <a:rPr lang="es-ES" sz="2100" kern="0" dirty="0" smtClean="0"/>
              <a:t>'Si queremos 2000 tenemos que digitar.</a:t>
            </a:r>
          </a:p>
          <a:p>
            <a:pPr lvl="0">
              <a:spcBef>
                <a:spcPct val="20000"/>
              </a:spcBef>
              <a:defRPr/>
            </a:pPr>
            <a:r>
              <a:rPr lang="es-ES" sz="2100" kern="0" dirty="0" smtClean="0"/>
              <a:t>=2e3</a:t>
            </a:r>
          </a:p>
          <a:p>
            <a:pPr lvl="0">
              <a:spcBef>
                <a:spcPct val="20000"/>
              </a:spcBef>
              <a:defRPr/>
            </a:pPr>
            <a:r>
              <a:rPr lang="es-ES" sz="2100" kern="0" dirty="0" smtClean="0"/>
              <a:t>'Si queremos 100</a:t>
            </a:r>
          </a:p>
          <a:p>
            <a:pPr lvl="0">
              <a:spcBef>
                <a:spcPct val="20000"/>
              </a:spcBef>
              <a:defRPr/>
            </a:pPr>
            <a:r>
              <a:rPr lang="es-ES" sz="2100" kern="0" dirty="0" smtClean="0"/>
              <a:t>=1e2</a:t>
            </a:r>
          </a:p>
          <a:p>
            <a:pPr lvl="0">
              <a:spcBef>
                <a:spcPct val="20000"/>
              </a:spcBef>
              <a:defRPr/>
            </a:pPr>
            <a:r>
              <a:rPr lang="es-ES" sz="2100" kern="0" dirty="0" smtClean="0"/>
              <a:t>'Si queremos un 0.03,tenemos que digitar:</a:t>
            </a:r>
          </a:p>
          <a:p>
            <a:pPr lvl="0">
              <a:spcBef>
                <a:spcPct val="20000"/>
              </a:spcBef>
              <a:defRPr/>
            </a:pPr>
            <a:r>
              <a:rPr lang="es-ES" sz="2100" kern="0" dirty="0" smtClean="0"/>
              <a:t>=3e-2</a:t>
            </a:r>
          </a:p>
          <a:p>
            <a:pPr lvl="0">
              <a:spcBef>
                <a:spcPct val="20000"/>
              </a:spcBef>
              <a:defRPr/>
            </a:pPr>
            <a:r>
              <a:rPr lang="es-ES" sz="2100" kern="0" dirty="0" smtClean="0"/>
              <a:t>'Donde e-x representa un diez a la menos x</a:t>
            </a:r>
          </a:p>
          <a:p>
            <a:pPr lvl="0">
              <a:spcBef>
                <a:spcPct val="20000"/>
              </a:spcBef>
              <a:defRPr/>
            </a:pPr>
            <a:r>
              <a:rPr lang="es-ES" sz="2100" kern="0" dirty="0" smtClean="0"/>
              <a:t>'</a:t>
            </a:r>
            <a:r>
              <a:rPr lang="es-ES" sz="2100" kern="0" dirty="0" err="1" smtClean="0"/>
              <a:t>EViews</a:t>
            </a:r>
            <a:r>
              <a:rPr lang="es-ES" sz="2100" kern="0" dirty="0" smtClean="0"/>
              <a:t> tiene incorporado la regla de signo ejemplo:</a:t>
            </a:r>
          </a:p>
          <a:p>
            <a:pPr lvl="0">
              <a:spcBef>
                <a:spcPct val="20000"/>
              </a:spcBef>
              <a:defRPr/>
            </a:pPr>
            <a:r>
              <a:rPr lang="es-ES" sz="2100" kern="0" dirty="0" smtClean="0"/>
              <a:t>=2--2</a:t>
            </a:r>
          </a:p>
          <a:p>
            <a:pPr lvl="0">
              <a:spcBef>
                <a:spcPct val="20000"/>
              </a:spcBef>
              <a:defRPr/>
            </a:pPr>
            <a:endParaRPr kumimoji="0" lang="es-ES" sz="21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0" name="9 Rectángulo"/>
          <p:cNvSpPr/>
          <p:nvPr/>
        </p:nvSpPr>
        <p:spPr>
          <a:xfrm>
            <a:off x="285720" y="1214423"/>
            <a:ext cx="8572560" cy="5346079"/>
          </a:xfrm>
          <a:prstGeom prst="rect">
            <a:avLst/>
          </a:prstGeom>
        </p:spPr>
        <p:txBody>
          <a:bodyPr wrap="square">
            <a:spAutoFit/>
          </a:bodyPr>
          <a:lstStyle/>
          <a:p>
            <a:pPr lvl="0">
              <a:spcBef>
                <a:spcPct val="20000"/>
              </a:spcBef>
              <a:defRPr/>
            </a:pPr>
            <a:r>
              <a:rPr lang="es-ES" sz="2100" kern="0" dirty="0" smtClean="0"/>
              <a:t>'Resta se representa(-9 y la suma(+)</a:t>
            </a:r>
          </a:p>
          <a:p>
            <a:pPr lvl="0">
              <a:spcBef>
                <a:spcPct val="20000"/>
              </a:spcBef>
              <a:defRPr/>
            </a:pPr>
            <a:r>
              <a:rPr lang="es-ES" sz="2100" kern="0" dirty="0" smtClean="0"/>
              <a:t>'El exponente (^)</a:t>
            </a:r>
          </a:p>
          <a:p>
            <a:pPr lvl="0">
              <a:spcBef>
                <a:spcPct val="20000"/>
              </a:spcBef>
              <a:defRPr/>
            </a:pPr>
            <a:r>
              <a:rPr lang="es-ES" sz="2100" kern="0" dirty="0" smtClean="0"/>
              <a:t>'Multiplicación (*9 y la división (/)</a:t>
            </a:r>
          </a:p>
          <a:p>
            <a:pPr lvl="0">
              <a:spcBef>
                <a:spcPct val="20000"/>
              </a:spcBef>
              <a:defRPr/>
            </a:pPr>
            <a:r>
              <a:rPr lang="es-ES" sz="2100" kern="0" dirty="0" smtClean="0"/>
              <a:t>'Comparación (&lt;,&gt;,&lt;=,&gt;=)</a:t>
            </a:r>
          </a:p>
          <a:p>
            <a:pPr lvl="0">
              <a:spcBef>
                <a:spcPct val="20000"/>
              </a:spcBef>
              <a:defRPr/>
            </a:pPr>
            <a:r>
              <a:rPr lang="es-ES" sz="2100" kern="0" dirty="0" smtClean="0"/>
              <a:t>'No igual o diferente (&lt;&gt;)</a:t>
            </a:r>
          </a:p>
          <a:p>
            <a:pPr lvl="0">
              <a:spcBef>
                <a:spcPct val="20000"/>
              </a:spcBef>
              <a:defRPr/>
            </a:pPr>
            <a:r>
              <a:rPr lang="es-ES" sz="2100" kern="0" dirty="0" smtClean="0"/>
              <a:t>'Valor lógico Y (and).</a:t>
            </a:r>
          </a:p>
          <a:p>
            <a:pPr lvl="0">
              <a:spcBef>
                <a:spcPct val="20000"/>
              </a:spcBef>
              <a:defRPr/>
            </a:pPr>
            <a:r>
              <a:rPr lang="es-ES" sz="2100" kern="0" dirty="0" smtClean="0"/>
              <a:t>' Valor lógico o (</a:t>
            </a:r>
            <a:r>
              <a:rPr lang="es-ES" sz="2100" kern="0" dirty="0" err="1" smtClean="0"/>
              <a:t>or</a:t>
            </a:r>
            <a:r>
              <a:rPr lang="es-ES" sz="2100" kern="0" dirty="0" smtClean="0"/>
              <a:t>).</a:t>
            </a:r>
          </a:p>
          <a:p>
            <a:pPr lvl="0">
              <a:spcBef>
                <a:spcPct val="20000"/>
              </a:spcBef>
              <a:defRPr/>
            </a:pPr>
            <a:endParaRPr lang="es-ES" sz="2100" kern="0" dirty="0" smtClean="0"/>
          </a:p>
          <a:p>
            <a:pPr lvl="0">
              <a:spcBef>
                <a:spcPct val="20000"/>
              </a:spcBef>
              <a:defRPr/>
            </a:pPr>
            <a:r>
              <a:rPr lang="es-ES" sz="2100" kern="0" dirty="0" smtClean="0"/>
              <a:t>'Crea una variable ficticia </a:t>
            </a:r>
            <a:r>
              <a:rPr lang="es-ES" sz="2100" kern="0" dirty="0" err="1" smtClean="0"/>
              <a:t>apartir</a:t>
            </a:r>
            <a:r>
              <a:rPr lang="es-ES" sz="2100" kern="0" dirty="0" smtClean="0"/>
              <a:t> del periodo 1971</a:t>
            </a:r>
          </a:p>
          <a:p>
            <a:pPr lvl="0">
              <a:spcBef>
                <a:spcPct val="20000"/>
              </a:spcBef>
              <a:defRPr/>
            </a:pPr>
            <a:r>
              <a:rPr lang="es-ES" sz="2100" kern="0" dirty="0" err="1" smtClean="0"/>
              <a:t>Genr</a:t>
            </a:r>
            <a:r>
              <a:rPr lang="es-ES" sz="2100" kern="0" dirty="0" smtClean="0"/>
              <a:t> </a:t>
            </a:r>
            <a:r>
              <a:rPr lang="es-ES" sz="2100" kern="0" dirty="0" err="1" smtClean="0"/>
              <a:t>Dum</a:t>
            </a:r>
            <a:r>
              <a:rPr lang="es-ES" sz="2100" kern="0" dirty="0" smtClean="0"/>
              <a:t>=(@</a:t>
            </a:r>
            <a:r>
              <a:rPr lang="es-ES" sz="2100" kern="0" dirty="0" err="1" smtClean="0"/>
              <a:t>year</a:t>
            </a:r>
            <a:r>
              <a:rPr lang="es-ES" sz="2100" kern="0" dirty="0" smtClean="0"/>
              <a:t>&lt;=1971)</a:t>
            </a:r>
          </a:p>
          <a:p>
            <a:pPr lvl="0">
              <a:spcBef>
                <a:spcPct val="20000"/>
              </a:spcBef>
              <a:defRPr/>
            </a:pPr>
            <a:r>
              <a:rPr lang="es-ES" sz="2100" kern="0" dirty="0" smtClean="0"/>
              <a:t>'Crea una variable ficticia para el intervalo 1961-1971</a:t>
            </a:r>
          </a:p>
          <a:p>
            <a:pPr lvl="0">
              <a:spcBef>
                <a:spcPct val="20000"/>
              </a:spcBef>
              <a:defRPr/>
            </a:pPr>
            <a:r>
              <a:rPr lang="es-ES" sz="2100" kern="0" dirty="0" err="1" smtClean="0"/>
              <a:t>Genr</a:t>
            </a:r>
            <a:r>
              <a:rPr lang="es-ES" sz="2100" kern="0" dirty="0" smtClean="0"/>
              <a:t> </a:t>
            </a:r>
            <a:r>
              <a:rPr lang="es-ES" sz="2100" kern="0" dirty="0" err="1" smtClean="0"/>
              <a:t>Dum</a:t>
            </a:r>
            <a:r>
              <a:rPr lang="es-ES" sz="2100" kern="0" dirty="0" smtClean="0"/>
              <a:t>=(@</a:t>
            </a:r>
            <a:r>
              <a:rPr lang="es-ES" sz="2100" kern="0" dirty="0" err="1" smtClean="0"/>
              <a:t>year</a:t>
            </a:r>
            <a:r>
              <a:rPr lang="es-ES" sz="2100" kern="0" dirty="0" smtClean="0"/>
              <a:t>&lt;=1961) </a:t>
            </a:r>
            <a:r>
              <a:rPr lang="es-ES" sz="2100" kern="0" dirty="0" err="1" smtClean="0"/>
              <a:t>or</a:t>
            </a:r>
            <a:r>
              <a:rPr lang="es-ES" sz="2100" kern="0" dirty="0" smtClean="0"/>
              <a:t> (@</a:t>
            </a:r>
            <a:r>
              <a:rPr lang="es-ES" sz="2100" kern="0" dirty="0" err="1" smtClean="0"/>
              <a:t>year</a:t>
            </a:r>
            <a:r>
              <a:rPr lang="es-ES" sz="2100" kern="0" dirty="0" smtClean="0"/>
              <a:t>&gt;=1971)</a:t>
            </a:r>
          </a:p>
          <a:p>
            <a:pPr lvl="0">
              <a:spcBef>
                <a:spcPct val="20000"/>
              </a:spcBef>
              <a:defRPr/>
            </a:pPr>
            <a:endParaRPr lang="es-ES" kern="0" dirty="0" smtClean="0"/>
          </a:p>
          <a:p>
            <a:pPr lvl="0">
              <a:spcBef>
                <a:spcPct val="20000"/>
              </a:spcBef>
              <a:defRPr/>
            </a:pPr>
            <a:endParaRPr lang="es-ES" kern="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16 Flecha abajo"/>
          <p:cNvSpPr/>
          <p:nvPr/>
        </p:nvSpPr>
        <p:spPr>
          <a:xfrm rot="16200000">
            <a:off x="3893339" y="2321711"/>
            <a:ext cx="857256" cy="5000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1"/>
          <p:cNvSpPr>
            <a:spLocks noChangeArrowheads="1"/>
          </p:cNvSpPr>
          <p:nvPr/>
        </p:nvSpPr>
        <p:spPr bwMode="auto">
          <a:xfrm>
            <a:off x="285720" y="3857628"/>
            <a:ext cx="8358246" cy="2571768"/>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indent="-660400" algn="just">
              <a:lnSpc>
                <a:spcPct val="80000"/>
              </a:lnSpc>
              <a:spcBef>
                <a:spcPct val="20000"/>
              </a:spcBef>
            </a:pPr>
            <a:r>
              <a:rPr lang="es-ES" sz="2200" dirty="0" smtClean="0"/>
              <a:t>Después de pegar los datos, podemos guardar nuestra base de datos mediante un Click en </a:t>
            </a:r>
            <a:r>
              <a:rPr lang="es-ES" sz="2200" dirty="0" err="1" smtClean="0">
                <a:solidFill>
                  <a:srgbClr val="0070C0"/>
                </a:solidFill>
              </a:rPr>
              <a:t>Name</a:t>
            </a:r>
            <a:r>
              <a:rPr lang="es-ES" sz="2200" dirty="0" smtClean="0"/>
              <a:t> por defecto aparece el nombre group01, nosotros lo cambiaremos y digitaremos </a:t>
            </a:r>
            <a:r>
              <a:rPr lang="es-ES" sz="2200" dirty="0" smtClean="0">
                <a:solidFill>
                  <a:srgbClr val="0070C0"/>
                </a:solidFill>
              </a:rPr>
              <a:t>Datos</a:t>
            </a:r>
            <a:r>
              <a:rPr lang="es-ES" sz="2200" dirty="0" smtClean="0"/>
              <a:t> y seguidamente Intro.</a:t>
            </a:r>
          </a:p>
          <a:p>
            <a:pPr indent="-660400" algn="just">
              <a:lnSpc>
                <a:spcPct val="80000"/>
              </a:lnSpc>
              <a:spcBef>
                <a:spcPct val="20000"/>
              </a:spcBef>
            </a:pPr>
            <a:endParaRPr lang="es-ES" sz="1300" dirty="0" smtClean="0"/>
          </a:p>
          <a:p>
            <a:pPr indent="-660400" algn="just">
              <a:lnSpc>
                <a:spcPct val="80000"/>
              </a:lnSpc>
              <a:spcBef>
                <a:spcPct val="20000"/>
              </a:spcBef>
            </a:pPr>
            <a:r>
              <a:rPr lang="es-ES" sz="2200" dirty="0" smtClean="0"/>
              <a:t>Si el usuario le interesa utilizar la base utilizada en esta presentación, en la siguiente guía positiva, pondremos la base original, solo tiene que  hacer 2 Click para ingresar al Excel y copiar la base al EViews.</a:t>
            </a:r>
          </a:p>
          <a:p>
            <a:pPr indent="-660400" algn="just">
              <a:lnSpc>
                <a:spcPct val="80000"/>
              </a:lnSpc>
              <a:spcBef>
                <a:spcPct val="20000"/>
              </a:spcBef>
            </a:pPr>
            <a:endParaRPr lang="es-ES" sz="2200" dirty="0" smtClean="0"/>
          </a:p>
          <a:p>
            <a:pPr indent="-660400" algn="just">
              <a:lnSpc>
                <a:spcPct val="80000"/>
              </a:lnSpc>
              <a:spcBef>
                <a:spcPct val="20000"/>
              </a:spcBef>
            </a:pPr>
            <a:endParaRPr lang="es-ES" sz="2200" dirty="0" smtClean="0"/>
          </a:p>
          <a:p>
            <a:pPr indent="-660400" algn="just">
              <a:lnSpc>
                <a:spcPct val="80000"/>
              </a:lnSpc>
              <a:spcBef>
                <a:spcPct val="20000"/>
              </a:spcBef>
            </a:pPr>
            <a:endParaRPr lang="es-ES" sz="2200" dirty="0" smtClean="0"/>
          </a:p>
          <a:p>
            <a:pPr indent="-660400" algn="just">
              <a:lnSpc>
                <a:spcPct val="80000"/>
              </a:lnSpc>
              <a:spcBef>
                <a:spcPct val="20000"/>
              </a:spcBef>
            </a:pPr>
            <a:endParaRPr lang="es-ES" sz="2200" dirty="0"/>
          </a:p>
        </p:txBody>
      </p:sp>
      <p:pic>
        <p:nvPicPr>
          <p:cNvPr id="2049" name="Picture 1"/>
          <p:cNvPicPr>
            <a:picLocks noChangeAspect="1" noChangeArrowheads="1"/>
          </p:cNvPicPr>
          <p:nvPr/>
        </p:nvPicPr>
        <p:blipFill>
          <a:blip r:embed="rId2"/>
          <a:srcRect/>
          <a:stretch>
            <a:fillRect/>
          </a:stretch>
        </p:blipFill>
        <p:spPr bwMode="auto">
          <a:xfrm>
            <a:off x="285720" y="1214422"/>
            <a:ext cx="3643338" cy="2614619"/>
          </a:xfrm>
          <a:prstGeom prst="rect">
            <a:avLst/>
          </a:prstGeom>
          <a:noFill/>
          <a:ln w="9525">
            <a:solidFill>
              <a:schemeClr val="tx1"/>
            </a:solid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643438" y="1214423"/>
            <a:ext cx="4071966" cy="2643206"/>
          </a:xfrm>
          <a:prstGeom prst="rect">
            <a:avLst/>
          </a:prstGeom>
          <a:noFill/>
          <a:ln w="9525">
            <a:solidFill>
              <a:schemeClr val="tx1"/>
            </a:solidFill>
            <a:miter lim="800000"/>
            <a:headEnd/>
            <a:tailEnd/>
          </a:ln>
          <a:effectLst/>
        </p:spPr>
      </p:pic>
      <p:pic>
        <p:nvPicPr>
          <p:cNvPr id="12"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357298"/>
            <a:ext cx="8429684" cy="4857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t>Para finalizar este </a:t>
            </a:r>
            <a:r>
              <a:rPr lang="es-ES" sz="2200" kern="0" dirty="0" err="1" smtClean="0"/>
              <a:t>pptx</a:t>
            </a:r>
            <a:r>
              <a:rPr lang="es-ES" sz="2200" kern="0" dirty="0" smtClean="0"/>
              <a:t> vamos  correr un programa que generara un Workfile con el nombre </a:t>
            </a:r>
            <a:r>
              <a:rPr lang="es-ES" sz="2200" kern="0" dirty="0" err="1" smtClean="0">
                <a:solidFill>
                  <a:srgbClr val="0070C0"/>
                </a:solidFill>
              </a:rPr>
              <a:t>ya_se_programar</a:t>
            </a:r>
            <a:r>
              <a:rPr lang="es-ES" sz="2200" kern="0" dirty="0" smtClean="0">
                <a:solidFill>
                  <a:srgbClr val="0070C0"/>
                </a:solidFill>
              </a:rPr>
              <a:t>.</a:t>
            </a:r>
            <a:endParaRPr lang="es-ES" sz="2200" kern="0" dirty="0" smtClean="0"/>
          </a:p>
          <a:p>
            <a:pPr lvl="0">
              <a:spcBef>
                <a:spcPct val="20000"/>
              </a:spcBef>
              <a:defRPr/>
            </a:pPr>
            <a:endParaRPr lang="es-ES" sz="2200" kern="0" dirty="0" smtClean="0"/>
          </a:p>
          <a:p>
            <a:pPr lvl="0">
              <a:spcBef>
                <a:spcPct val="20000"/>
              </a:spcBef>
              <a:defRPr/>
            </a:pPr>
            <a:endParaRPr lang="es-ES" sz="2200" kern="0" dirty="0" smtClean="0"/>
          </a:p>
          <a:p>
            <a:pPr lvl="0">
              <a:spcBef>
                <a:spcPct val="20000"/>
              </a:spcBef>
              <a:defRPr/>
            </a:pPr>
            <a:endParaRPr lang="es-ES" sz="2200" kern="0" dirty="0" smtClean="0"/>
          </a:p>
          <a:p>
            <a:pPr lvl="0">
              <a:spcBef>
                <a:spcPct val="20000"/>
              </a:spcBef>
              <a:defRPr/>
            </a:pPr>
            <a:endParaRPr lang="es-ES" sz="2200" kern="0" dirty="0" smtClean="0"/>
          </a:p>
          <a:p>
            <a:pPr lvl="0">
              <a:spcBef>
                <a:spcPct val="20000"/>
              </a:spcBef>
              <a:defRPr/>
            </a:pPr>
            <a:endParaRPr lang="es-ES" sz="2200" kern="0" dirty="0" smtClean="0"/>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321538" name="Picture 2"/>
          <p:cNvPicPr>
            <a:picLocks noChangeAspect="1" noChangeArrowheads="1"/>
          </p:cNvPicPr>
          <p:nvPr/>
        </p:nvPicPr>
        <p:blipFill>
          <a:blip r:embed="rId4"/>
          <a:srcRect/>
          <a:stretch>
            <a:fillRect/>
          </a:stretch>
        </p:blipFill>
        <p:spPr bwMode="auto">
          <a:xfrm>
            <a:off x="428596" y="2214554"/>
            <a:ext cx="5876925" cy="13239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spect="1" noChangeArrowheads="1"/>
          </p:cNvPicPr>
          <p:nvPr/>
        </p:nvPicPr>
        <p:blipFill>
          <a:blip r:embed="rId2"/>
          <a:srcRect/>
          <a:stretch>
            <a:fillRect/>
          </a:stretch>
        </p:blipFill>
        <p:spPr bwMode="auto">
          <a:xfrm>
            <a:off x="571472" y="1714488"/>
            <a:ext cx="4643470" cy="4714908"/>
          </a:xfrm>
          <a:prstGeom prst="rect">
            <a:avLst/>
          </a:prstGeom>
          <a:noFill/>
          <a:ln w="9525">
            <a:no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285860"/>
            <a:ext cx="8429684"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t>Tenemos que activar </a:t>
            </a:r>
            <a:r>
              <a:rPr lang="es-ES" sz="2200" kern="0" dirty="0" smtClean="0">
                <a:solidFill>
                  <a:srgbClr val="0070C0"/>
                </a:solidFill>
              </a:rPr>
              <a:t>Run</a:t>
            </a:r>
            <a:r>
              <a:rPr lang="es-ES" sz="2200" kern="0" dirty="0" smtClean="0"/>
              <a:t> para que se ejecute el programa</a:t>
            </a:r>
            <a:endParaRPr lang="es-ES" sz="2200" kern="0" dirty="0" smtClean="0">
              <a:solidFill>
                <a:srgbClr val="0070C0"/>
              </a:solidFil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sp>
        <p:nvSpPr>
          <p:cNvPr id="12" name="11 Flecha izquierda"/>
          <p:cNvSpPr/>
          <p:nvPr/>
        </p:nvSpPr>
        <p:spPr>
          <a:xfrm rot="19203573">
            <a:off x="747744" y="2330550"/>
            <a:ext cx="459892" cy="271154"/>
          </a:xfrm>
          <a:prstGeom prst="leftArrow">
            <a:avLst/>
          </a:prstGeom>
          <a:solidFill>
            <a:srgbClr val="8AC71B"/>
          </a:soli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4" name="9 Subtítulo"/>
          <p:cNvSpPr txBox="1">
            <a:spLocks/>
          </p:cNvSpPr>
          <p:nvPr/>
        </p:nvSpPr>
        <p:spPr bwMode="auto">
          <a:xfrm>
            <a:off x="5357818" y="1857364"/>
            <a:ext cx="3438548" cy="178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spcBef>
                <a:spcPct val="20000"/>
              </a:spcBef>
              <a:defRPr/>
            </a:pPr>
            <a:r>
              <a:rPr lang="es-ES" sz="2200" kern="0" dirty="0" smtClean="0">
                <a:solidFill>
                  <a:srgbClr val="2B2BF5"/>
                </a:solidFill>
              </a:rPr>
              <a:t>Nota: </a:t>
            </a:r>
            <a:r>
              <a:rPr lang="es-ES" sz="2200" kern="0" dirty="0" smtClean="0"/>
              <a:t>Todos los archivos de EViews como la programación.prg se encuentra en el carpeta </a:t>
            </a:r>
            <a:r>
              <a:rPr lang="es-ES" sz="2200" kern="0" dirty="0" smtClean="0">
                <a:solidFill>
                  <a:srgbClr val="0070C0"/>
                </a:solidFill>
              </a:rPr>
              <a:t>Archivos de EViews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Rectangle 11"/>
          <p:cNvSpPr>
            <a:spLocks noChangeArrowheads="1"/>
          </p:cNvSpPr>
          <p:nvPr/>
        </p:nvSpPr>
        <p:spPr bwMode="auto">
          <a:xfrm>
            <a:off x="214282" y="1142984"/>
            <a:ext cx="5357850" cy="57150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Base de Datos del Ejemplo</a:t>
            </a:r>
            <a:endParaRPr lang="es-ES" sz="2400" dirty="0">
              <a:solidFill>
                <a:srgbClr val="FF0000"/>
              </a:solidFill>
            </a:endParaRPr>
          </a:p>
        </p:txBody>
      </p:sp>
      <p:graphicFrame>
        <p:nvGraphicFramePr>
          <p:cNvPr id="11" name="10 Objeto"/>
          <p:cNvGraphicFramePr>
            <a:graphicFrameLocks noChangeAspect="1"/>
          </p:cNvGraphicFramePr>
          <p:nvPr/>
        </p:nvGraphicFramePr>
        <p:xfrm>
          <a:off x="714348" y="1714488"/>
          <a:ext cx="8088313" cy="4579944"/>
        </p:xfrm>
        <a:graphic>
          <a:graphicData uri="http://schemas.openxmlformats.org/presentationml/2006/ole">
            <mc:AlternateContent xmlns:mc="http://schemas.openxmlformats.org/markup-compatibility/2006">
              <mc:Choice xmlns:v="urn:schemas-microsoft-com:vml" Requires="v">
                <p:oleObj spid="_x0000_s1028" name="Hoja de cálculo" r:id="rId4" imgW="6105525" imgH="4152900" progId="Excel.Sheet.12">
                  <p:embed/>
                </p:oleObj>
              </mc:Choice>
              <mc:Fallback>
                <p:oleObj name="Hoja de cálculo" r:id="rId4" imgW="6105525" imgH="4152900"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714488"/>
                        <a:ext cx="8088313" cy="4579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 descr="C:\Documents and Settings\clark\Mis documentos\Mis imágenes\20.JPG"/>
          <p:cNvPicPr>
            <a:picLocks noChangeAspect="1" noChangeArrowheads="1"/>
          </p:cNvPicPr>
          <p:nvPr/>
        </p:nvPicPr>
        <p:blipFill>
          <a:blip r:embed="rId6"/>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7"/>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Rectangle 11"/>
          <p:cNvSpPr>
            <a:spLocks noChangeArrowheads="1"/>
          </p:cNvSpPr>
          <p:nvPr/>
        </p:nvSpPr>
        <p:spPr bwMode="auto">
          <a:xfrm>
            <a:off x="214282" y="1142984"/>
            <a:ext cx="8715436" cy="128588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Importar Datos de Excel</a:t>
            </a:r>
          </a:p>
          <a:p>
            <a:pPr indent="-660400">
              <a:lnSpc>
                <a:spcPct val="80000"/>
              </a:lnSpc>
              <a:spcBef>
                <a:spcPct val="20000"/>
              </a:spcBef>
            </a:pPr>
            <a:r>
              <a:rPr lang="es-ES" sz="2200" dirty="0" smtClean="0"/>
              <a:t>Primero tenemos que convertir la hoja de Excel 2010 o 2007 en 2003. Para que se pueda extraer la data con facilidad.</a:t>
            </a:r>
            <a:endParaRPr lang="es-ES" sz="2200" dirty="0"/>
          </a:p>
        </p:txBody>
      </p:sp>
      <p:pic>
        <p:nvPicPr>
          <p:cNvPr id="30722" name="Picture 2"/>
          <p:cNvPicPr>
            <a:picLocks noChangeAspect="1" noChangeArrowheads="1"/>
          </p:cNvPicPr>
          <p:nvPr/>
        </p:nvPicPr>
        <p:blipFill>
          <a:blip r:embed="rId2"/>
          <a:srcRect/>
          <a:stretch>
            <a:fillRect/>
          </a:stretch>
        </p:blipFill>
        <p:spPr bwMode="auto">
          <a:xfrm>
            <a:off x="1857356" y="2428868"/>
            <a:ext cx="4572032" cy="3071834"/>
          </a:xfrm>
          <a:prstGeom prst="rect">
            <a:avLst/>
          </a:prstGeom>
          <a:solidFill>
            <a:schemeClr val="accent2"/>
          </a:solidFill>
          <a:ln w="9525">
            <a:solidFill>
              <a:schemeClr val="tx1"/>
            </a:solidFill>
            <a:miter lim="800000"/>
            <a:headEnd/>
            <a:tailEnd/>
          </a:ln>
          <a:effectLst/>
        </p:spPr>
      </p:pic>
      <p:sp>
        <p:nvSpPr>
          <p:cNvPr id="11" name="Rectangle 11"/>
          <p:cNvSpPr>
            <a:spLocks noChangeArrowheads="1"/>
          </p:cNvSpPr>
          <p:nvPr/>
        </p:nvSpPr>
        <p:spPr bwMode="auto">
          <a:xfrm>
            <a:off x="428596" y="5715016"/>
            <a:ext cx="8215402" cy="642942"/>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indent="-660400">
              <a:lnSpc>
                <a:spcPct val="80000"/>
              </a:lnSpc>
              <a:spcBef>
                <a:spcPct val="20000"/>
              </a:spcBef>
            </a:pPr>
            <a:r>
              <a:rPr lang="es-ES" sz="2200" dirty="0" smtClean="0"/>
              <a:t>Una vez realizado esto la instrucción es: </a:t>
            </a:r>
            <a:r>
              <a:rPr lang="es-ES" sz="2200" dirty="0" err="1" smtClean="0">
                <a:solidFill>
                  <a:srgbClr val="0070C0"/>
                </a:solidFill>
              </a:rPr>
              <a:t>File</a:t>
            </a:r>
            <a:r>
              <a:rPr lang="es-ES" sz="2200" dirty="0" smtClean="0">
                <a:solidFill>
                  <a:srgbClr val="0070C0"/>
                </a:solidFill>
              </a:rPr>
              <a:t>/</a:t>
            </a:r>
            <a:r>
              <a:rPr lang="es-ES" sz="2200" dirty="0" err="1" smtClean="0">
                <a:solidFill>
                  <a:srgbClr val="0070C0"/>
                </a:solidFill>
              </a:rPr>
              <a:t>Import</a:t>
            </a:r>
            <a:r>
              <a:rPr lang="es-ES" sz="2200" dirty="0" smtClean="0">
                <a:solidFill>
                  <a:srgbClr val="0070C0"/>
                </a:solidFill>
              </a:rPr>
              <a:t>/</a:t>
            </a:r>
            <a:r>
              <a:rPr lang="es-ES" sz="2200" dirty="0" err="1" smtClean="0">
                <a:solidFill>
                  <a:srgbClr val="0070C0"/>
                </a:solidFill>
              </a:rPr>
              <a:t>Read</a:t>
            </a:r>
            <a:r>
              <a:rPr lang="es-ES" sz="2200" dirty="0" smtClean="0">
                <a:solidFill>
                  <a:srgbClr val="0070C0"/>
                </a:solidFill>
              </a:rPr>
              <a:t>…</a:t>
            </a:r>
            <a:r>
              <a:rPr lang="es-ES" sz="2200" dirty="0" smtClean="0"/>
              <a:t> </a:t>
            </a:r>
            <a:endParaRPr lang="es-ES" sz="2200" dirty="0"/>
          </a:p>
        </p:txBody>
      </p:sp>
      <p:pic>
        <p:nvPicPr>
          <p:cNvPr id="10"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9701"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9"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7" name="Rectangle 11"/>
          <p:cNvSpPr>
            <a:spLocks noChangeArrowheads="1"/>
          </p:cNvSpPr>
          <p:nvPr/>
        </p:nvSpPr>
        <p:spPr bwMode="auto">
          <a:xfrm>
            <a:off x="285720" y="1357298"/>
            <a:ext cx="3714776" cy="57150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Introducción al EViews </a:t>
            </a:r>
            <a:endParaRPr lang="es-ES" sz="2400" dirty="0">
              <a:solidFill>
                <a:srgbClr val="FF0000"/>
              </a:solidFill>
            </a:endParaRPr>
          </a:p>
        </p:txBody>
      </p:sp>
      <p:sp>
        <p:nvSpPr>
          <p:cNvPr id="20" name="19 Llamada rectangular redondeada"/>
          <p:cNvSpPr/>
          <p:nvPr/>
        </p:nvSpPr>
        <p:spPr>
          <a:xfrm>
            <a:off x="1714480" y="5072074"/>
            <a:ext cx="2571768" cy="285752"/>
          </a:xfrm>
          <a:prstGeom prst="wedgeRoundRectCallout">
            <a:avLst>
              <a:gd name="adj1" fmla="val -85259"/>
              <a:gd name="adj2" fmla="val -12334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Mensaje de Bienvenida</a:t>
            </a:r>
            <a:endParaRPr lang="es-ES" sz="1600" dirty="0"/>
          </a:p>
        </p:txBody>
      </p:sp>
      <p:pic>
        <p:nvPicPr>
          <p:cNvPr id="2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2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grpSp>
        <p:nvGrpSpPr>
          <p:cNvPr id="24" name="23 Grupo"/>
          <p:cNvGrpSpPr/>
          <p:nvPr/>
        </p:nvGrpSpPr>
        <p:grpSpPr>
          <a:xfrm>
            <a:off x="285720" y="2500306"/>
            <a:ext cx="8501090" cy="3286148"/>
            <a:chOff x="285720" y="1214422"/>
            <a:chExt cx="8501090" cy="3286148"/>
          </a:xfrm>
        </p:grpSpPr>
        <p:pic>
          <p:nvPicPr>
            <p:cNvPr id="25" name="Picture 2"/>
            <p:cNvPicPr>
              <a:picLocks noChangeAspect="1" noChangeArrowheads="1"/>
            </p:cNvPicPr>
            <p:nvPr/>
          </p:nvPicPr>
          <p:blipFill>
            <a:blip r:embed="rId4"/>
            <a:srcRect/>
            <a:stretch>
              <a:fillRect/>
            </a:stretch>
          </p:blipFill>
          <p:spPr bwMode="auto">
            <a:xfrm>
              <a:off x="285720" y="1214422"/>
              <a:ext cx="4429156" cy="3074704"/>
            </a:xfrm>
            <a:prstGeom prst="rect">
              <a:avLst/>
            </a:prstGeom>
            <a:noFill/>
            <a:ln w="9525">
              <a:noFill/>
              <a:miter lim="800000"/>
              <a:headEnd/>
              <a:tailEnd/>
            </a:ln>
            <a:effectLst/>
          </p:spPr>
        </p:pic>
        <p:sp>
          <p:nvSpPr>
            <p:cNvPr id="26" name="25 Llamada rectangular redondeada"/>
            <p:cNvSpPr/>
            <p:nvPr/>
          </p:nvSpPr>
          <p:spPr>
            <a:xfrm>
              <a:off x="5929322" y="4000504"/>
              <a:ext cx="2786050" cy="500066"/>
            </a:xfrm>
            <a:prstGeom prst="wedgeRoundRectCallout">
              <a:avLst>
                <a:gd name="adj1" fmla="val -95968"/>
                <a:gd name="adj2" fmla="val -27258"/>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Barra de  Estado de las aplicaciones</a:t>
              </a:r>
              <a:endParaRPr lang="es-ES" dirty="0"/>
            </a:p>
          </p:txBody>
        </p:sp>
        <p:sp>
          <p:nvSpPr>
            <p:cNvPr id="27" name="26 Llamada rectangular redondeada"/>
            <p:cNvSpPr/>
            <p:nvPr/>
          </p:nvSpPr>
          <p:spPr>
            <a:xfrm>
              <a:off x="6286512" y="2214554"/>
              <a:ext cx="2286048" cy="571504"/>
            </a:xfrm>
            <a:prstGeom prst="wedgeRoundRectCallout">
              <a:avLst>
                <a:gd name="adj1" fmla="val -199032"/>
                <a:gd name="adj2" fmla="val -62737"/>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Área de Sintaxis de Comandos</a:t>
              </a:r>
              <a:endParaRPr lang="es-ES" dirty="0"/>
            </a:p>
          </p:txBody>
        </p:sp>
        <p:sp>
          <p:nvSpPr>
            <p:cNvPr id="28" name="27 Llamada rectangular redondeada"/>
            <p:cNvSpPr/>
            <p:nvPr/>
          </p:nvSpPr>
          <p:spPr>
            <a:xfrm rot="10800000" flipV="1">
              <a:off x="5857916" y="1214422"/>
              <a:ext cx="2428924" cy="785818"/>
            </a:xfrm>
            <a:prstGeom prst="wedgeRoundRectCallout">
              <a:avLst>
                <a:gd name="adj1" fmla="val 102008"/>
                <a:gd name="adj2" fmla="val 1593"/>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dk1"/>
                  </a:solidFill>
                </a:rPr>
                <a:t>Menú Principal (Herramientas Generales)</a:t>
              </a:r>
              <a:endParaRPr lang="es-ES" dirty="0">
                <a:solidFill>
                  <a:schemeClr val="dk1"/>
                </a:solidFill>
              </a:endParaRPr>
            </a:p>
          </p:txBody>
        </p:sp>
        <p:sp>
          <p:nvSpPr>
            <p:cNvPr id="29" name="28 Llamada rectangular redondeada"/>
            <p:cNvSpPr/>
            <p:nvPr/>
          </p:nvSpPr>
          <p:spPr>
            <a:xfrm>
              <a:off x="6215074" y="3571876"/>
              <a:ext cx="2286016" cy="357190"/>
            </a:xfrm>
            <a:prstGeom prst="wedgeRoundRectCallout">
              <a:avLst>
                <a:gd name="adj1" fmla="val -154452"/>
                <a:gd name="adj2" fmla="val 106077"/>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Línea de Estado</a:t>
              </a:r>
              <a:endParaRPr lang="es-ES" dirty="0"/>
            </a:p>
          </p:txBody>
        </p:sp>
        <p:sp>
          <p:nvSpPr>
            <p:cNvPr id="30" name="29 Llamada rectangular redondeada"/>
            <p:cNvSpPr/>
            <p:nvPr/>
          </p:nvSpPr>
          <p:spPr>
            <a:xfrm>
              <a:off x="5929322" y="2857496"/>
              <a:ext cx="2857488" cy="642942"/>
            </a:xfrm>
            <a:prstGeom prst="wedgeRoundRectCallout">
              <a:avLst>
                <a:gd name="adj1" fmla="val -156818"/>
                <a:gd name="adj2" fmla="val -45331"/>
                <a:gd name="adj3" fmla="val 16667"/>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Zona de presentación de contenidos y resultados</a:t>
              </a:r>
            </a:p>
          </p:txBody>
        </p:sp>
      </p:grpSp>
      <p:sp>
        <p:nvSpPr>
          <p:cNvPr id="31" name="30 Llamada con línea 1"/>
          <p:cNvSpPr/>
          <p:nvPr/>
        </p:nvSpPr>
        <p:spPr>
          <a:xfrm>
            <a:off x="5143536" y="1857364"/>
            <a:ext cx="3429024" cy="571504"/>
          </a:xfrm>
          <a:prstGeom prst="borderCallout1">
            <a:avLst>
              <a:gd name="adj1" fmla="val 48750"/>
              <a:gd name="adj2" fmla="val 556"/>
              <a:gd name="adj3" fmla="val 139167"/>
              <a:gd name="adj4" fmla="val -136666"/>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solidFill>
                  <a:schemeClr val="dk1"/>
                </a:solidFill>
              </a:rPr>
              <a:t>El doble </a:t>
            </a:r>
            <a:r>
              <a:rPr lang="es-ES" dirty="0" smtClean="0"/>
              <a:t>Click</a:t>
            </a:r>
            <a:r>
              <a:rPr lang="es-ES" dirty="0" smtClean="0">
                <a:solidFill>
                  <a:schemeClr val="dk1"/>
                </a:solidFill>
              </a:rPr>
              <a:t> en el icono de EViews cierra el programa</a:t>
            </a:r>
          </a:p>
        </p:txBody>
      </p:sp>
      <p:sp>
        <p:nvSpPr>
          <p:cNvPr id="32" name="31 Llamada rectangular redondeada"/>
          <p:cNvSpPr/>
          <p:nvPr/>
        </p:nvSpPr>
        <p:spPr>
          <a:xfrm>
            <a:off x="4500594" y="5715016"/>
            <a:ext cx="1928826" cy="357190"/>
          </a:xfrm>
          <a:prstGeom prst="wedgeRoundRectCallout">
            <a:avLst>
              <a:gd name="adj1" fmla="val -46318"/>
              <a:gd name="adj2" fmla="val -11997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Archivo activo</a:t>
            </a:r>
            <a:endParaRPr lang="es-ES" sz="1600" dirty="0"/>
          </a:p>
        </p:txBody>
      </p:sp>
      <p:sp>
        <p:nvSpPr>
          <p:cNvPr id="33" name="32 Llamada rectangular redondeada"/>
          <p:cNvSpPr/>
          <p:nvPr/>
        </p:nvSpPr>
        <p:spPr>
          <a:xfrm>
            <a:off x="1428760" y="5715016"/>
            <a:ext cx="2571768" cy="428628"/>
          </a:xfrm>
          <a:prstGeom prst="wedgeRoundRectCallout">
            <a:avLst>
              <a:gd name="adj1" fmla="val -86741"/>
              <a:gd name="adj2" fmla="val -10557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Mensaje de Bienvenida</a:t>
            </a:r>
            <a:endParaRPr lang="es-E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lecha curvada hacia abajo"/>
          <p:cNvSpPr/>
          <p:nvPr/>
        </p:nvSpPr>
        <p:spPr>
          <a:xfrm rot="1529746">
            <a:off x="4862914" y="1236370"/>
            <a:ext cx="1320987" cy="986697"/>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solidFill>
                <a:schemeClr val="tx1"/>
              </a:solidFill>
            </a:endParaRPr>
          </a:p>
        </p:txBody>
      </p:sp>
      <p:pic>
        <p:nvPicPr>
          <p:cNvPr id="11" name="Picture 3"/>
          <p:cNvPicPr>
            <a:picLocks noChangeAspect="1" noChangeArrowheads="1"/>
          </p:cNvPicPr>
          <p:nvPr/>
        </p:nvPicPr>
        <p:blipFill>
          <a:blip r:embed="rId2"/>
          <a:srcRect/>
          <a:stretch>
            <a:fillRect/>
          </a:stretch>
        </p:blipFill>
        <p:spPr bwMode="auto">
          <a:xfrm>
            <a:off x="4286247" y="2428868"/>
            <a:ext cx="4747879" cy="3857652"/>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Rectangle 11"/>
          <p:cNvSpPr>
            <a:spLocks noChangeArrowheads="1"/>
          </p:cNvSpPr>
          <p:nvPr/>
        </p:nvSpPr>
        <p:spPr bwMode="auto">
          <a:xfrm>
            <a:off x="357158" y="4000504"/>
            <a:ext cx="3643338" cy="2286016"/>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200" b="1" i="1" dirty="0">
              <a:latin typeface="Lucida Handwriting" pitchFamily="66" charset="0"/>
            </a:endParaRPr>
          </a:p>
          <a:p>
            <a:pPr indent="-660400" algn="just">
              <a:lnSpc>
                <a:spcPct val="80000"/>
              </a:lnSpc>
              <a:spcBef>
                <a:spcPct val="20000"/>
              </a:spcBef>
            </a:pPr>
            <a:r>
              <a:rPr lang="es-ES" sz="2200" dirty="0" smtClean="0"/>
              <a:t>Una vez seleccionado nuestro archivo de Excel, solo basta hacer Click en Abrir para que aparezca la siguiente ventana: </a:t>
            </a:r>
            <a:endParaRPr lang="es-ES" sz="2200" dirty="0"/>
          </a:p>
        </p:txBody>
      </p:sp>
      <p:pic>
        <p:nvPicPr>
          <p:cNvPr id="31746" name="Picture 2"/>
          <p:cNvPicPr>
            <a:picLocks noChangeAspect="1" noChangeArrowheads="1"/>
          </p:cNvPicPr>
          <p:nvPr/>
        </p:nvPicPr>
        <p:blipFill>
          <a:blip r:embed="rId3"/>
          <a:srcRect/>
          <a:stretch>
            <a:fillRect/>
          </a:stretch>
        </p:blipFill>
        <p:spPr bwMode="auto">
          <a:xfrm>
            <a:off x="214282" y="1142984"/>
            <a:ext cx="5000660" cy="2428892"/>
          </a:xfrm>
          <a:prstGeom prst="rect">
            <a:avLst/>
          </a:prstGeom>
          <a:noFill/>
          <a:ln w="9525">
            <a:solidFill>
              <a:schemeClr val="tx1"/>
            </a:solidFill>
            <a:miter lim="800000"/>
            <a:headEnd/>
            <a:tailEnd/>
          </a:ln>
          <a:effectLst/>
        </p:spPr>
      </p:pic>
      <p:pic>
        <p:nvPicPr>
          <p:cNvPr id="15"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pSp>
        <p:nvGrpSpPr>
          <p:cNvPr id="18" name="17 Grupo"/>
          <p:cNvGrpSpPr/>
          <p:nvPr/>
        </p:nvGrpSpPr>
        <p:grpSpPr>
          <a:xfrm>
            <a:off x="214282" y="1714488"/>
            <a:ext cx="8715436" cy="4572032"/>
            <a:chOff x="214282" y="1214422"/>
            <a:chExt cx="8715436" cy="4572032"/>
          </a:xfrm>
        </p:grpSpPr>
        <p:pic>
          <p:nvPicPr>
            <p:cNvPr id="32770" name="Picture 2"/>
            <p:cNvPicPr>
              <a:picLocks noChangeAspect="1" noChangeArrowheads="1"/>
            </p:cNvPicPr>
            <p:nvPr/>
          </p:nvPicPr>
          <p:blipFill>
            <a:blip r:embed="rId2"/>
            <a:srcRect/>
            <a:stretch>
              <a:fillRect/>
            </a:stretch>
          </p:blipFill>
          <p:spPr bwMode="auto">
            <a:xfrm>
              <a:off x="2428860" y="1214422"/>
              <a:ext cx="4071966" cy="3071834"/>
            </a:xfrm>
            <a:prstGeom prst="rect">
              <a:avLst/>
            </a:prstGeom>
            <a:noFill/>
            <a:ln w="9525">
              <a:noFill/>
              <a:miter lim="800000"/>
              <a:headEnd/>
              <a:tailEnd/>
            </a:ln>
            <a:effectLst/>
          </p:spPr>
        </p:pic>
        <p:sp>
          <p:nvSpPr>
            <p:cNvPr id="12" name="11 Llamada rectangular redondeada"/>
            <p:cNvSpPr/>
            <p:nvPr/>
          </p:nvSpPr>
          <p:spPr>
            <a:xfrm>
              <a:off x="214282" y="1428736"/>
              <a:ext cx="2000264" cy="1928826"/>
            </a:xfrm>
            <a:prstGeom prst="wedgeRoundRectCallout">
              <a:avLst>
                <a:gd name="adj1" fmla="val 66948"/>
                <a:gd name="adj2" fmla="val -3997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u="sng" dirty="0" smtClean="0"/>
                <a:t>Datos</a:t>
              </a:r>
              <a:r>
                <a:rPr lang="es-ES" sz="1600" b="1" u="sng" dirty="0" smtClean="0"/>
                <a:t> </a:t>
              </a:r>
              <a:r>
                <a:rPr lang="es-ES" sz="1600" u="sng" dirty="0" smtClean="0"/>
                <a:t>ordenados</a:t>
              </a:r>
            </a:p>
            <a:p>
              <a:pPr>
                <a:buFont typeface="Wingdings" pitchFamily="2" charset="2"/>
                <a:buChar char="ü"/>
              </a:pPr>
              <a:r>
                <a:rPr lang="es-ES" sz="1600" dirty="0" smtClean="0"/>
                <a:t>Los datos están ordenados  en columnas.</a:t>
              </a:r>
            </a:p>
            <a:p>
              <a:pPr>
                <a:buFont typeface="Wingdings" pitchFamily="2" charset="2"/>
                <a:buChar char="ü"/>
              </a:pPr>
              <a:r>
                <a:rPr lang="es-ES" sz="1600" dirty="0" smtClean="0"/>
                <a:t>Los datos están ordenados en filas.</a:t>
              </a:r>
              <a:endParaRPr lang="es-ES" sz="1600" dirty="0"/>
            </a:p>
          </p:txBody>
        </p:sp>
        <p:sp>
          <p:nvSpPr>
            <p:cNvPr id="14" name="13 Llamada rectangular redondeada"/>
            <p:cNvSpPr/>
            <p:nvPr/>
          </p:nvSpPr>
          <p:spPr>
            <a:xfrm>
              <a:off x="6929454" y="1214422"/>
              <a:ext cx="2000264" cy="2071702"/>
            </a:xfrm>
            <a:prstGeom prst="wedgeRoundRectCallout">
              <a:avLst>
                <a:gd name="adj1" fmla="val -86112"/>
                <a:gd name="adj2" fmla="val -29334"/>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u="sng" dirty="0" smtClean="0"/>
                <a:t>Nombre de hoja</a:t>
              </a:r>
            </a:p>
            <a:p>
              <a:r>
                <a:rPr lang="es-ES" sz="1600" dirty="0" smtClean="0"/>
                <a:t>Si la hoja de calculo tiene varias hojas de datos hay que nombrar que hoja se quiere seleccionar.</a:t>
              </a:r>
            </a:p>
          </p:txBody>
        </p:sp>
        <p:sp>
          <p:nvSpPr>
            <p:cNvPr id="15" name="14 Llamada rectangular redondeada"/>
            <p:cNvSpPr/>
            <p:nvPr/>
          </p:nvSpPr>
          <p:spPr>
            <a:xfrm>
              <a:off x="6643702" y="3571876"/>
              <a:ext cx="2143140" cy="1000132"/>
            </a:xfrm>
            <a:prstGeom prst="wedgeRoundRectCallout">
              <a:avLst>
                <a:gd name="adj1" fmla="val -127604"/>
                <a:gd name="adj2" fmla="val -23653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dirty="0" smtClean="0"/>
                <a:t>Desde que celda (B2) se comenzara a seleccionar los datos a la derecha.</a:t>
              </a:r>
            </a:p>
          </p:txBody>
        </p:sp>
        <p:sp>
          <p:nvSpPr>
            <p:cNvPr id="16" name="15 Llamada rectangular redondeada"/>
            <p:cNvSpPr/>
            <p:nvPr/>
          </p:nvSpPr>
          <p:spPr>
            <a:xfrm>
              <a:off x="285720" y="3500438"/>
              <a:ext cx="1857420" cy="1000132"/>
            </a:xfrm>
            <a:prstGeom prst="wedgeRoundRectCallout">
              <a:avLst>
                <a:gd name="adj1" fmla="val 72183"/>
                <a:gd name="adj2" fmla="val -17557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dirty="0" smtClean="0"/>
                <a:t>Nombre de las series o nombres de la variables.</a:t>
              </a:r>
            </a:p>
          </p:txBody>
        </p:sp>
        <p:sp>
          <p:nvSpPr>
            <p:cNvPr id="17" name="16 Llamada rectangular redondeada"/>
            <p:cNvSpPr/>
            <p:nvPr/>
          </p:nvSpPr>
          <p:spPr>
            <a:xfrm>
              <a:off x="357158" y="4786322"/>
              <a:ext cx="2143140" cy="1000132"/>
            </a:xfrm>
            <a:prstGeom prst="wedgeRoundRectCallout">
              <a:avLst>
                <a:gd name="adj1" fmla="val 56606"/>
                <a:gd name="adj2" fmla="val -20315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dirty="0" smtClean="0"/>
                <a:t>Importar la muestra desde que periodo.</a:t>
              </a:r>
            </a:p>
          </p:txBody>
        </p:sp>
      </p:grpSp>
      <p:sp>
        <p:nvSpPr>
          <p:cNvPr id="19" name="Rectangle 11"/>
          <p:cNvSpPr>
            <a:spLocks noChangeArrowheads="1"/>
          </p:cNvSpPr>
          <p:nvPr/>
        </p:nvSpPr>
        <p:spPr bwMode="auto">
          <a:xfrm>
            <a:off x="2928926" y="5214950"/>
            <a:ext cx="5857884" cy="1000132"/>
          </a:xfrm>
          <a:prstGeom prst="rect">
            <a:avLst/>
          </a:prstGeom>
          <a:noFill/>
          <a:ln w="9525">
            <a:noFill/>
            <a:miter lim="800000"/>
            <a:headEnd/>
            <a:tailEnd/>
          </a:ln>
          <a:effectLst/>
        </p:spPr>
        <p:txBody>
          <a:bodyPr/>
          <a:lstStyle/>
          <a:p>
            <a:pPr indent="-660400">
              <a:lnSpc>
                <a:spcPct val="80000"/>
              </a:lnSpc>
              <a:spcBef>
                <a:spcPct val="20000"/>
              </a:spcBef>
            </a:pPr>
            <a:r>
              <a:rPr lang="es-ES" sz="2200" dirty="0" smtClean="0"/>
              <a:t>Nota: Recordemos que importar datos es un método alternativo a digitar o copiar y pegar datos. </a:t>
            </a:r>
            <a:endParaRPr lang="es-ES" sz="2200" dirty="0"/>
          </a:p>
        </p:txBody>
      </p:sp>
      <p:pic>
        <p:nvPicPr>
          <p:cNvPr id="20"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21"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3786190"/>
            <a:ext cx="8643998" cy="2571768"/>
          </a:xfrm>
        </p:spPr>
        <p:txBody>
          <a:bodyPr/>
          <a:lstStyle/>
          <a:p>
            <a:pPr algn="just"/>
            <a:r>
              <a:rPr lang="es-ES" sz="2150" dirty="0" smtClean="0"/>
              <a:t>Después de importar los datos el Workfile queda como se muestra en la ventana superior. Si queremos guardar la base en EViews, solo tenemos que seleccionar las variables creadas con en </a:t>
            </a:r>
            <a:r>
              <a:rPr lang="es-ES" sz="2150" dirty="0" err="1" smtClean="0"/>
              <a:t>Ctrl+Click</a:t>
            </a:r>
            <a:r>
              <a:rPr lang="es-ES" sz="2150" dirty="0" smtClean="0"/>
              <a:t>, para luego con un Click derecho dirigirse a </a:t>
            </a:r>
            <a:r>
              <a:rPr lang="es-ES" sz="2150" dirty="0" smtClean="0">
                <a:solidFill>
                  <a:srgbClr val="0070C0"/>
                </a:solidFill>
              </a:rPr>
              <a:t>Open/as </a:t>
            </a:r>
            <a:r>
              <a:rPr lang="es-ES" sz="2150" dirty="0" err="1" smtClean="0">
                <a:solidFill>
                  <a:srgbClr val="0070C0"/>
                </a:solidFill>
              </a:rPr>
              <a:t>Group</a:t>
            </a:r>
            <a:r>
              <a:rPr lang="es-ES" sz="2150" dirty="0" smtClean="0">
                <a:solidFill>
                  <a:srgbClr val="0070C0"/>
                </a:solidFill>
              </a:rPr>
              <a:t>.</a:t>
            </a:r>
          </a:p>
          <a:p>
            <a:pPr algn="just"/>
            <a:endParaRPr lang="es-ES" sz="1500" dirty="0" smtClean="0"/>
          </a:p>
          <a:p>
            <a:pPr algn="just"/>
            <a:r>
              <a:rPr lang="es-ES" sz="2150" dirty="0" smtClean="0"/>
              <a:t>En donde en el menú </a:t>
            </a:r>
            <a:r>
              <a:rPr lang="es-ES" sz="2150" dirty="0" err="1" smtClean="0">
                <a:solidFill>
                  <a:srgbClr val="0070C0"/>
                </a:solidFill>
              </a:rPr>
              <a:t>name</a:t>
            </a:r>
            <a:r>
              <a:rPr lang="es-ES" sz="2150" dirty="0" smtClean="0"/>
              <a:t> guardaremos la base con el nombre </a:t>
            </a:r>
            <a:r>
              <a:rPr lang="es-ES" sz="2150" dirty="0" smtClean="0">
                <a:solidFill>
                  <a:srgbClr val="0070C0"/>
                </a:solidFill>
              </a:rPr>
              <a:t>datos </a:t>
            </a:r>
            <a:r>
              <a:rPr lang="es-ES" sz="2150" dirty="0" smtClean="0"/>
              <a:t>(es el mismo procedimiento que la guía positiva número 17).</a:t>
            </a:r>
            <a:endParaRPr lang="es-ES" sz="2150" dirty="0"/>
          </a:p>
        </p:txBody>
      </p:sp>
      <p:pic>
        <p:nvPicPr>
          <p:cNvPr id="36866" name="Picture 2"/>
          <p:cNvPicPr>
            <a:picLocks noChangeAspect="1" noChangeArrowheads="1"/>
          </p:cNvPicPr>
          <p:nvPr/>
        </p:nvPicPr>
        <p:blipFill>
          <a:blip r:embed="rId2"/>
          <a:srcRect/>
          <a:stretch>
            <a:fillRect/>
          </a:stretch>
        </p:blipFill>
        <p:spPr bwMode="auto">
          <a:xfrm>
            <a:off x="2000232" y="1214422"/>
            <a:ext cx="4419600" cy="2333625"/>
          </a:xfrm>
          <a:prstGeom prst="rect">
            <a:avLst/>
          </a:prstGeom>
          <a:noFill/>
          <a:ln w="9525">
            <a:solidFill>
              <a:schemeClr val="tx1"/>
            </a:solidFill>
            <a:miter lim="800000"/>
            <a:headEnd/>
            <a:tailEnd/>
          </a:ln>
          <a:effectLst/>
        </p:spPr>
      </p:pic>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500034" y="1357298"/>
            <a:ext cx="8215370" cy="4071966"/>
          </a:xfrm>
        </p:spPr>
        <p:txBody>
          <a:bodyPr/>
          <a:lstStyle/>
          <a:p>
            <a:pPr algn="l"/>
            <a:r>
              <a:rPr lang="es-ES" sz="2600" dirty="0" smtClean="0">
                <a:solidFill>
                  <a:srgbClr val="FF0000"/>
                </a:solidFill>
              </a:rPr>
              <a:t>Conocimiento Previo Antes del Aplicar MCO</a:t>
            </a:r>
          </a:p>
          <a:p>
            <a:pPr algn="l"/>
            <a:endParaRPr lang="es-ES" sz="200" b="1" dirty="0" smtClean="0">
              <a:solidFill>
                <a:srgbClr val="FF0000"/>
              </a:solidFill>
            </a:endParaRPr>
          </a:p>
          <a:p>
            <a:pPr algn="just"/>
            <a:r>
              <a:rPr lang="es-ES" sz="2300" dirty="0" smtClean="0"/>
              <a:t>Antes del aplicar el MCO es necesario repasar los supuestos más importantes del modelo y sus principales propiedad deben cumplirse.</a:t>
            </a:r>
          </a:p>
          <a:p>
            <a:pPr algn="l"/>
            <a:endParaRPr lang="es-ES" sz="2300" dirty="0" smtClean="0"/>
          </a:p>
          <a:p>
            <a:pPr algn="just"/>
            <a:r>
              <a:rPr lang="es-ES" sz="2300" dirty="0" smtClean="0"/>
              <a:t>Después de repasar los supuesto que debe cumplir el Modelo Clásico lineal ya estamos listo para la estimación de este o la “corrida” como usualmente se le suele llamar.</a:t>
            </a:r>
            <a:endParaRPr lang="es-ES" sz="2300" dirty="0"/>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1 Título"/>
          <p:cNvSpPr txBox="1">
            <a:spLocks/>
          </p:cNvSpPr>
          <p:nvPr/>
        </p:nvSpPr>
        <p:spPr bwMode="auto">
          <a:xfrm>
            <a:off x="2000232" y="1214422"/>
            <a:ext cx="485781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500" i="0" u="none" strike="noStrike" kern="0" cap="none" spc="0" normalizeH="0" baseline="0" noProof="0" dirty="0" smtClean="0">
                <a:ln>
                  <a:noFill/>
                </a:ln>
                <a:solidFill>
                  <a:srgbClr val="FF0000"/>
                </a:solidFill>
                <a:effectLst/>
                <a:uLnTx/>
                <a:uFillTx/>
                <a:latin typeface="+mj-lt"/>
                <a:ea typeface="+mj-ea"/>
                <a:cs typeface="+mj-cs"/>
              </a:rPr>
              <a:t>El Modelo Lineal General (MLG)</a:t>
            </a:r>
            <a:endParaRPr kumimoji="0" lang="es-ES" sz="2500" i="0" u="none" strike="noStrike" kern="0" cap="none" spc="0" normalizeH="0" baseline="0" noProof="0" dirty="0">
              <a:ln>
                <a:noFill/>
              </a:ln>
              <a:solidFill>
                <a:srgbClr val="FF0000"/>
              </a:solidFill>
              <a:effectLst/>
              <a:uLnTx/>
              <a:uFillTx/>
              <a:latin typeface="+mj-lt"/>
              <a:ea typeface="+mj-ea"/>
              <a:cs typeface="+mj-cs"/>
            </a:endParaRPr>
          </a:p>
        </p:txBody>
      </p:sp>
      <p:sp>
        <p:nvSpPr>
          <p:cNvPr id="14" name="2 Marcador de contenido"/>
          <p:cNvSpPr txBox="1">
            <a:spLocks/>
          </p:cNvSpPr>
          <p:nvPr/>
        </p:nvSpPr>
        <p:spPr bwMode="auto">
          <a:xfrm>
            <a:off x="285720" y="1643050"/>
            <a:ext cx="8501090" cy="47863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3200" b="0" i="0" u="none" strike="noStrike" kern="0" cap="none" spc="0" normalizeH="0" baseline="0" noProof="0" dirty="0" err="1" smtClean="0">
                <a:ln>
                  <a:noFill/>
                </a:ln>
                <a:solidFill>
                  <a:schemeClr val="tx1"/>
                </a:solidFill>
                <a:effectLst/>
                <a:uLnTx/>
                <a:uFillTx/>
                <a:latin typeface="Times New Roman"/>
                <a:ea typeface="+mn-ea"/>
                <a:cs typeface="Times New Roman"/>
              </a:rPr>
              <a:t>Y</a:t>
            </a:r>
            <a:r>
              <a:rPr kumimoji="0" lang="es-ES" sz="2400" b="0" i="0" u="none" strike="noStrike" kern="0" cap="none" spc="0" normalizeH="0" baseline="0" noProof="0" dirty="0" err="1" smtClean="0">
                <a:ln>
                  <a:noFill/>
                </a:ln>
                <a:solidFill>
                  <a:schemeClr val="tx1"/>
                </a:solidFill>
                <a:effectLst/>
                <a:uLnTx/>
                <a:uFillTx/>
                <a:latin typeface="+mn-lt"/>
                <a:ea typeface="+mn-ea"/>
                <a:cs typeface="+mn-cs"/>
              </a:rPr>
              <a:t>t</a:t>
            </a:r>
            <a:r>
              <a:rPr kumimoji="0" lang="es-ES" sz="2800" b="0" i="0" u="none" strike="noStrike" kern="0" cap="none" spc="0" normalizeH="0" baseline="0" noProof="0" dirty="0" smtClean="0">
                <a:ln>
                  <a:noFill/>
                </a:ln>
                <a:solidFill>
                  <a:schemeClr val="tx1"/>
                </a:solidFill>
                <a:effectLst/>
                <a:uLnTx/>
                <a:uFillTx/>
                <a:latin typeface="+mn-lt"/>
                <a:ea typeface="+mn-ea"/>
                <a:cs typeface="+mn-cs"/>
              </a:rPr>
              <a:t>  =  </a:t>
            </a:r>
            <a:r>
              <a:rPr kumimoji="0" lang="el-GR" sz="3200" b="0" i="0" u="none" strike="noStrike" kern="0" cap="none" spc="0" normalizeH="0" baseline="0" noProof="0" dirty="0" smtClean="0">
                <a:ln>
                  <a:noFill/>
                </a:ln>
                <a:solidFill>
                  <a:schemeClr val="tx1"/>
                </a:solidFill>
                <a:effectLst/>
                <a:uLnTx/>
                <a:uFillTx/>
                <a:latin typeface="Times New Roman"/>
                <a:ea typeface="+mn-ea"/>
                <a:cs typeface="Times New Roman"/>
              </a:rPr>
              <a:t>β</a:t>
            </a:r>
            <a:r>
              <a:rPr kumimoji="0" lang="es-ES" sz="3200" b="0" i="0" u="none" strike="noStrike" kern="0" cap="none" spc="0" normalizeH="0" baseline="0" noProof="0" dirty="0" err="1" smtClean="0">
                <a:ln>
                  <a:noFill/>
                </a:ln>
                <a:solidFill>
                  <a:schemeClr val="tx1"/>
                </a:solidFill>
                <a:effectLst/>
                <a:uLnTx/>
                <a:uFillTx/>
                <a:latin typeface="Times New Roman"/>
                <a:ea typeface="+mn-ea"/>
                <a:cs typeface="Times New Roman"/>
              </a:rPr>
              <a:t>X</a:t>
            </a:r>
            <a:r>
              <a:rPr kumimoji="0" lang="es-ES" sz="2400" b="0" i="0" u="none" strike="noStrike" kern="0" cap="none" spc="0" normalizeH="0" baseline="0" noProof="0" dirty="0" err="1" smtClean="0">
                <a:ln>
                  <a:noFill/>
                </a:ln>
                <a:solidFill>
                  <a:schemeClr val="tx1"/>
                </a:solidFill>
                <a:effectLst/>
                <a:uLnTx/>
                <a:uFillTx/>
                <a:latin typeface="Times New Roman"/>
                <a:ea typeface="+mn-ea"/>
                <a:cs typeface="Times New Roman"/>
              </a:rPr>
              <a:t>t</a:t>
            </a:r>
            <a:r>
              <a:rPr kumimoji="0" lang="es-ES" sz="3200" b="0" i="0" u="none" strike="noStrike" kern="0" cap="none" spc="0" normalizeH="0" baseline="0" noProof="0" dirty="0" smtClean="0">
                <a:ln>
                  <a:noFill/>
                </a:ln>
                <a:solidFill>
                  <a:schemeClr val="tx1"/>
                </a:solidFill>
                <a:effectLst/>
                <a:uLnTx/>
                <a:uFillTx/>
                <a:latin typeface="Times New Roman"/>
                <a:ea typeface="+mn-ea"/>
                <a:cs typeface="Times New Roman"/>
              </a:rPr>
              <a:t> + </a:t>
            </a:r>
            <a:r>
              <a:rPr kumimoji="0" lang="el-GR" sz="4000" b="0" i="0" u="none" strike="noStrike" kern="0" cap="none" spc="0" normalizeH="0" baseline="0" noProof="0" dirty="0" smtClean="0">
                <a:ln>
                  <a:noFill/>
                </a:ln>
                <a:solidFill>
                  <a:schemeClr val="tx1"/>
                </a:solidFill>
                <a:effectLst/>
                <a:uLnTx/>
                <a:uFillTx/>
                <a:latin typeface="Times New Roman"/>
                <a:ea typeface="+mn-ea"/>
                <a:cs typeface="Times New Roman"/>
              </a:rPr>
              <a:t>ε</a:t>
            </a:r>
            <a:r>
              <a:rPr kumimoji="0" lang="es-ES" sz="2400" b="0" i="0" u="none" strike="noStrike" kern="0" cap="none" spc="0" normalizeH="0" baseline="0" noProof="0" dirty="0" smtClean="0">
                <a:ln>
                  <a:noFill/>
                </a:ln>
                <a:solidFill>
                  <a:schemeClr val="tx1"/>
                </a:solidFill>
                <a:effectLst/>
                <a:uLnTx/>
                <a:uFillTx/>
                <a:latin typeface="Times New Roman"/>
                <a:ea typeface="+mn-ea"/>
                <a:cs typeface="Times New Roman"/>
              </a:rPr>
              <a:t>t</a:t>
            </a:r>
            <a:endParaRPr kumimoji="0" lang="es-ES" sz="900" b="0" i="0" u="none" strike="noStrike" kern="0" cap="none" spc="0" normalizeH="0" baseline="0" noProof="0" dirty="0" smtClean="0">
              <a:ln>
                <a:noFill/>
              </a:ln>
              <a:solidFill>
                <a:schemeClr val="tx1"/>
              </a:solidFill>
              <a:effectLst/>
              <a:uLnTx/>
              <a:uFillTx/>
              <a:latin typeface="Times New Roman"/>
              <a:ea typeface="+mn-ea"/>
              <a:cs typeface="Times New Roman"/>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2B2BF5"/>
                </a:solidFill>
                <a:effectLst/>
                <a:uLnTx/>
                <a:uFillTx/>
                <a:latin typeface="+mj-lt"/>
                <a:ea typeface="+mn-ea"/>
                <a:cs typeface="Times New Roman"/>
              </a:rPr>
              <a:t>supuestos del modelo</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2800" b="0" i="0" u="none" strike="noStrike" kern="0" cap="none" spc="0" normalizeH="0" baseline="0" noProof="0" dirty="0" smtClean="0">
                <a:ln>
                  <a:noFill/>
                </a:ln>
                <a:solidFill>
                  <a:schemeClr val="tx1"/>
                </a:solidFill>
                <a:uLnTx/>
                <a:uFillTx/>
                <a:latin typeface="Times New Roman"/>
                <a:ea typeface="+mn-ea"/>
                <a:cs typeface="Times New Roman"/>
              </a:rPr>
              <a:t>E</a:t>
            </a:r>
            <a:r>
              <a:rPr kumimoji="0" lang="es-ES" sz="20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s-ES" sz="2000" b="0" i="0" u="none" strike="noStrike" kern="0" cap="none" spc="0" normalizeH="0" baseline="0" noProof="0" dirty="0" err="1" smtClean="0">
                <a:ln>
                  <a:noFill/>
                </a:ln>
                <a:solidFill>
                  <a:schemeClr val="tx1"/>
                </a:solidFill>
                <a:uLnTx/>
                <a:uFillTx/>
                <a:latin typeface="Times New Roman"/>
                <a:ea typeface="+mn-ea"/>
                <a:cs typeface="Times New Roman"/>
              </a:rPr>
              <a:t>Y</a:t>
            </a:r>
            <a:r>
              <a:rPr kumimoji="0" lang="es-ES" sz="1400" b="0" i="0" u="none" strike="noStrike" kern="0" cap="none" spc="0" normalizeH="0" baseline="0" noProof="0" dirty="0" err="1" smtClean="0">
                <a:ln>
                  <a:noFill/>
                </a:ln>
                <a:solidFill>
                  <a:schemeClr val="tx1"/>
                </a:solidFill>
                <a:uLnTx/>
                <a:uFillTx/>
                <a:latin typeface="Times New Roman"/>
                <a:ea typeface="+mn-ea"/>
                <a:cs typeface="Times New Roman"/>
              </a:rPr>
              <a:t>t</a:t>
            </a:r>
            <a:r>
              <a:rPr kumimoji="0" lang="es-ES" sz="20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s-ES" sz="2000" b="0" i="0" u="none" strike="noStrike" kern="0" cap="none" spc="0" normalizeH="0" baseline="0" noProof="0" dirty="0" err="1" smtClean="0">
                <a:ln>
                  <a:noFill/>
                </a:ln>
                <a:solidFill>
                  <a:schemeClr val="tx1"/>
                </a:solidFill>
                <a:uLnTx/>
                <a:uFillTx/>
                <a:latin typeface="Times New Roman"/>
                <a:ea typeface="+mn-ea"/>
                <a:cs typeface="Times New Roman"/>
              </a:rPr>
              <a:t>X</a:t>
            </a:r>
            <a:r>
              <a:rPr kumimoji="0" lang="es-ES" sz="1400" b="0" i="0" u="none" strike="noStrike" kern="0" cap="none" spc="0" normalizeH="0" baseline="0" noProof="0" dirty="0" err="1" smtClean="0">
                <a:ln>
                  <a:noFill/>
                </a:ln>
                <a:solidFill>
                  <a:schemeClr val="tx1"/>
                </a:solidFill>
                <a:uLnTx/>
                <a:uFillTx/>
                <a:latin typeface="Times New Roman"/>
                <a:ea typeface="+mn-ea"/>
                <a:cs typeface="Times New Roman"/>
              </a:rPr>
              <a:t>t</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 </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α</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 </a:t>
            </a:r>
            <a:r>
              <a:rPr kumimoji="0" lang="es-ES" sz="2400" b="0" i="0" u="none" strike="noStrike" kern="0" cap="none" spc="0" normalizeH="0" baseline="0" noProof="0" dirty="0" err="1" smtClean="0">
                <a:ln>
                  <a:noFill/>
                </a:ln>
                <a:solidFill>
                  <a:schemeClr val="tx1"/>
                </a:solidFill>
                <a:uLnTx/>
                <a:uFillTx/>
                <a:latin typeface="Times New Roman"/>
                <a:ea typeface="+mn-ea"/>
                <a:cs typeface="Times New Roman"/>
              </a:rPr>
              <a:t>X</a:t>
            </a:r>
            <a:r>
              <a:rPr kumimoji="0" lang="es-ES" sz="1400" b="0" i="0" u="none" strike="noStrike" kern="0" cap="none" spc="0" normalizeH="0" baseline="0" noProof="0" dirty="0" err="1" smtClean="0">
                <a:ln>
                  <a:noFill/>
                </a:ln>
                <a:solidFill>
                  <a:schemeClr val="tx1"/>
                </a:solidFill>
                <a:uLnTx/>
                <a:uFillTx/>
                <a:latin typeface="Times New Roman"/>
                <a:ea typeface="+mn-ea"/>
                <a:cs typeface="Times New Roman"/>
              </a:rPr>
              <a:t>t</a:t>
            </a:r>
            <a:r>
              <a:rPr kumimoji="0" lang="es-ES" sz="1600" b="0" i="0" u="none" strike="noStrike" kern="0" cap="none" spc="0" normalizeH="0" baseline="0" noProof="0" dirty="0" smtClean="0">
                <a:ln>
                  <a:noFill/>
                </a:ln>
                <a:solidFill>
                  <a:schemeClr val="tx1"/>
                </a:solidFill>
                <a:uLnTx/>
                <a:uFillTx/>
                <a:latin typeface="Times New Roman"/>
                <a:ea typeface="+mn-ea"/>
                <a:cs typeface="Times New Roman"/>
              </a:rPr>
              <a:t> </a:t>
            </a:r>
            <a:r>
              <a:rPr kumimoji="0" lang="el-GR" sz="2800" b="0" i="0" u="none" strike="noStrike" kern="0" cap="none" spc="0" normalizeH="0" baseline="0" noProof="0" dirty="0" smtClean="0">
                <a:ln>
                  <a:noFill/>
                </a:ln>
                <a:solidFill>
                  <a:schemeClr val="tx1"/>
                </a:solidFill>
                <a:uLnTx/>
                <a:uFillTx/>
                <a:latin typeface="Times New Roman"/>
                <a:ea typeface="+mn-ea"/>
                <a:cs typeface="Times New Roman"/>
              </a:rPr>
              <a:t>β</a:t>
            </a:r>
            <a:r>
              <a:rPr kumimoji="0" lang="es-ES" sz="2800" b="0" i="0" u="none" strike="noStrike" kern="0" cap="none" spc="0" normalizeH="0" baseline="0" noProof="0" dirty="0" smtClean="0">
                <a:ln>
                  <a:noFill/>
                </a:ln>
                <a:solidFill>
                  <a:schemeClr val="tx1"/>
                </a:solidFill>
                <a:uLnTx/>
                <a:uFillTx/>
                <a:latin typeface="Times New Roman"/>
                <a:ea typeface="+mn-ea"/>
                <a:cs typeface="Times New Roman"/>
              </a:rPr>
              <a:t> → </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El modelo puede representarse.</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3200" b="0" i="0" u="none" strike="noStrike" kern="0" cap="none" spc="0" normalizeH="0" baseline="0" noProof="0" dirty="0" smtClean="0">
                <a:ln>
                  <a:noFill/>
                </a:ln>
                <a:solidFill>
                  <a:schemeClr val="tx1"/>
                </a:solidFill>
                <a:uLnTx/>
                <a:uFillTx/>
                <a:latin typeface="Times New Roman"/>
                <a:ea typeface="+mn-ea"/>
                <a:cs typeface="Times New Roman"/>
              </a:rPr>
              <a:t> </a:t>
            </a:r>
            <a:r>
              <a:rPr kumimoji="0" lang="el-GR" sz="32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1800" b="0" i="0" u="none" strike="noStrike" kern="0" cap="none" spc="0" normalizeH="0" baseline="0" noProof="0" dirty="0" smtClean="0">
                <a:ln>
                  <a:noFill/>
                </a:ln>
                <a:solidFill>
                  <a:schemeClr val="tx1"/>
                </a:solidFill>
                <a:uLnTx/>
                <a:uFillTx/>
                <a:latin typeface="Times New Roman"/>
                <a:ea typeface="+mn-ea"/>
                <a:cs typeface="Times New Roman"/>
              </a:rPr>
              <a:t>t </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  N(0 ; </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σ</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^2.I) →El error tiene una distribución Normal.</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3200" b="0" i="0" u="none" strike="noStrike" kern="0" cap="none" spc="0" normalizeH="0" baseline="0" noProof="0" dirty="0" smtClean="0">
                <a:ln>
                  <a:noFill/>
                </a:ln>
                <a:solidFill>
                  <a:schemeClr val="tx1"/>
                </a:solidFill>
                <a:uLnTx/>
                <a:uFillTx/>
                <a:latin typeface="Times New Roman"/>
                <a:ea typeface="+mn-ea"/>
                <a:cs typeface="Times New Roman"/>
              </a:rPr>
              <a:t> </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ρ</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(X) = k   → X es fija y de rango (</a:t>
            </a:r>
            <a:r>
              <a:rPr kumimoji="0" lang="es-ES" sz="2400" b="0" i="0" u="none" strike="noStrike" kern="0" cap="none" spc="0" normalizeH="0" baseline="0" noProof="0" dirty="0" err="1" smtClean="0">
                <a:ln>
                  <a:noFill/>
                </a:ln>
                <a:solidFill>
                  <a:schemeClr val="tx1"/>
                </a:solidFill>
                <a:uLnTx/>
                <a:uFillTx/>
                <a:latin typeface="Times New Roman"/>
                <a:ea typeface="+mn-ea"/>
                <a:cs typeface="Times New Roman"/>
              </a:rPr>
              <a:t>Txk</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completo (no perfecta multicolinealidad)</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2800" b="0" i="0" u="none" strike="noStrike" kern="0" cap="none" spc="0" normalizeH="0" baseline="0" noProof="0" dirty="0" smtClean="0">
                <a:ln>
                  <a:noFill/>
                </a:ln>
                <a:solidFill>
                  <a:schemeClr val="tx1"/>
                </a:solidFill>
                <a:uLnTx/>
                <a:uFillTx/>
                <a:latin typeface="Times New Roman"/>
                <a:ea typeface="+mn-ea"/>
                <a:cs typeface="Times New Roman"/>
              </a:rPr>
              <a:t>E</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l error presenta una matriz de varianza y covarianza:</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2800" b="0" i="0" u="none" strike="noStrike" kern="0" cap="none" spc="0" normalizeH="0" baseline="0" noProof="0" dirty="0" smtClean="0">
                <a:ln>
                  <a:noFill/>
                </a:ln>
                <a:solidFill>
                  <a:schemeClr val="tx1"/>
                </a:solidFill>
                <a:uLnTx/>
                <a:uFillTx/>
                <a:latin typeface="Times New Roman"/>
                <a:ea typeface="+mn-ea"/>
                <a:cs typeface="Times New Roman"/>
              </a:rPr>
              <a:t>E</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εε</a:t>
            </a:r>
            <a:r>
              <a:rPr kumimoji="0" lang="es-ES" sz="18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 E(</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^2) =Var(</a:t>
            </a:r>
            <a:r>
              <a:rPr kumimoji="0" lang="el-GR" sz="24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s-ES" sz="2400" b="0" i="0" u="none" strike="noStrike" kern="0" cap="none" spc="0" normalizeH="0" noProof="0" dirty="0" smtClean="0">
                <a:ln>
                  <a:noFill/>
                </a:ln>
                <a:solidFill>
                  <a:schemeClr val="tx1"/>
                </a:solidFill>
                <a:uLnTx/>
                <a:uFillTx/>
                <a:latin typeface="Times New Roman"/>
                <a:ea typeface="+mn-ea"/>
                <a:cs typeface="Times New Roman"/>
              </a:rPr>
              <a:t>   </a:t>
            </a:r>
            <a:r>
              <a:rPr kumimoji="0" lang="es-ES" sz="2400" b="0" i="0" u="none" strike="noStrike" kern="0" cap="none" spc="0" normalizeH="0" baseline="0" noProof="0" dirty="0" err="1" smtClean="0">
                <a:ln>
                  <a:noFill/>
                </a:ln>
                <a:solidFill>
                  <a:schemeClr val="tx1"/>
                </a:solidFill>
                <a:uLnTx/>
                <a:uFillTx/>
                <a:latin typeface="Times New Roman"/>
                <a:ea typeface="+mn-ea"/>
                <a:cs typeface="Times New Roman"/>
              </a:rPr>
              <a:t>Homoscesdasticidad</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a:t>
            </a:r>
          </a:p>
          <a:p>
            <a:pPr marL="0" marR="0" lvl="0" indent="0" defTabSz="914400" rtl="0" eaLnBrk="1" fontAlgn="base" latinLnBrk="0" hangingPunct="1">
              <a:lnSpc>
                <a:spcPct val="100000"/>
              </a:lnSpc>
              <a:spcBef>
                <a:spcPct val="20000"/>
              </a:spcBef>
              <a:spcAft>
                <a:spcPct val="0"/>
              </a:spcAft>
              <a:buClrTx/>
              <a:buSzTx/>
              <a:buFontTx/>
              <a:buBlip>
                <a:blip r:embed="rId2"/>
              </a:buBlip>
              <a:tabLst/>
              <a:defRPr/>
            </a:pP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E(</a:t>
            </a:r>
            <a:r>
              <a:rPr kumimoji="0" lang="el-GR" sz="28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1800" b="0" i="0" u="none" strike="noStrike" kern="0" cap="none" spc="0" normalizeH="0" baseline="0" noProof="0" dirty="0" smtClean="0">
                <a:ln>
                  <a:noFill/>
                </a:ln>
                <a:solidFill>
                  <a:schemeClr val="tx1"/>
                </a:solidFill>
                <a:uLnTx/>
                <a:uFillTx/>
                <a:latin typeface="Times New Roman"/>
                <a:ea typeface="+mn-ea"/>
                <a:cs typeface="Times New Roman"/>
              </a:rPr>
              <a:t>t,</a:t>
            </a:r>
            <a:r>
              <a:rPr kumimoji="0" lang="el-GR" sz="28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2000" b="0" i="0" u="none" strike="noStrike" kern="0" cap="none" spc="0" normalizeH="0" baseline="0" noProof="0" dirty="0" smtClean="0">
                <a:ln>
                  <a:noFill/>
                </a:ln>
                <a:solidFill>
                  <a:schemeClr val="tx1"/>
                </a:solidFill>
                <a:uLnTx/>
                <a:uFillTx/>
                <a:latin typeface="Times New Roman"/>
                <a:ea typeface="+mn-ea"/>
                <a:cs typeface="Times New Roman"/>
              </a:rPr>
              <a:t>s) = </a:t>
            </a:r>
            <a:r>
              <a:rPr kumimoji="0" lang="es-ES" sz="2400" b="0" i="0" u="none" strike="noStrike" kern="0" cap="none" spc="0" normalizeH="0" baseline="0" noProof="0" dirty="0" err="1" smtClean="0">
                <a:ln>
                  <a:noFill/>
                </a:ln>
                <a:solidFill>
                  <a:schemeClr val="tx1"/>
                </a:solidFill>
                <a:uLnTx/>
                <a:uFillTx/>
                <a:latin typeface="Times New Roman"/>
                <a:ea typeface="+mn-ea"/>
                <a:cs typeface="Times New Roman"/>
              </a:rPr>
              <a:t>Cov</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a:t>
            </a:r>
            <a:r>
              <a:rPr kumimoji="0" lang="el-GR" sz="28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1800" b="0" i="0" u="none" strike="noStrike" kern="0" cap="none" spc="0" normalizeH="0" baseline="0" noProof="0" dirty="0" smtClean="0">
                <a:ln>
                  <a:noFill/>
                </a:ln>
                <a:solidFill>
                  <a:schemeClr val="tx1"/>
                </a:solidFill>
                <a:uLnTx/>
                <a:uFillTx/>
                <a:latin typeface="Times New Roman"/>
                <a:ea typeface="+mn-ea"/>
                <a:cs typeface="Times New Roman"/>
              </a:rPr>
              <a:t>t,</a:t>
            </a:r>
            <a:r>
              <a:rPr kumimoji="0" lang="el-GR" sz="2800" b="0" i="0" u="none" strike="noStrike" kern="0" cap="none" spc="0" normalizeH="0" baseline="0" noProof="0" dirty="0" smtClean="0">
                <a:ln>
                  <a:noFill/>
                </a:ln>
                <a:solidFill>
                  <a:schemeClr val="tx1"/>
                </a:solidFill>
                <a:uLnTx/>
                <a:uFillTx/>
                <a:latin typeface="Times New Roman"/>
                <a:ea typeface="+mn-ea"/>
                <a:cs typeface="Times New Roman"/>
              </a:rPr>
              <a:t>ε</a:t>
            </a:r>
            <a:r>
              <a:rPr kumimoji="0" lang="es-ES" sz="2000" b="0" i="0" u="none" strike="noStrike" kern="0" cap="none" spc="0" normalizeH="0" baseline="0" noProof="0" dirty="0" smtClean="0">
                <a:ln>
                  <a:noFill/>
                </a:ln>
                <a:solidFill>
                  <a:schemeClr val="tx1"/>
                </a:solidFill>
                <a:uLnTx/>
                <a:uFillTx/>
                <a:latin typeface="Times New Roman"/>
                <a:ea typeface="+mn-ea"/>
                <a:cs typeface="Times New Roman"/>
              </a:rPr>
              <a:t>s) =</a:t>
            </a:r>
            <a:r>
              <a:rPr kumimoji="0" lang="es-ES" sz="2400" b="0" i="0" u="none" strike="noStrike" kern="0" cap="none" spc="0" normalizeH="0" baseline="0" noProof="0" dirty="0" smtClean="0">
                <a:ln>
                  <a:noFill/>
                </a:ln>
                <a:solidFill>
                  <a:schemeClr val="tx1"/>
                </a:solidFill>
                <a:uLnTx/>
                <a:uFillTx/>
                <a:latin typeface="Times New Roman"/>
                <a:ea typeface="+mn-ea"/>
                <a:cs typeface="Times New Roman"/>
              </a:rPr>
              <a:t> 0    no autocorrelación.           </a:t>
            </a:r>
          </a:p>
          <a:p>
            <a:pPr marL="0" marR="0" lvl="0" indent="0" algn="ctr" defTabSz="914400" rtl="0" eaLnBrk="1" fontAlgn="base" latinLnBrk="0" hangingPunct="1">
              <a:lnSpc>
                <a:spcPct val="100000"/>
              </a:lnSpc>
              <a:spcBef>
                <a:spcPct val="20000"/>
              </a:spcBef>
              <a:spcAft>
                <a:spcPct val="0"/>
              </a:spcAft>
              <a:buClrTx/>
              <a:buSzTx/>
              <a:buFontTx/>
              <a:buBlip>
                <a:blip r:embed="rId2"/>
              </a:buBlip>
              <a:tabLst/>
              <a:defRPr/>
            </a:pPr>
            <a:endParaRPr kumimoji="0" lang="es-ES" sz="2400" b="0" i="0" u="none" strike="noStrike" kern="0" cap="none" spc="0" normalizeH="0" baseline="0" noProof="0" dirty="0">
              <a:ln>
                <a:noFill/>
              </a:ln>
              <a:solidFill>
                <a:schemeClr val="tx1"/>
              </a:solidFill>
              <a:effectLst/>
              <a:uLnTx/>
              <a:uFillTx/>
              <a:latin typeface="Times New Roman"/>
              <a:ea typeface="+mn-ea"/>
              <a:cs typeface="Times New Roman"/>
            </a:endParaRPr>
          </a:p>
        </p:txBody>
      </p:sp>
      <p:pic>
        <p:nvPicPr>
          <p:cNvPr id="10"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1"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7" name="1 Título"/>
          <p:cNvSpPr txBox="1">
            <a:spLocks/>
          </p:cNvSpPr>
          <p:nvPr/>
        </p:nvSpPr>
        <p:spPr bwMode="auto">
          <a:xfrm>
            <a:off x="2000232" y="1142984"/>
            <a:ext cx="4214906"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Propiedades de MCO </a:t>
            </a:r>
            <a:endParaRPr kumimoji="0" lang="es-ES" sz="280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10" name="2 Marcador de contenido"/>
          <p:cNvSpPr txBox="1">
            <a:spLocks/>
          </p:cNvSpPr>
          <p:nvPr/>
        </p:nvSpPr>
        <p:spPr bwMode="auto">
          <a:xfrm>
            <a:off x="357158" y="1857364"/>
            <a:ext cx="7498080" cy="4462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Es no </a:t>
            </a:r>
            <a:r>
              <a:rPr kumimoji="0" lang="es-ES" sz="28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paramétrico</a:t>
            </a: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Es lineal en los parámetros.</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Es </a:t>
            </a:r>
            <a:r>
              <a:rPr kumimoji="0" lang="es-ES" sz="28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insesgado</a:t>
            </a: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E(</a:t>
            </a:r>
            <a:r>
              <a:rPr kumimoji="0" lang="el-GR"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β΄</a:t>
            </a:r>
            <a:r>
              <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l-GR"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β</a:t>
            </a:r>
            <a:endParaRPr kumimoji="0" lang="es-E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rPr>
              <a:t>Eficiente (Varianza mínima)</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rPr>
              <a:t>Consistente </a:t>
            </a:r>
            <a:r>
              <a:rPr kumimoji="0" lang="es-ES" sz="2800" b="0" i="0" u="none" strike="noStrike" kern="0" cap="none" spc="0" normalizeH="0" baseline="0" noProof="0" dirty="0" err="1" smtClean="0">
                <a:ln>
                  <a:noFill/>
                </a:ln>
                <a:solidFill>
                  <a:schemeClr val="tx1"/>
                </a:solidFill>
                <a:effectLst/>
                <a:uLnTx/>
                <a:uFillTx/>
                <a:latin typeface="Times New Roman"/>
                <a:ea typeface="+mn-ea"/>
                <a:cs typeface="Times New Roman"/>
              </a:rPr>
              <a:t>plim</a:t>
            </a:r>
            <a:r>
              <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rPr>
              <a:t>(</a:t>
            </a:r>
            <a:r>
              <a:rPr kumimoji="0" lang="el-GR" sz="2800" b="0" i="0" u="none" strike="noStrike" kern="0" cap="none" spc="0" normalizeH="0" baseline="0" noProof="0" dirty="0" smtClean="0">
                <a:ln>
                  <a:noFill/>
                </a:ln>
                <a:solidFill>
                  <a:schemeClr val="tx1"/>
                </a:solidFill>
                <a:effectLst/>
                <a:uLnTx/>
                <a:uFillTx/>
                <a:latin typeface="Times New Roman"/>
                <a:ea typeface="+mn-ea"/>
                <a:cs typeface="Times New Roman"/>
              </a:rPr>
              <a:t>β΄</a:t>
            </a:r>
            <a:r>
              <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rPr>
              <a:t>)</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v"/>
              <a:tabLst/>
              <a:defRPr/>
            </a:pPr>
            <a:r>
              <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rPr>
              <a:t>Ejemplo : El modelo que vamos a estimar</a:t>
            </a:r>
          </a:p>
          <a:p>
            <a:pPr marL="0" marR="0" lvl="0" indent="0" defTabSz="914400" rtl="0" eaLnBrk="1" fontAlgn="base" latinLnBrk="0" hangingPunct="1">
              <a:lnSpc>
                <a:spcPct val="100000"/>
              </a:lnSpc>
              <a:spcBef>
                <a:spcPct val="20000"/>
              </a:spcBef>
              <a:spcAft>
                <a:spcPct val="0"/>
              </a:spcAft>
              <a:buClrTx/>
              <a:buSzTx/>
              <a:tabLst/>
              <a:defRPr/>
            </a:pPr>
            <a:r>
              <a:rPr lang="es-ES" sz="2800" kern="0" dirty="0" smtClean="0">
                <a:latin typeface="Times New Roman"/>
                <a:cs typeface="Times New Roman"/>
              </a:rPr>
              <a:t>	</a:t>
            </a:r>
            <a:endParaRPr kumimoji="0" lang="es-ES" sz="2800" b="0" i="0" u="none" strike="noStrike" kern="0" cap="none" spc="0" normalizeH="0" baseline="0" noProof="0" dirty="0" smtClean="0">
              <a:ln>
                <a:noFill/>
              </a:ln>
              <a:solidFill>
                <a:schemeClr val="tx1"/>
              </a:solidFill>
              <a:effectLst/>
              <a:uLnTx/>
              <a:uFillTx/>
              <a:latin typeface="Times New Roman"/>
              <a:ea typeface="+mn-ea"/>
              <a:cs typeface="Times New Roman"/>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Char char="v"/>
              <a:tabLst/>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37890" name="Object 2"/>
          <p:cNvGraphicFramePr>
            <a:graphicFrameLocks noChangeAspect="1"/>
          </p:cNvGraphicFramePr>
          <p:nvPr/>
        </p:nvGraphicFramePr>
        <p:xfrm>
          <a:off x="269875" y="5357813"/>
          <a:ext cx="8604250" cy="542925"/>
        </p:xfrm>
        <a:graphic>
          <a:graphicData uri="http://schemas.openxmlformats.org/presentationml/2006/ole">
            <mc:AlternateContent xmlns:mc="http://schemas.openxmlformats.org/markup-compatibility/2006">
              <mc:Choice xmlns:v="urn:schemas-microsoft-com:vml" Requires="v">
                <p:oleObj spid="_x0000_s37891" name="Ecuación" r:id="rId3" imgW="3555720" imgH="228600" progId="Equation.3">
                  <p:embed/>
                </p:oleObj>
              </mc:Choice>
              <mc:Fallback>
                <p:oleObj name="Ecuación" r:id="rId3" imgW="35557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5357813"/>
                        <a:ext cx="86042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 descr="C:\Documents and Settings\clark\Mis documentos\Mis imágenes\20.JPG"/>
          <p:cNvPicPr>
            <a:picLocks noChangeAspect="1" noChangeArrowheads="1"/>
          </p:cNvPicPr>
          <p:nvPr/>
        </p:nvPicPr>
        <p:blipFill>
          <a:blip r:embed="rId5"/>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6"/>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7" name="2 Subtítulo"/>
          <p:cNvSpPr>
            <a:spLocks noGrp="1"/>
          </p:cNvSpPr>
          <p:nvPr>
            <p:ph type="subTitle" idx="1"/>
          </p:nvPr>
        </p:nvSpPr>
        <p:spPr>
          <a:xfrm>
            <a:off x="214282" y="1142984"/>
            <a:ext cx="8572560" cy="5286412"/>
          </a:xfrm>
        </p:spPr>
        <p:txBody>
          <a:bodyPr/>
          <a:lstStyle/>
          <a:p>
            <a:pPr algn="l"/>
            <a:r>
              <a:rPr lang="es-ES" sz="2600" dirty="0" smtClean="0">
                <a:solidFill>
                  <a:srgbClr val="FF0000"/>
                </a:solidFill>
                <a:latin typeface="+mj-lt"/>
                <a:cs typeface="Times New Roman" pitchFamily="18" charset="0"/>
              </a:rPr>
              <a:t>El Estimador de MCO: Minimiza la suma de cuadrados del residuo</a:t>
            </a:r>
          </a:p>
          <a:p>
            <a:endParaRPr lang="es-ES" dirty="0"/>
          </a:p>
        </p:txBody>
      </p:sp>
      <p:graphicFrame>
        <p:nvGraphicFramePr>
          <p:cNvPr id="38914" name="Object 2"/>
          <p:cNvGraphicFramePr>
            <a:graphicFrameLocks noChangeAspect="1"/>
          </p:cNvGraphicFramePr>
          <p:nvPr/>
        </p:nvGraphicFramePr>
        <p:xfrm>
          <a:off x="714348" y="2000240"/>
          <a:ext cx="3429024" cy="730251"/>
        </p:xfrm>
        <a:graphic>
          <a:graphicData uri="http://schemas.openxmlformats.org/presentationml/2006/ole">
            <mc:AlternateContent xmlns:mc="http://schemas.openxmlformats.org/markup-compatibility/2006">
              <mc:Choice xmlns:v="urn:schemas-microsoft-com:vml" Requires="v">
                <p:oleObj spid="_x0000_s38920" name="Ecuación" r:id="rId3" imgW="1587240" imgH="317160" progId="Equation.3">
                  <p:embed/>
                </p:oleObj>
              </mc:Choice>
              <mc:Fallback>
                <p:oleObj name="Ecuación" r:id="rId3" imgW="1587240" imgH="317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2000240"/>
                        <a:ext cx="3429024" cy="730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3"/>
          <p:cNvGraphicFramePr>
            <a:graphicFrameLocks noChangeAspect="1"/>
          </p:cNvGraphicFramePr>
          <p:nvPr/>
        </p:nvGraphicFramePr>
        <p:xfrm>
          <a:off x="642910" y="2786058"/>
          <a:ext cx="3749675" cy="2143125"/>
        </p:xfrm>
        <a:graphic>
          <a:graphicData uri="http://schemas.openxmlformats.org/presentationml/2006/ole">
            <mc:AlternateContent xmlns:mc="http://schemas.openxmlformats.org/markup-compatibility/2006">
              <mc:Choice xmlns:v="urn:schemas-microsoft-com:vml" Requires="v">
                <p:oleObj spid="_x0000_s38921" name="Ecuación" r:id="rId5" imgW="1866600" imgH="939600" progId="Equation.3">
                  <p:embed/>
                </p:oleObj>
              </mc:Choice>
              <mc:Fallback>
                <p:oleObj name="Ecuación" r:id="rId5" imgW="1866600" imgH="939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2786058"/>
                        <a:ext cx="3749675" cy="214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6" name="Object 4"/>
          <p:cNvGraphicFramePr>
            <a:graphicFrameLocks noChangeAspect="1"/>
          </p:cNvGraphicFramePr>
          <p:nvPr/>
        </p:nvGraphicFramePr>
        <p:xfrm>
          <a:off x="5929322" y="2143116"/>
          <a:ext cx="2717802" cy="571504"/>
        </p:xfrm>
        <a:graphic>
          <a:graphicData uri="http://schemas.openxmlformats.org/presentationml/2006/ole">
            <mc:AlternateContent xmlns:mc="http://schemas.openxmlformats.org/markup-compatibility/2006">
              <mc:Choice xmlns:v="urn:schemas-microsoft-com:vml" Requires="v">
                <p:oleObj spid="_x0000_s38922" name="Ecuación" r:id="rId7" imgW="990360" imgH="241200" progId="Equation.3">
                  <p:embed/>
                </p:oleObj>
              </mc:Choice>
              <mc:Fallback>
                <p:oleObj name="Ecuación" r:id="rId7" imgW="9903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22" y="2143116"/>
                        <a:ext cx="2717802"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285720" y="5143512"/>
          <a:ext cx="4572032" cy="857256"/>
        </p:xfrm>
        <a:graphic>
          <a:graphicData uri="http://schemas.openxmlformats.org/presentationml/2006/ole">
            <mc:AlternateContent xmlns:mc="http://schemas.openxmlformats.org/markup-compatibility/2006">
              <mc:Choice xmlns:v="urn:schemas-microsoft-com:vml" Requires="v">
                <p:oleObj spid="_x0000_s38923" name="Ecuación" r:id="rId9" imgW="1930320" imgH="469800" progId="Equation.3">
                  <p:embed/>
                </p:oleObj>
              </mc:Choice>
              <mc:Fallback>
                <p:oleObj name="Ecuación" r:id="rId9" imgW="1930320" imgH="469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20" y="5143512"/>
                        <a:ext cx="4572032"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nvGraphicFramePr>
        <p:xfrm>
          <a:off x="5000628" y="5357826"/>
          <a:ext cx="3857623" cy="500066"/>
        </p:xfrm>
        <a:graphic>
          <a:graphicData uri="http://schemas.openxmlformats.org/presentationml/2006/ole">
            <mc:AlternateContent xmlns:mc="http://schemas.openxmlformats.org/markup-compatibility/2006">
              <mc:Choice xmlns:v="urn:schemas-microsoft-com:vml" Requires="v">
                <p:oleObj spid="_x0000_s38924" name="Ecuación" r:id="rId11" imgW="1612800" imgH="241200" progId="Equation.3">
                  <p:embed/>
                </p:oleObj>
              </mc:Choice>
              <mc:Fallback>
                <p:oleObj name="Ecuación" r:id="rId11" imgW="16128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28" y="5357826"/>
                        <a:ext cx="3857623"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9" name="Object 7"/>
          <p:cNvGraphicFramePr>
            <a:graphicFrameLocks noChangeAspect="1"/>
          </p:cNvGraphicFramePr>
          <p:nvPr/>
        </p:nvGraphicFramePr>
        <p:xfrm>
          <a:off x="4929190" y="2857496"/>
          <a:ext cx="1500188" cy="2043113"/>
        </p:xfrm>
        <a:graphic>
          <a:graphicData uri="http://schemas.openxmlformats.org/presentationml/2006/ole">
            <mc:AlternateContent xmlns:mc="http://schemas.openxmlformats.org/markup-compatibility/2006">
              <mc:Choice xmlns:v="urn:schemas-microsoft-com:vml" Requires="v">
                <p:oleObj spid="_x0000_s38925" name="Ecuación" r:id="rId13" imgW="711000" imgH="939600" progId="Equation.3">
                  <p:embed/>
                </p:oleObj>
              </mc:Choice>
              <mc:Fallback>
                <p:oleObj name="Ecuación" r:id="rId13" imgW="711000" imgH="939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9190" y="2857496"/>
                        <a:ext cx="1500188" cy="204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 descr="C:\Documents and Settings\clark\Mis documentos\Mis imágenes\20.JPG"/>
          <p:cNvPicPr>
            <a:picLocks noChangeAspect="1" noChangeArrowheads="1"/>
          </p:cNvPicPr>
          <p:nvPr/>
        </p:nvPicPr>
        <p:blipFill>
          <a:blip r:embed="rId15"/>
          <a:srcRect/>
          <a:stretch>
            <a:fillRect/>
          </a:stretch>
        </p:blipFill>
        <p:spPr bwMode="auto">
          <a:xfrm>
            <a:off x="6610350" y="0"/>
            <a:ext cx="2533650" cy="1071546"/>
          </a:xfrm>
          <a:prstGeom prst="rect">
            <a:avLst/>
          </a:prstGeom>
          <a:noFill/>
          <a:ln>
            <a:solidFill>
              <a:schemeClr val="tx1"/>
            </a:solidFill>
          </a:ln>
        </p:spPr>
      </p:pic>
      <p:pic>
        <p:nvPicPr>
          <p:cNvPr id="15" name="Picture 1" descr="C:\Documents and Settings\clark\Mis documentos\Mis imágenes\81.JPG"/>
          <p:cNvPicPr>
            <a:picLocks noChangeAspect="1" noChangeArrowheads="1"/>
          </p:cNvPicPr>
          <p:nvPr/>
        </p:nvPicPr>
        <p:blipFill>
          <a:blip r:embed="rId16"/>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7" name="1 Título"/>
          <p:cNvSpPr txBox="1">
            <a:spLocks/>
          </p:cNvSpPr>
          <p:nvPr/>
        </p:nvSpPr>
        <p:spPr bwMode="auto">
          <a:xfrm>
            <a:off x="0" y="1071546"/>
            <a:ext cx="4572032" cy="796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i="0" u="none" strike="noStrike" kern="0" cap="none" spc="0" normalizeH="0" baseline="0" noProof="0" dirty="0" smtClean="0">
                <a:ln>
                  <a:noFill/>
                </a:ln>
                <a:solidFill>
                  <a:srgbClr val="FF0000"/>
                </a:solidFill>
                <a:effectLst/>
                <a:uLnTx/>
                <a:uFillTx/>
                <a:latin typeface="+mj-lt"/>
                <a:ea typeface="+mj-ea"/>
                <a:cs typeface="+mj-cs"/>
              </a:rPr>
              <a:t>Estimación con EViews</a:t>
            </a:r>
            <a:endParaRPr kumimoji="0" lang="es-ES" sz="2800" i="0" u="none" strike="noStrike" kern="0" cap="none" spc="0" normalizeH="0" baseline="0" noProof="0" dirty="0">
              <a:ln>
                <a:noFill/>
              </a:ln>
              <a:solidFill>
                <a:srgbClr val="FF0000"/>
              </a:solidFill>
              <a:effectLst/>
              <a:uLnTx/>
              <a:uFillTx/>
              <a:latin typeface="+mj-lt"/>
              <a:ea typeface="+mj-ea"/>
              <a:cs typeface="+mj-cs"/>
            </a:endParaRPr>
          </a:p>
        </p:txBody>
      </p:sp>
      <p:sp>
        <p:nvSpPr>
          <p:cNvPr id="10" name="2 Marcador de contenido"/>
          <p:cNvSpPr txBox="1">
            <a:spLocks/>
          </p:cNvSpPr>
          <p:nvPr/>
        </p:nvSpPr>
        <p:spPr bwMode="auto">
          <a:xfrm>
            <a:off x="285720" y="1785926"/>
            <a:ext cx="8143932" cy="42148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R="0" lvl="0" indent="-180000" defTabSz="914400" rtl="0" eaLnBrk="1" fontAlgn="base" latinLnBrk="0" hangingPunct="1">
              <a:lnSpc>
                <a:spcPct val="100000"/>
              </a:lnSpc>
              <a:spcBef>
                <a:spcPts val="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EViews nos permite estimar MCO por tres métodos que son equivalentes.</a:t>
            </a:r>
            <a:endParaRPr lang="es-ES" sz="200" kern="0" dirty="0" smtClean="0">
              <a:latin typeface="+mn-lt"/>
            </a:endParaRPr>
          </a:p>
          <a:p>
            <a:pPr marR="0" lvl="0" indent="-180000" defTabSz="914400" rtl="0" eaLnBrk="1" fontAlgn="base" latinLnBrk="0" hangingPunct="1">
              <a:lnSpc>
                <a:spcPct val="100000"/>
              </a:lnSpc>
              <a:spcBef>
                <a:spcPts val="0"/>
              </a:spcBef>
              <a:spcAft>
                <a:spcPct val="0"/>
              </a:spcAft>
              <a:buClrTx/>
              <a:buSzTx/>
              <a:buFontTx/>
              <a:buNone/>
              <a:tabLst/>
              <a:defRPr/>
            </a:pPr>
            <a:endParaRPr kumimoji="0" lang="es-ES" sz="200" b="0" i="0" u="none" strike="noStrike" kern="0" cap="none" spc="0" normalizeH="0" baseline="0" noProof="0" dirty="0" smtClean="0">
              <a:ln>
                <a:noFill/>
              </a:ln>
              <a:solidFill>
                <a:schemeClr val="tx1"/>
              </a:solidFill>
              <a:effectLst/>
              <a:uLnTx/>
              <a:uFillTx/>
              <a:latin typeface="+mn-lt"/>
              <a:ea typeface="+mn-ea"/>
              <a:cs typeface="+mn-cs"/>
            </a:endParaRPr>
          </a:p>
          <a:p>
            <a:pPr marR="0" lvl="0" indent="-180000" defTabSz="914400" rtl="0" eaLnBrk="1" fontAlgn="base" latinLnBrk="0" hangingPunct="1">
              <a:lnSpc>
                <a:spcPct val="100000"/>
              </a:lnSpc>
              <a:spcBef>
                <a:spcPts val="0"/>
              </a:spcBef>
              <a:spcAft>
                <a:spcPct val="0"/>
              </a:spcAft>
              <a:buClrTx/>
              <a:buSzTx/>
              <a:buFontTx/>
              <a:buNone/>
              <a:tabLst/>
              <a:defRPr/>
            </a:pPr>
            <a:endParaRPr lang="es-ES" sz="200" kern="0" dirty="0" smtClean="0">
              <a:latin typeface="+mn-lt"/>
            </a:endParaRPr>
          </a:p>
          <a:p>
            <a:pPr marR="0" lvl="0" indent="-180000" defTabSz="914400" rtl="0" eaLnBrk="1" fontAlgn="base" latinLnBrk="0" hangingPunct="1">
              <a:lnSpc>
                <a:spcPct val="100000"/>
              </a:lnSpc>
              <a:spcBef>
                <a:spcPts val="0"/>
              </a:spcBef>
              <a:spcAft>
                <a:spcPct val="0"/>
              </a:spcAft>
              <a:buClrTx/>
              <a:buSzTx/>
              <a:buFontTx/>
              <a:buNone/>
              <a:tabLst/>
              <a:defRPr/>
            </a:pPr>
            <a:endParaRPr kumimoji="0" lang="es-ES" sz="200" b="0" i="0" u="none" strike="noStrike" kern="0" cap="none" spc="0" normalizeH="0" baseline="0" noProof="0" dirty="0" smtClean="0">
              <a:ln>
                <a:noFill/>
              </a:ln>
              <a:solidFill>
                <a:schemeClr val="tx1"/>
              </a:solidFill>
              <a:effectLst/>
              <a:uLnTx/>
              <a:uFillTx/>
              <a:latin typeface="+mn-lt"/>
              <a:ea typeface="+mn-ea"/>
              <a:cs typeface="+mn-cs"/>
            </a:endParaRPr>
          </a:p>
          <a:p>
            <a:pPr marR="0" lvl="0" indent="-514350" defTabSz="914400" rtl="0" eaLnBrk="1" fontAlgn="base" latinLnBrk="0" hangingPunct="1">
              <a:lnSpc>
                <a:spcPct val="100000"/>
              </a:lnSpc>
              <a:spcBef>
                <a:spcPts val="0"/>
              </a:spcBef>
              <a:spcAft>
                <a:spcPct val="0"/>
              </a:spcAft>
              <a:buClrTx/>
              <a:buSzTx/>
              <a:buFontTx/>
              <a:buNone/>
              <a:tabLst/>
              <a:defRPr/>
            </a:pPr>
            <a:r>
              <a:rPr kumimoji="0" lang="es-ES" sz="2400" i="0" u="none" strike="noStrike" kern="0" cap="none" spc="0" normalizeH="0" baseline="0" noProof="0" dirty="0" smtClean="0">
                <a:ln>
                  <a:noFill/>
                </a:ln>
                <a:effectLst/>
                <a:uLnTx/>
                <a:uFillTx/>
                <a:latin typeface="Arial" pitchFamily="34" charset="0"/>
                <a:ea typeface="+mn-ea"/>
                <a:cs typeface="Arial" pitchFamily="34" charset="0"/>
              </a:rPr>
              <a:t>1</a:t>
            </a:r>
            <a:r>
              <a:rPr kumimoji="0" lang="es-ES" sz="2400" i="0" u="none" strike="noStrike" kern="0" cap="none" spc="0" normalizeH="0" baseline="0" noProof="0" dirty="0" smtClean="0">
                <a:ln>
                  <a:noFill/>
                </a:ln>
                <a:effectLst/>
                <a:uLnTx/>
                <a:uFillTx/>
                <a:latin typeface="+mn-lt"/>
                <a:ea typeface="+mn-ea"/>
                <a:cs typeface="+mn-cs"/>
              </a:rPr>
              <a:t>. Uso de Comandos:</a:t>
            </a:r>
          </a:p>
          <a:p>
            <a:pPr marR="0" lvl="0" indent="-514350" defTabSz="914400" rtl="0" eaLnBrk="1" fontAlgn="base" latinLnBrk="0" hangingPunct="1">
              <a:lnSpc>
                <a:spcPct val="100000"/>
              </a:lnSpc>
              <a:spcBef>
                <a:spcPts val="0"/>
              </a:spcBef>
              <a:spcAft>
                <a:spcPct val="0"/>
              </a:spcAft>
              <a:buClrTx/>
              <a:buSzTx/>
              <a:buFontTx/>
              <a:buNone/>
              <a:tabLst/>
              <a:defRPr/>
            </a:pPr>
            <a:r>
              <a:rPr kumimoji="0" lang="es-ES" sz="2400" i="0" u="none" strike="noStrike" kern="0" cap="none" spc="0" normalizeH="0" baseline="0" noProof="0" dirty="0" smtClean="0">
                <a:ln>
                  <a:noFill/>
                </a:ln>
                <a:solidFill>
                  <a:srgbClr val="0070C0"/>
                </a:solidFill>
                <a:effectLst/>
                <a:uLnTx/>
                <a:uFillTx/>
                <a:latin typeface="+mn-lt"/>
                <a:ea typeface="+mn-ea"/>
                <a:cs typeface="+mn-cs"/>
              </a:rPr>
              <a:t>LS log(m1)=C(1)+C(2)*log(</a:t>
            </a:r>
            <a:r>
              <a:rPr kumimoji="0" lang="es-ES" sz="2400" i="0" u="none" strike="noStrike" kern="0" cap="none" spc="0" normalizeH="0" baseline="0" noProof="0" dirty="0" err="1" smtClean="0">
                <a:ln>
                  <a:noFill/>
                </a:ln>
                <a:solidFill>
                  <a:srgbClr val="0070C0"/>
                </a:solidFill>
                <a:effectLst/>
                <a:uLnTx/>
                <a:uFillTx/>
                <a:latin typeface="+mn-lt"/>
                <a:ea typeface="+mn-ea"/>
                <a:cs typeface="+mn-cs"/>
              </a:rPr>
              <a:t>gdp</a:t>
            </a:r>
            <a:r>
              <a:rPr kumimoji="0" lang="es-ES" sz="2400" i="0" u="none" strike="noStrike" kern="0" cap="none" spc="0" normalizeH="0" baseline="0" noProof="0" dirty="0" smtClean="0">
                <a:ln>
                  <a:noFill/>
                </a:ln>
                <a:solidFill>
                  <a:srgbClr val="0070C0"/>
                </a:solidFill>
                <a:effectLst/>
                <a:uLnTx/>
                <a:uFillTx/>
                <a:latin typeface="+mn-lt"/>
                <a:ea typeface="+mn-ea"/>
                <a:cs typeface="+mn-cs"/>
              </a:rPr>
              <a:t>)+C(3)*</a:t>
            </a:r>
            <a:r>
              <a:rPr kumimoji="0" lang="es-ES" sz="2400" i="0" u="none" strike="noStrike" kern="0" cap="none" spc="0" normalizeH="0" baseline="0" noProof="0" dirty="0" err="1" smtClean="0">
                <a:ln>
                  <a:noFill/>
                </a:ln>
                <a:solidFill>
                  <a:srgbClr val="0070C0"/>
                </a:solidFill>
                <a:effectLst/>
                <a:uLnTx/>
                <a:uFillTx/>
                <a:latin typeface="+mn-lt"/>
                <a:ea typeface="+mn-ea"/>
                <a:cs typeface="+mn-cs"/>
              </a:rPr>
              <a:t>rs</a:t>
            </a:r>
            <a:r>
              <a:rPr lang="es-ES" sz="2400" kern="0" dirty="0" smtClean="0">
                <a:solidFill>
                  <a:srgbClr val="0070C0"/>
                </a:solidFill>
                <a:latin typeface="+mn-lt"/>
              </a:rPr>
              <a:t>+C(4)*</a:t>
            </a:r>
            <a:r>
              <a:rPr kumimoji="0" lang="es-ES" sz="2400" i="0" u="none" strike="noStrike" kern="0" cap="none" spc="0" normalizeH="0" baseline="0" noProof="0" dirty="0" smtClean="0">
                <a:ln>
                  <a:noFill/>
                </a:ln>
                <a:solidFill>
                  <a:srgbClr val="0070C0"/>
                </a:solidFill>
                <a:effectLst/>
                <a:uLnTx/>
                <a:uFillTx/>
                <a:latin typeface="+mn-lt"/>
                <a:ea typeface="+mn-ea"/>
                <a:cs typeface="+mn-cs"/>
              </a:rPr>
              <a:t>log(</a:t>
            </a:r>
            <a:r>
              <a:rPr kumimoji="0" lang="es-ES" sz="2400" i="0" u="none" strike="noStrike" kern="0" cap="none" spc="0" normalizeH="0" baseline="0" noProof="0" dirty="0" err="1" smtClean="0">
                <a:ln>
                  <a:noFill/>
                </a:ln>
                <a:solidFill>
                  <a:srgbClr val="0070C0"/>
                </a:solidFill>
                <a:effectLst/>
                <a:uLnTx/>
                <a:uFillTx/>
                <a:latin typeface="+mn-lt"/>
                <a:ea typeface="+mn-ea"/>
                <a:cs typeface="+mn-cs"/>
              </a:rPr>
              <a:t>rs</a:t>
            </a:r>
            <a:r>
              <a:rPr kumimoji="0" lang="es-ES" sz="2400" i="0" u="none" strike="noStrike" kern="0" cap="none" spc="0" normalizeH="0" baseline="0" noProof="0" dirty="0" smtClean="0">
                <a:ln>
                  <a:noFill/>
                </a:ln>
                <a:solidFill>
                  <a:srgbClr val="0070C0"/>
                </a:solidFill>
                <a:effectLst/>
                <a:uLnTx/>
                <a:uFillTx/>
                <a:latin typeface="+mn-lt"/>
                <a:ea typeface="+mn-ea"/>
                <a:cs typeface="+mn-cs"/>
              </a:rPr>
              <a:t>)</a:t>
            </a:r>
          </a:p>
          <a:p>
            <a:pPr indent="-514350">
              <a:spcBef>
                <a:spcPts val="0"/>
              </a:spcBef>
            </a:pPr>
            <a:r>
              <a:rPr kumimoji="0" lang="es-ES" sz="2400" i="0" u="none" strike="noStrike" kern="0" cap="none" spc="0" normalizeH="0" baseline="0" noProof="0" dirty="0" smtClean="0">
                <a:ln>
                  <a:noFill/>
                </a:ln>
                <a:effectLst/>
                <a:uLnTx/>
                <a:uFillTx/>
                <a:latin typeface="+mn-lt"/>
                <a:ea typeface="+mn-ea"/>
                <a:cs typeface="+mn-cs"/>
              </a:rPr>
              <a:t>O</a:t>
            </a:r>
            <a:r>
              <a:rPr kumimoji="0" lang="es-ES" sz="2400" i="0" u="none" strike="noStrike" kern="0" cap="none" spc="0" normalizeH="0" baseline="0" noProof="0" dirty="0" smtClean="0">
                <a:ln>
                  <a:noFill/>
                </a:ln>
                <a:solidFill>
                  <a:srgbClr val="0070C0"/>
                </a:solidFill>
                <a:effectLst/>
                <a:uLnTx/>
                <a:uFillTx/>
                <a:latin typeface="+mn-lt"/>
                <a:ea typeface="+mn-ea"/>
                <a:cs typeface="+mn-cs"/>
              </a:rPr>
              <a:t> </a:t>
            </a:r>
            <a:r>
              <a:rPr kumimoji="0" lang="es-ES" sz="2400" i="0" u="none" strike="noStrike" kern="0" cap="none" spc="0" normalizeH="0" baseline="0" noProof="0" dirty="0" err="1" smtClean="0">
                <a:ln>
                  <a:noFill/>
                </a:ln>
                <a:solidFill>
                  <a:srgbClr val="0070C0"/>
                </a:solidFill>
                <a:effectLst/>
                <a:uLnTx/>
                <a:uFillTx/>
                <a:latin typeface="+mn-lt"/>
                <a:ea typeface="+mn-ea"/>
                <a:cs typeface="+mn-cs"/>
              </a:rPr>
              <a:t>Equation</a:t>
            </a:r>
            <a:r>
              <a:rPr kumimoji="0" lang="es-ES" sz="2400" i="0" u="none" strike="noStrike" kern="0" cap="none" spc="0" normalizeH="0" baseline="0" noProof="0" dirty="0" smtClean="0">
                <a:ln>
                  <a:noFill/>
                </a:ln>
                <a:solidFill>
                  <a:srgbClr val="0070C0"/>
                </a:solidFill>
                <a:effectLst/>
                <a:uLnTx/>
                <a:uFillTx/>
                <a:latin typeface="+mn-lt"/>
                <a:ea typeface="+mn-ea"/>
                <a:cs typeface="+mn-cs"/>
              </a:rPr>
              <a:t> Ecuacion_1.</a:t>
            </a:r>
            <a:r>
              <a:rPr lang="es-ES" sz="2400" kern="0" dirty="0" smtClean="0">
                <a:solidFill>
                  <a:srgbClr val="0070C0"/>
                </a:solidFill>
              </a:rPr>
              <a:t>LS log(m1) c log(</a:t>
            </a:r>
            <a:r>
              <a:rPr lang="es-ES" sz="2400" kern="0" dirty="0" err="1" smtClean="0">
                <a:solidFill>
                  <a:srgbClr val="0070C0"/>
                </a:solidFill>
              </a:rPr>
              <a:t>gdp</a:t>
            </a:r>
            <a:r>
              <a:rPr lang="es-ES" sz="2400" kern="0" dirty="0" smtClean="0">
                <a:solidFill>
                  <a:srgbClr val="0070C0"/>
                </a:solidFill>
              </a:rPr>
              <a:t>) </a:t>
            </a:r>
            <a:r>
              <a:rPr lang="es-ES" sz="2400" kern="0" dirty="0" err="1" smtClean="0">
                <a:solidFill>
                  <a:srgbClr val="0070C0"/>
                </a:solidFill>
              </a:rPr>
              <a:t>rs</a:t>
            </a:r>
            <a:r>
              <a:rPr lang="es-ES" sz="2400" kern="0" dirty="0" smtClean="0">
                <a:solidFill>
                  <a:srgbClr val="0070C0"/>
                </a:solidFill>
              </a:rPr>
              <a:t> log(</a:t>
            </a:r>
            <a:r>
              <a:rPr lang="es-ES" sz="2400" kern="0" dirty="0" err="1" smtClean="0">
                <a:solidFill>
                  <a:srgbClr val="0070C0"/>
                </a:solidFill>
              </a:rPr>
              <a:t>rs</a:t>
            </a:r>
            <a:r>
              <a:rPr lang="es-ES" sz="2400" kern="0" dirty="0" smtClean="0">
                <a:solidFill>
                  <a:srgbClr val="0070C0"/>
                </a:solidFill>
              </a:rPr>
              <a:t>)</a:t>
            </a:r>
            <a:endParaRPr lang="es-ES" sz="200" kern="0" dirty="0" smtClean="0">
              <a:solidFill>
                <a:srgbClr val="0070C0"/>
              </a:solidFill>
            </a:endParaRPr>
          </a:p>
          <a:p>
            <a:pPr indent="-514350">
              <a:spcBef>
                <a:spcPts val="0"/>
              </a:spcBef>
            </a:pPr>
            <a:endParaRPr kumimoji="0" lang="es-ES" sz="200" i="0" u="none" strike="noStrike" kern="0" cap="none" spc="0" normalizeH="0" baseline="0" noProof="0" dirty="0" smtClean="0">
              <a:ln>
                <a:noFill/>
              </a:ln>
              <a:solidFill>
                <a:srgbClr val="0070C0"/>
              </a:solidFill>
              <a:effectLst/>
              <a:uLnTx/>
              <a:uFillTx/>
              <a:latin typeface="+mn-lt"/>
              <a:ea typeface="+mn-ea"/>
              <a:cs typeface="+mn-cs"/>
            </a:endParaRPr>
          </a:p>
          <a:p>
            <a:pPr indent="-514350">
              <a:spcBef>
                <a:spcPts val="0"/>
              </a:spcBef>
            </a:pPr>
            <a:endParaRPr lang="es-ES" sz="200" kern="0" dirty="0" smtClean="0">
              <a:solidFill>
                <a:srgbClr val="0070C0"/>
              </a:solidFill>
              <a:latin typeface="+mn-lt"/>
            </a:endParaRPr>
          </a:p>
          <a:p>
            <a:pPr indent="-514350">
              <a:spcBef>
                <a:spcPts val="0"/>
              </a:spcBef>
            </a:pPr>
            <a:endParaRPr kumimoji="0" lang="es-ES" sz="200" i="0" u="none" strike="noStrike" kern="0" cap="none" spc="0" normalizeH="0" baseline="0" noProof="0" dirty="0" smtClean="0">
              <a:ln>
                <a:noFill/>
              </a:ln>
              <a:solidFill>
                <a:srgbClr val="0070C0"/>
              </a:solidFill>
              <a:effectLst/>
              <a:uLnTx/>
              <a:uFillTx/>
              <a:latin typeface="+mn-lt"/>
              <a:ea typeface="+mn-ea"/>
              <a:cs typeface="+mn-cs"/>
            </a:endParaRPr>
          </a:p>
          <a:p>
            <a:pPr indent="-514350">
              <a:spcBef>
                <a:spcPts val="0"/>
              </a:spcBef>
            </a:pPr>
            <a:endParaRPr kumimoji="0" lang="es-ES" sz="200" i="0" u="none" strike="noStrike" kern="0" cap="none" spc="0" normalizeH="0" baseline="0" noProof="0" dirty="0" smtClean="0">
              <a:ln>
                <a:noFill/>
              </a:ln>
              <a:solidFill>
                <a:srgbClr val="0070C0"/>
              </a:solidFill>
              <a:effectLst/>
              <a:uLnTx/>
              <a:uFillTx/>
              <a:latin typeface="+mn-lt"/>
              <a:ea typeface="+mn-ea"/>
              <a:cs typeface="+mn-cs"/>
            </a:endParaRPr>
          </a:p>
          <a:p>
            <a:pPr marR="0" lvl="0" indent="-514350" defTabSz="914400" rtl="0" eaLnBrk="1" fontAlgn="base" latinLnBrk="0" hangingPunct="1">
              <a:lnSpc>
                <a:spcPct val="100000"/>
              </a:lnSpc>
              <a:spcBef>
                <a:spcPts val="0"/>
              </a:spcBef>
              <a:spcAft>
                <a:spcPct val="0"/>
              </a:spcAft>
              <a:buClrTx/>
              <a:buSzTx/>
              <a:buFontTx/>
              <a:buNone/>
              <a:tabLst/>
              <a:defRPr/>
            </a:pPr>
            <a:r>
              <a:rPr kumimoji="0" lang="es-ES" sz="2400" i="0" u="none" strike="noStrike" kern="0" cap="none" spc="0" normalizeH="0" baseline="0" noProof="0" dirty="0" smtClean="0">
                <a:ln>
                  <a:noFill/>
                </a:ln>
                <a:effectLst/>
                <a:uLnTx/>
                <a:uFillTx/>
                <a:latin typeface="+mn-lt"/>
                <a:ea typeface="+mn-ea"/>
                <a:cs typeface="+mn-cs"/>
              </a:rPr>
              <a:t>2.  Ventana de Dialogo:</a:t>
            </a:r>
            <a:r>
              <a:rPr kumimoji="0" lang="es-ES" sz="2400" i="0" u="none" strike="noStrike" kern="0" cap="none" spc="0" normalizeH="0" baseline="0" noProof="0" dirty="0" smtClean="0">
                <a:ln>
                  <a:noFill/>
                </a:ln>
                <a:solidFill>
                  <a:srgbClr val="0070C0"/>
                </a:solidFill>
                <a:effectLst/>
                <a:uLnTx/>
                <a:uFillTx/>
                <a:latin typeface="+mn-lt"/>
                <a:ea typeface="+mn-ea"/>
                <a:cs typeface="+mn-cs"/>
              </a:rPr>
              <a:t>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Quick/</a:t>
            </a:r>
            <a:r>
              <a:rPr kumimoji="0" lang="es-ES" sz="2400" b="0" i="0" u="none" strike="noStrike" kern="0" cap="none" spc="0" normalizeH="0" baseline="0" noProof="0" dirty="0" err="1" smtClean="0">
                <a:ln>
                  <a:noFill/>
                </a:ln>
                <a:solidFill>
                  <a:srgbClr val="0070C0"/>
                </a:solidFill>
                <a:effectLst/>
                <a:uLnTx/>
                <a:uFillTx/>
                <a:latin typeface="+mn-lt"/>
                <a:ea typeface="+mn-ea"/>
                <a:cs typeface="+mn-cs"/>
              </a:rPr>
              <a:t>Estimate</a:t>
            </a:r>
            <a:r>
              <a:rPr kumimoji="0" lang="es-ES" sz="2400" b="0" i="0" u="none" strike="noStrike" kern="0" cap="none" spc="0" normalizeH="0" baseline="0" noProof="0" dirty="0" smtClean="0">
                <a:ln>
                  <a:noFill/>
                </a:ln>
                <a:solidFill>
                  <a:srgbClr val="0070C0"/>
                </a:solidFill>
                <a:effectLst/>
                <a:uLnTx/>
                <a:uFillTx/>
                <a:latin typeface="+mn-lt"/>
                <a:ea typeface="+mn-ea"/>
                <a:cs typeface="+mn-cs"/>
              </a:rPr>
              <a:t> </a:t>
            </a:r>
            <a:r>
              <a:rPr kumimoji="0" lang="es-ES" sz="2400" b="0" i="0" u="none" strike="noStrike" kern="0" cap="none" spc="0" normalizeH="0" baseline="0" noProof="0" dirty="0" err="1" smtClean="0">
                <a:ln>
                  <a:noFill/>
                </a:ln>
                <a:solidFill>
                  <a:srgbClr val="0070C0"/>
                </a:solidFill>
                <a:effectLst/>
                <a:uLnTx/>
                <a:uFillTx/>
                <a:latin typeface="+mn-lt"/>
                <a:ea typeface="+mn-ea"/>
                <a:cs typeface="+mn-cs"/>
              </a:rPr>
              <a:t>Equation</a:t>
            </a:r>
            <a:r>
              <a:rPr kumimoji="0" lang="es-ES" sz="2400" b="0" i="0" u="none" strike="noStrike" kern="0" cap="none" spc="0" normalizeH="0" baseline="0" noProof="0" dirty="0" smtClean="0">
                <a:ln>
                  <a:noFill/>
                </a:ln>
                <a:solidFill>
                  <a:srgbClr val="0070C0"/>
                </a:solidFill>
                <a:effectLst/>
                <a:uLnTx/>
                <a:uFillTx/>
                <a:latin typeface="+mn-lt"/>
                <a:ea typeface="+mn-ea"/>
                <a:cs typeface="+mn-cs"/>
              </a:rPr>
              <a:t>/…</a:t>
            </a:r>
          </a:p>
          <a:p>
            <a:pPr marR="0" lvl="0" indent="-514350" defTabSz="914400" rtl="0" eaLnBrk="1" fontAlgn="base" latinLnBrk="0" hangingPunct="1">
              <a:lnSpc>
                <a:spcPct val="100000"/>
              </a:lnSpc>
              <a:spcBef>
                <a:spcPts val="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Escribir la ecuación con el método seleccionar muestra</a:t>
            </a:r>
            <a:r>
              <a:rPr lang="es-ES" sz="2400" kern="0" dirty="0" smtClean="0">
                <a:solidFill>
                  <a:srgbClr val="92D050"/>
                </a:solidFill>
                <a:latin typeface="+mn-lt"/>
              </a:rPr>
              <a:t>.</a:t>
            </a:r>
          </a:p>
          <a:p>
            <a:pPr marR="0" lvl="0" indent="-514350" defTabSz="914400" rtl="0" eaLnBrk="1" fontAlgn="base" latinLnBrk="0" hangingPunct="1">
              <a:lnSpc>
                <a:spcPct val="100000"/>
              </a:lnSpc>
              <a:spcBef>
                <a:spcPts val="0"/>
              </a:spcBef>
              <a:spcAft>
                <a:spcPct val="0"/>
              </a:spcAft>
              <a:buClrTx/>
              <a:buSzTx/>
              <a:buFontTx/>
              <a:buNone/>
              <a:tabLst/>
              <a:defRPr/>
            </a:pPr>
            <a:endParaRPr kumimoji="0" lang="es-ES" sz="200" b="1" i="0" u="none" strike="noStrike" kern="0" cap="none" spc="0" normalizeH="0" baseline="0" noProof="0" dirty="0" smtClean="0">
              <a:ln>
                <a:noFill/>
              </a:ln>
              <a:solidFill>
                <a:srgbClr val="92D050"/>
              </a:solidFill>
              <a:effectLst/>
              <a:uLnTx/>
              <a:uFillTx/>
              <a:latin typeface="+mn-lt"/>
              <a:ea typeface="+mn-ea"/>
              <a:cs typeface="+mn-cs"/>
            </a:endParaRPr>
          </a:p>
          <a:p>
            <a:pPr marR="0" lvl="0" indent="-514350" defTabSz="914400" rtl="0" eaLnBrk="1" fontAlgn="base" latinLnBrk="0" hangingPunct="1">
              <a:lnSpc>
                <a:spcPct val="100000"/>
              </a:lnSpc>
              <a:spcBef>
                <a:spcPts val="0"/>
              </a:spcBef>
              <a:spcAft>
                <a:spcPct val="0"/>
              </a:spcAft>
              <a:buClrTx/>
              <a:buSzTx/>
              <a:buFontTx/>
              <a:buNone/>
              <a:tabLst/>
              <a:defRPr/>
            </a:pPr>
            <a:endParaRPr lang="es-ES" sz="200" b="1" kern="0" dirty="0" smtClean="0">
              <a:solidFill>
                <a:srgbClr val="92D050"/>
              </a:solidFill>
              <a:latin typeface="+mn-lt"/>
            </a:endParaRPr>
          </a:p>
          <a:p>
            <a:pPr marR="0" lvl="0" indent="-514350" defTabSz="914400" rtl="0" eaLnBrk="1" fontAlgn="base" latinLnBrk="0" hangingPunct="1">
              <a:lnSpc>
                <a:spcPct val="100000"/>
              </a:lnSpc>
              <a:spcBef>
                <a:spcPts val="0"/>
              </a:spcBef>
              <a:spcAft>
                <a:spcPct val="0"/>
              </a:spcAft>
              <a:buClrTx/>
              <a:buSzTx/>
              <a:buFontTx/>
              <a:buNone/>
              <a:tabLst/>
              <a:defRPr/>
            </a:pPr>
            <a:endParaRPr kumimoji="0" lang="es-ES" sz="200" b="1" i="0" u="none" strike="noStrike" kern="0" cap="none" spc="0" normalizeH="0" baseline="0" noProof="0" dirty="0" smtClean="0">
              <a:ln>
                <a:noFill/>
              </a:ln>
              <a:solidFill>
                <a:srgbClr val="92D050"/>
              </a:solidFill>
              <a:effectLst/>
              <a:uLnTx/>
              <a:uFillTx/>
              <a:latin typeface="+mn-lt"/>
              <a:ea typeface="+mn-ea"/>
              <a:cs typeface="+mn-cs"/>
            </a:endParaRPr>
          </a:p>
          <a:p>
            <a:pPr marR="0" lvl="0" indent="-514350" defTabSz="914400" rtl="0" eaLnBrk="1" fontAlgn="base" latinLnBrk="0" hangingPunct="1">
              <a:lnSpc>
                <a:spcPct val="100000"/>
              </a:lnSpc>
              <a:spcBef>
                <a:spcPts val="0"/>
              </a:spcBef>
              <a:spcAft>
                <a:spcPct val="0"/>
              </a:spcAft>
              <a:buClrTx/>
              <a:buSzTx/>
              <a:buFontTx/>
              <a:buNone/>
              <a:tabLst/>
              <a:defRPr/>
            </a:pPr>
            <a:endParaRPr lang="es-ES" sz="200" b="1" kern="0" dirty="0" smtClean="0">
              <a:solidFill>
                <a:srgbClr val="92D050"/>
              </a:solidFill>
              <a:latin typeface="+mn-lt"/>
            </a:endParaRPr>
          </a:p>
          <a:p>
            <a:pPr marR="0" lvl="0" indent="-514350" defTabSz="914400" rtl="0" eaLnBrk="1" fontAlgn="base" latinLnBrk="0" hangingPunct="1">
              <a:lnSpc>
                <a:spcPct val="100000"/>
              </a:lnSpc>
              <a:spcBef>
                <a:spcPts val="0"/>
              </a:spcBef>
              <a:spcAft>
                <a:spcPct val="0"/>
              </a:spcAft>
              <a:buClrTx/>
              <a:buSzTx/>
              <a:buFontTx/>
              <a:buNone/>
              <a:tabLst/>
              <a:defRPr/>
            </a:pPr>
            <a:endParaRPr kumimoji="0" lang="es-ES" sz="200" b="1" i="0" u="none" strike="noStrike" kern="0" cap="none" spc="0" normalizeH="0" baseline="0" noProof="0" dirty="0" smtClean="0">
              <a:ln>
                <a:noFill/>
              </a:ln>
              <a:solidFill>
                <a:srgbClr val="92D050"/>
              </a:solidFill>
              <a:effectLst/>
              <a:uLnTx/>
              <a:uFillTx/>
              <a:latin typeface="+mn-lt"/>
              <a:ea typeface="+mn-ea"/>
              <a:cs typeface="+mn-cs"/>
            </a:endParaRPr>
          </a:p>
          <a:p>
            <a:pPr marR="0" lvl="0" indent="-514350" defTabSz="914400" rtl="0" eaLnBrk="1" fontAlgn="base" latinLnBrk="0" hangingPunct="1">
              <a:lnSpc>
                <a:spcPct val="100000"/>
              </a:lnSpc>
              <a:spcBef>
                <a:spcPts val="0"/>
              </a:spcBef>
              <a:spcAft>
                <a:spcPct val="0"/>
              </a:spcAft>
              <a:buClrTx/>
              <a:buSzTx/>
              <a:buFontTx/>
              <a:buNone/>
              <a:tabLst/>
              <a:defRPr/>
            </a:pPr>
            <a:r>
              <a:rPr kumimoji="0" lang="es-ES" sz="2400" i="0" u="none" strike="noStrike" kern="0" cap="none" spc="0" normalizeH="0" baseline="0" noProof="0" dirty="0" smtClean="0">
                <a:ln>
                  <a:noFill/>
                </a:ln>
                <a:effectLst/>
                <a:uLnTx/>
                <a:uFillTx/>
                <a:latin typeface="+mn-lt"/>
                <a:ea typeface="+mn-ea"/>
                <a:cs typeface="+mn-cs"/>
              </a:rPr>
              <a:t>3. Creación de Ecuación</a:t>
            </a:r>
            <a:r>
              <a:rPr kumimoji="0" lang="es-ES" sz="2400" i="0" u="none" strike="noStrike" kern="0" cap="none" spc="0" normalizeH="0" baseline="0" noProof="0" dirty="0" smtClean="0">
                <a:ln>
                  <a:noFill/>
                </a:ln>
                <a:solidFill>
                  <a:srgbClr val="0070C0"/>
                </a:solidFill>
                <a:effectLst/>
                <a:uLnTx/>
                <a:uFillTx/>
                <a:latin typeface="+mn-lt"/>
                <a:ea typeface="+mn-ea"/>
                <a:cs typeface="+mn-cs"/>
              </a:rPr>
              <a:t>: </a:t>
            </a:r>
            <a:r>
              <a:rPr kumimoji="0" lang="es-ES" sz="2400" b="0" i="0" u="none" strike="noStrike" kern="0" cap="none" spc="0" normalizeH="0" baseline="0" noProof="0" dirty="0" err="1" smtClean="0">
                <a:ln>
                  <a:noFill/>
                </a:ln>
                <a:solidFill>
                  <a:srgbClr val="0070C0"/>
                </a:solidFill>
                <a:effectLst/>
                <a:uLnTx/>
                <a:uFillTx/>
                <a:latin typeface="+mn-lt"/>
                <a:ea typeface="+mn-ea"/>
                <a:cs typeface="+mn-cs"/>
              </a:rPr>
              <a:t>Objects</a:t>
            </a:r>
            <a:r>
              <a:rPr kumimoji="0" lang="es-ES" sz="2400" b="0" i="0" u="none" strike="noStrike" kern="0" cap="none" spc="0" normalizeH="0" baseline="0" noProof="0" dirty="0" smtClean="0">
                <a:ln>
                  <a:noFill/>
                </a:ln>
                <a:solidFill>
                  <a:srgbClr val="0070C0"/>
                </a:solidFill>
                <a:effectLst/>
                <a:uLnTx/>
                <a:uFillTx/>
                <a:latin typeface="+mn-lt"/>
                <a:ea typeface="+mn-ea"/>
                <a:cs typeface="+mn-cs"/>
              </a:rPr>
              <a:t>/New </a:t>
            </a:r>
            <a:r>
              <a:rPr kumimoji="0" lang="es-ES" sz="2400" b="0" i="0" u="none" strike="noStrike" kern="0" cap="none" spc="0" normalizeH="0" baseline="0" noProof="0" dirty="0" err="1" smtClean="0">
                <a:ln>
                  <a:noFill/>
                </a:ln>
                <a:solidFill>
                  <a:srgbClr val="0070C0"/>
                </a:solidFill>
                <a:effectLst/>
                <a:uLnTx/>
                <a:uFillTx/>
                <a:latin typeface="+mn-lt"/>
                <a:ea typeface="+mn-ea"/>
                <a:cs typeface="+mn-cs"/>
              </a:rPr>
              <a:t>Object</a:t>
            </a:r>
            <a:r>
              <a:rPr kumimoji="0" lang="es-ES" sz="2400" b="0" i="0" u="none" strike="noStrike" kern="0" cap="none" spc="0" normalizeH="0" baseline="0" noProof="0" dirty="0" smtClean="0">
                <a:ln>
                  <a:noFill/>
                </a:ln>
                <a:solidFill>
                  <a:srgbClr val="0070C0"/>
                </a:solidFill>
                <a:effectLst/>
                <a:uLnTx/>
                <a:uFillTx/>
                <a:latin typeface="+mn-lt"/>
                <a:ea typeface="+mn-ea"/>
                <a:cs typeface="+mn-cs"/>
              </a:rPr>
              <a:t> /</a:t>
            </a:r>
            <a:r>
              <a:rPr kumimoji="0" lang="es-ES" sz="2400" b="0" i="0" u="none" strike="noStrike" kern="0" cap="none" spc="0" normalizeH="0" baseline="0" noProof="0" dirty="0" err="1" smtClean="0">
                <a:ln>
                  <a:noFill/>
                </a:ln>
                <a:solidFill>
                  <a:srgbClr val="0070C0"/>
                </a:solidFill>
                <a:effectLst/>
                <a:uLnTx/>
                <a:uFillTx/>
                <a:latin typeface="+mn-lt"/>
                <a:ea typeface="+mn-ea"/>
                <a:cs typeface="+mn-cs"/>
              </a:rPr>
              <a:t>Equation</a:t>
            </a:r>
            <a:r>
              <a:rPr kumimoji="0" lang="es-ES" sz="2400" b="0" i="0" u="none" strike="noStrike" kern="0" cap="none" spc="0" normalizeH="0" baseline="0" noProof="0" dirty="0" smtClean="0">
                <a:ln>
                  <a:noFill/>
                </a:ln>
                <a:solidFill>
                  <a:srgbClr val="0070C0"/>
                </a:solidFill>
                <a:effectLst/>
                <a:uLnTx/>
                <a:uFillTx/>
                <a:latin typeface="+mn-lt"/>
                <a:ea typeface="+mn-ea"/>
                <a:cs typeface="+mn-cs"/>
              </a:rPr>
              <a:t>.</a:t>
            </a:r>
          </a:p>
          <a:p>
            <a:pPr marR="0" lvl="0" indent="-514350" defTabSz="914400" rtl="0" eaLnBrk="1" fontAlgn="base" latinLnBrk="0" hangingPunct="1">
              <a:lnSpc>
                <a:spcPct val="100000"/>
              </a:lnSpc>
              <a:spcBef>
                <a:spcPts val="400"/>
              </a:spcBef>
              <a:spcAft>
                <a:spcPct val="0"/>
              </a:spcAft>
              <a:buClrTx/>
              <a:buSzTx/>
              <a:buFontTx/>
              <a:buNone/>
              <a:tabLst/>
              <a:defRPr/>
            </a:pPr>
            <a:r>
              <a:rPr kumimoji="0" lang="es-ES" sz="2400" b="0" i="0" u="none" strike="noStrike" kern="0" cap="none" spc="0" normalizeH="0" baseline="0" noProof="0" dirty="0" smtClean="0">
                <a:ln>
                  <a:noFill/>
                </a:ln>
                <a:effectLst/>
                <a:uLnTx/>
                <a:uFillTx/>
                <a:latin typeface="+mn-lt"/>
                <a:ea typeface="+mn-ea"/>
                <a:cs typeface="+mn-cs"/>
              </a:rPr>
              <a:t>Se activa una ventana de dialogo igual al caso uno.</a:t>
            </a:r>
            <a:endParaRPr kumimoji="0" lang="es-ES" sz="2400" b="0" i="0" u="none" strike="noStrike" kern="0" cap="none" spc="0" normalizeH="0" baseline="0" noProof="0" dirty="0" smtClean="0">
              <a:ln>
                <a:noFill/>
              </a:ln>
              <a:solidFill>
                <a:srgbClr val="0070C0"/>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srcRect/>
          <a:stretch>
            <a:fillRect/>
          </a:stretch>
        </p:blipFill>
        <p:spPr bwMode="auto">
          <a:xfrm>
            <a:off x="214282" y="1643050"/>
            <a:ext cx="5019675" cy="4286280"/>
          </a:xfrm>
          <a:prstGeom prst="rect">
            <a:avLst/>
          </a:prstGeom>
          <a:noFill/>
          <a:ln w="9525">
            <a:no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1 Título"/>
          <p:cNvSpPr txBox="1">
            <a:spLocks/>
          </p:cNvSpPr>
          <p:nvPr/>
        </p:nvSpPr>
        <p:spPr bwMode="auto">
          <a:xfrm>
            <a:off x="0" y="1142984"/>
            <a:ext cx="4572032"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j-lt"/>
                <a:ea typeface="+mj-ea"/>
                <a:cs typeface="+mj-cs"/>
              </a:rPr>
              <a:t>Primer</a:t>
            </a:r>
            <a:r>
              <a:rPr kumimoji="0" lang="es-ES" sz="2400" i="0" u="none" strike="noStrike" kern="0" cap="none" spc="0" normalizeH="0" noProof="0" dirty="0" smtClean="0">
                <a:ln>
                  <a:noFill/>
                </a:ln>
                <a:solidFill>
                  <a:srgbClr val="FF0000"/>
                </a:solidFill>
                <a:effectLst/>
                <a:uLnTx/>
                <a:uFillTx/>
                <a:latin typeface="+mj-lt"/>
                <a:ea typeface="+mj-ea"/>
                <a:cs typeface="+mj-cs"/>
              </a:rPr>
              <a:t>  Método de Estimación:</a:t>
            </a:r>
            <a:endParaRPr kumimoji="0" lang="es-ES" sz="2400" i="0" u="none" strike="noStrike" kern="0" cap="none" spc="0" normalizeH="0" baseline="0" noProof="0" dirty="0">
              <a:ln>
                <a:noFill/>
              </a:ln>
              <a:solidFill>
                <a:srgbClr val="FF0000"/>
              </a:solidFill>
              <a:effectLst/>
              <a:uLnTx/>
              <a:uFillTx/>
              <a:latin typeface="+mj-lt"/>
              <a:ea typeface="+mj-ea"/>
              <a:cs typeface="+mj-cs"/>
            </a:endParaRPr>
          </a:p>
        </p:txBody>
      </p:sp>
      <p:pic>
        <p:nvPicPr>
          <p:cNvPr id="39939" name="Picture 3"/>
          <p:cNvPicPr>
            <a:picLocks noChangeAspect="1" noChangeArrowheads="1"/>
          </p:cNvPicPr>
          <p:nvPr/>
        </p:nvPicPr>
        <p:blipFill>
          <a:blip r:embed="rId3"/>
          <a:srcRect/>
          <a:stretch>
            <a:fillRect/>
          </a:stretch>
        </p:blipFill>
        <p:spPr bwMode="auto">
          <a:xfrm>
            <a:off x="4643438" y="3786190"/>
            <a:ext cx="4143404" cy="2667020"/>
          </a:xfrm>
          <a:prstGeom prst="rect">
            <a:avLst/>
          </a:prstGeom>
          <a:noFill/>
          <a:ln w="9525">
            <a:noFill/>
            <a:miter lim="800000"/>
            <a:headEnd/>
            <a:tailEnd/>
          </a:ln>
          <a:effectLst/>
        </p:spPr>
      </p:pic>
      <p:sp>
        <p:nvSpPr>
          <p:cNvPr id="11" name="4 Llamada rectangular redondeada"/>
          <p:cNvSpPr/>
          <p:nvPr/>
        </p:nvSpPr>
        <p:spPr>
          <a:xfrm>
            <a:off x="5214942" y="2000240"/>
            <a:ext cx="1857388" cy="500066"/>
          </a:xfrm>
          <a:prstGeom prst="wedgeRoundRectCallout">
            <a:avLst>
              <a:gd name="adj1" fmla="val -188600"/>
              <a:gd name="adj2" fmla="val 414129"/>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smtClean="0"/>
              <a:t>Coeficientes </a:t>
            </a:r>
            <a:r>
              <a:rPr lang="el-GR" sz="1600" dirty="0" smtClean="0"/>
              <a:t>β</a:t>
            </a:r>
            <a:r>
              <a:rPr lang="es-ES" dirty="0" smtClean="0"/>
              <a:t>i</a:t>
            </a:r>
            <a:endParaRPr lang="es-ES" sz="1600" dirty="0"/>
          </a:p>
        </p:txBody>
      </p:sp>
      <p:sp>
        <p:nvSpPr>
          <p:cNvPr id="12" name="4 Llamada rectangular redondeada"/>
          <p:cNvSpPr/>
          <p:nvPr/>
        </p:nvSpPr>
        <p:spPr>
          <a:xfrm>
            <a:off x="5572132" y="2714620"/>
            <a:ext cx="2643206" cy="571504"/>
          </a:xfrm>
          <a:prstGeom prst="wedgeRoundRectCallout">
            <a:avLst>
              <a:gd name="adj1" fmla="val -120447"/>
              <a:gd name="adj2" fmla="val 233771"/>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ES" sz="1600" dirty="0" smtClean="0"/>
              <a:t>Desviación estándar de  </a:t>
            </a:r>
            <a:r>
              <a:rPr lang="el-GR" sz="1600" dirty="0" smtClean="0"/>
              <a:t>β</a:t>
            </a:r>
            <a:r>
              <a:rPr lang="es-ES" sz="1600" dirty="0" smtClean="0"/>
              <a:t>i</a:t>
            </a:r>
          </a:p>
        </p:txBody>
      </p:sp>
      <p:pic>
        <p:nvPicPr>
          <p:cNvPr id="14"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5"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14282" y="1714488"/>
            <a:ext cx="4857784" cy="2409825"/>
          </a:xfrm>
          <a:prstGeom prst="rect">
            <a:avLst/>
          </a:prstGeom>
          <a:noFill/>
          <a:ln w="9525">
            <a:solidFill>
              <a:schemeClr val="tx1"/>
            </a:solidFill>
            <a:miter lim="800000"/>
            <a:headEnd/>
            <a:tailEnd/>
          </a:ln>
          <a:effectLst/>
        </p:spPr>
      </p:pic>
      <p:pic>
        <p:nvPicPr>
          <p:cNvPr id="48129" name="Picture 1"/>
          <p:cNvPicPr>
            <a:picLocks noChangeAspect="1" noChangeArrowheads="1"/>
          </p:cNvPicPr>
          <p:nvPr/>
        </p:nvPicPr>
        <p:blipFill>
          <a:blip r:embed="rId3"/>
          <a:srcRect/>
          <a:stretch>
            <a:fillRect/>
          </a:stretch>
        </p:blipFill>
        <p:spPr bwMode="auto">
          <a:xfrm>
            <a:off x="3857620" y="2428868"/>
            <a:ext cx="4457700" cy="3905250"/>
          </a:xfrm>
          <a:prstGeom prst="rect">
            <a:avLst/>
          </a:prstGeom>
          <a:noFill/>
          <a:ln w="9525">
            <a:no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1 Título"/>
          <p:cNvSpPr txBox="1">
            <a:spLocks/>
          </p:cNvSpPr>
          <p:nvPr/>
        </p:nvSpPr>
        <p:spPr bwMode="auto">
          <a:xfrm>
            <a:off x="0" y="1142984"/>
            <a:ext cx="47148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j-lt"/>
                <a:ea typeface="+mj-ea"/>
                <a:cs typeface="+mj-cs"/>
              </a:rPr>
              <a:t>Segundo</a:t>
            </a:r>
            <a:r>
              <a:rPr kumimoji="0" lang="es-ES" sz="2400" i="0" u="none" strike="noStrike" kern="0" cap="none" spc="0" normalizeH="0" noProof="0" dirty="0" smtClean="0">
                <a:ln>
                  <a:noFill/>
                </a:ln>
                <a:solidFill>
                  <a:srgbClr val="FF0000"/>
                </a:solidFill>
                <a:effectLst/>
                <a:uLnTx/>
                <a:uFillTx/>
                <a:latin typeface="+mj-lt"/>
                <a:ea typeface="+mj-ea"/>
                <a:cs typeface="+mj-cs"/>
              </a:rPr>
              <a:t> Método de Estimación:</a:t>
            </a:r>
            <a:endParaRPr kumimoji="0" lang="es-ES" sz="2400" i="0" u="none" strike="noStrike" kern="0" cap="none" spc="0" normalizeH="0" baseline="0" noProof="0" dirty="0">
              <a:ln>
                <a:noFill/>
              </a:ln>
              <a:solidFill>
                <a:srgbClr val="FF0000"/>
              </a:solidFill>
              <a:effectLst/>
              <a:uLnTx/>
              <a:uFillTx/>
              <a:latin typeface="+mj-lt"/>
              <a:ea typeface="+mj-ea"/>
              <a:cs typeface="+mj-cs"/>
            </a:endParaRPr>
          </a:p>
        </p:txBody>
      </p:sp>
      <p:sp>
        <p:nvSpPr>
          <p:cNvPr id="14" name="2 Llamada rectangular redondeada"/>
          <p:cNvSpPr/>
          <p:nvPr/>
        </p:nvSpPr>
        <p:spPr>
          <a:xfrm>
            <a:off x="5143504" y="1285860"/>
            <a:ext cx="3643338" cy="1143008"/>
          </a:xfrm>
          <a:prstGeom prst="wedgeRoundRectCallout">
            <a:avLst>
              <a:gd name="adj1" fmla="val -64011"/>
              <a:gd name="adj2" fmla="val 146800"/>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a:t>Escribir</a:t>
            </a:r>
            <a:r>
              <a:rPr lang="es-ES" sz="1600" baseline="0" dirty="0"/>
              <a:t> la ecuación a estimar que también puede escribirse como</a:t>
            </a:r>
            <a:r>
              <a:rPr lang="es-ES" sz="1600" baseline="0" dirty="0" smtClean="0"/>
              <a:t>:</a:t>
            </a:r>
          </a:p>
          <a:p>
            <a:r>
              <a:rPr lang="es-ES" sz="1600" kern="0" dirty="0" smtClean="0"/>
              <a:t>log(m1) C log(</a:t>
            </a:r>
            <a:r>
              <a:rPr lang="es-ES" sz="1600" kern="0" dirty="0" err="1" smtClean="0"/>
              <a:t>gdp</a:t>
            </a:r>
            <a:r>
              <a:rPr lang="es-ES" sz="1600" kern="0" dirty="0" smtClean="0"/>
              <a:t>) </a:t>
            </a:r>
            <a:r>
              <a:rPr lang="es-ES" sz="1600" kern="0" dirty="0" err="1" smtClean="0"/>
              <a:t>rs</a:t>
            </a:r>
            <a:r>
              <a:rPr lang="es-ES" sz="1600" kern="0" dirty="0" smtClean="0"/>
              <a:t> log(</a:t>
            </a:r>
            <a:r>
              <a:rPr lang="es-ES" sz="1600" kern="0" dirty="0" err="1" smtClean="0"/>
              <a:t>pr</a:t>
            </a:r>
            <a:r>
              <a:rPr lang="es-ES" sz="1600" kern="0" dirty="0" smtClean="0"/>
              <a:t>)</a:t>
            </a:r>
            <a:endParaRPr lang="es-ES" sz="1600" baseline="0" dirty="0"/>
          </a:p>
        </p:txBody>
      </p:sp>
      <p:sp>
        <p:nvSpPr>
          <p:cNvPr id="15" name="3 Llamada rectangular redondeada"/>
          <p:cNvSpPr/>
          <p:nvPr/>
        </p:nvSpPr>
        <p:spPr>
          <a:xfrm>
            <a:off x="285720" y="4929198"/>
            <a:ext cx="3158116" cy="928694"/>
          </a:xfrm>
          <a:prstGeom prst="wedgeRoundRectCallout">
            <a:avLst>
              <a:gd name="adj1" fmla="val 82953"/>
              <a:gd name="adj2" fmla="val -33157"/>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500" dirty="0"/>
              <a:t>Selección del método  de estimación . Por defecto </a:t>
            </a:r>
            <a:r>
              <a:rPr lang="es-ES" sz="1500" dirty="0" smtClean="0"/>
              <a:t>EViews </a:t>
            </a:r>
            <a:r>
              <a:rPr lang="es-ES" sz="1500" dirty="0"/>
              <a:t>utiliza mínimos cuadrados ordinarios,</a:t>
            </a:r>
            <a:r>
              <a:rPr lang="es-ES" sz="1500" baseline="0" dirty="0"/>
              <a:t> LS-</a:t>
            </a:r>
            <a:r>
              <a:rPr lang="es-ES" sz="1500" baseline="0" dirty="0" err="1"/>
              <a:t>Least</a:t>
            </a:r>
            <a:r>
              <a:rPr lang="es-ES" sz="1500" baseline="0" dirty="0"/>
              <a:t> </a:t>
            </a:r>
            <a:r>
              <a:rPr lang="es-ES" sz="1500" baseline="0" dirty="0" err="1"/>
              <a:t>Quares</a:t>
            </a:r>
            <a:r>
              <a:rPr lang="es-ES" sz="1500" dirty="0"/>
              <a:t> .</a:t>
            </a:r>
          </a:p>
        </p:txBody>
      </p:sp>
      <p:sp>
        <p:nvSpPr>
          <p:cNvPr id="16" name="4 Llamada rectangular redondeada"/>
          <p:cNvSpPr/>
          <p:nvPr/>
        </p:nvSpPr>
        <p:spPr>
          <a:xfrm>
            <a:off x="428596" y="6000768"/>
            <a:ext cx="3231916" cy="285752"/>
          </a:xfrm>
          <a:prstGeom prst="wedgeRoundRectCallout">
            <a:avLst>
              <a:gd name="adj1" fmla="val 77766"/>
              <a:gd name="adj2" fmla="val -273098"/>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a:t>Selección del periodo o muestra.</a:t>
            </a:r>
          </a:p>
        </p:txBody>
      </p:sp>
      <p:sp>
        <p:nvSpPr>
          <p:cNvPr id="17" name="16 Flecha derecha"/>
          <p:cNvSpPr/>
          <p:nvPr/>
        </p:nvSpPr>
        <p:spPr>
          <a:xfrm rot="1484724">
            <a:off x="2954526" y="4206930"/>
            <a:ext cx="1143008" cy="7143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pic>
        <p:nvPicPr>
          <p:cNvPr id="18"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9"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48481" name="AutoShape 1" descr="mk:@MSITStore:C:\Archivos%20de%20programa\EViews7\EViews7Help.chm::/images/tz_alphaied.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2" name="AutoShape 2" descr="mk:@MSITStore:C:\Archivos%20de%20programa\EViews7\EViews7Help.chm::/images/tz_pooliee.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3" name="AutoShape 3" descr="mk:@MSITStore:C:\Archivos%20de%20programa\EViews7\EViews7Help.chm::/images/tz_Symief.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4" name="AutoShape 4" descr="mk:@MSITStore:C:\Archivos%20de%20programa\EViews7\EViews7Help.chm::/images/tz_betaieg.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5" name="AutoShape 5" descr="mk:@MSITStore:C:\Archivos%20de%20programa\EViews7\EViews7Help.chm::/images/tz_Vectorieh.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6" name="AutoShape 6" descr="mk:@MSITStore:C:\Archivos%20de%20programa\EViews7\EViews7Help.chm::/images/tz_Systemiei.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7" name="AutoShape 7" descr="mk:@MSITStore:C:\Archivos%20de%20programa\EViews7\EViews7Help.chm::/images/tz_Eqiej.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8" name="AutoShape 8" descr="mk:@MSITStore:C:\Archivos%20de%20programa\EViews7\EViews7Help.chm::/images/tz_Sampleiek.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89" name="AutoShape 9" descr="mk:@MSITStore:C:\Archivos%20de%20programa\EViews7\EViews7Help.chm::/images/tz_Tableiel.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0" name="AutoShape 10" descr="mk:@MSITStore:C:\Archivos%20de%20programa\EViews7\EViews7Help.chm::/images/tz_factoriem.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1" name="AutoShape 11" descr="mk:@MSITStore:C:\Archivos%20de%20programa\EViews7\EViews7Help.chm::/images/tz_Scalarien.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2" name="AutoShape 12" descr="mk:@MSITStore:C:\Archivos%20de%20programa\EViews7\EViews7Help.chm::/images/tz_Textie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3" name="AutoShape 13" descr="mk:@MSITStore:C:\Archivos%20de%20programa\EViews7\EViews7Help.chm::/images/tz_Graphiep.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4" name="AutoShape 14" descr="mk:@MSITStore:C:\Archivos%20de%20programa\EViews7\EViews7Help.chm::/images/tz_Seriesieq.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5" name="AutoShape 15" descr="mk:@MSITStore:C:\Archivos%20de%20programa\EViews7\EViews7Help.chm::/images/tz_mapier.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6" name="AutoShape 16" descr="mk:@MSITStore:C:\Archivos%20de%20programa\EViews7\EViews7Help.chm::/images/tz_groupies.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7" name="AutoShape 17" descr="mk:@MSITStore:C:\Archivos%20de%20programa\EViews7\EViews7Help.chm::/images/tz_Spooliet.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8" name="AutoShape 18" descr="mk:@MSITStore:C:\Archivos%20de%20programa\EViews7\EViews7Help.chm::/images/tz_Varieu.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499" name="AutoShape 19" descr="mk:@MSITStore:C:\Archivos%20de%20programa\EViews7\EViews7Help.chm::/images/tz_mleiev.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0" name="AutoShape 20" descr="mk:@MSITStore:C:\Archivos%20de%20programa\EViews7\EViews7Help.chm::/images/tz_stateiew.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1" name="AutoShape 21" descr="mk:@MSITStore:C:\Archivos%20de%20programa\EViews7\EViews7Help.chm::/images/tz_Vectoriez.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2" name="AutoShape 22" descr="mk:@MSITStore:C:\Archivos%20de%20programa\EViews7\EViews7Help.chm::/images/tz_Matrixiey.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3" name="AutoShape 23" descr="mk:@MSITStore:C:\Archivos%20de%20programa\EViews7\EViews7Help.chm::/images/tz_stringiez.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4" name="AutoShape 24" descr="mk:@MSITStore:C:\Archivos%20de%20programa\EViews7\EViews7Help.chm::/images/tz_Modelifa.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8505" name="AutoShape 25" descr="mk:@MSITStore:C:\Archivos%20de%20programa\EViews7\EViews7Help.chm::/images/tz_Vecalphaifb.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48506" name="Picture 26"/>
          <p:cNvPicPr>
            <a:picLocks noChangeAspect="1" noChangeArrowheads="1"/>
          </p:cNvPicPr>
          <p:nvPr/>
        </p:nvPicPr>
        <p:blipFill>
          <a:blip r:embed="rId4"/>
          <a:srcRect/>
          <a:stretch>
            <a:fillRect/>
          </a:stretch>
        </p:blipFill>
        <p:spPr bwMode="auto">
          <a:xfrm>
            <a:off x="1500166" y="2428868"/>
            <a:ext cx="5857916" cy="4029077"/>
          </a:xfrm>
          <a:prstGeom prst="rect">
            <a:avLst/>
          </a:prstGeom>
          <a:noFill/>
          <a:ln w="9525">
            <a:solidFill>
              <a:srgbClr val="2B2BF5"/>
            </a:solidFill>
            <a:miter lim="800000"/>
            <a:headEnd/>
            <a:tailEnd/>
          </a:ln>
          <a:effectLst/>
        </p:spPr>
      </p:pic>
      <p:sp>
        <p:nvSpPr>
          <p:cNvPr id="35" name="Rectangle 11"/>
          <p:cNvSpPr>
            <a:spLocks noChangeArrowheads="1"/>
          </p:cNvSpPr>
          <p:nvPr/>
        </p:nvSpPr>
        <p:spPr bwMode="auto">
          <a:xfrm>
            <a:off x="214282" y="1142984"/>
            <a:ext cx="3071834" cy="57150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Tipos de Objetos</a:t>
            </a:r>
            <a:endParaRPr lang="es-ES" sz="2400" dirty="0">
              <a:solidFill>
                <a:srgbClr val="FF0000"/>
              </a:solidFill>
            </a:endParaRPr>
          </a:p>
        </p:txBody>
      </p:sp>
      <p:sp>
        <p:nvSpPr>
          <p:cNvPr id="36" name="Rectangle 11"/>
          <p:cNvSpPr>
            <a:spLocks noChangeArrowheads="1"/>
          </p:cNvSpPr>
          <p:nvPr/>
        </p:nvSpPr>
        <p:spPr bwMode="auto">
          <a:xfrm>
            <a:off x="357158" y="1571612"/>
            <a:ext cx="8358246" cy="857256"/>
          </a:xfrm>
          <a:prstGeom prst="rect">
            <a:avLst/>
          </a:prstGeom>
          <a:noFill/>
          <a:ln w="9525">
            <a:noFill/>
            <a:miter lim="800000"/>
            <a:headEnd/>
            <a:tailEnd/>
          </a:ln>
          <a:effectLst/>
        </p:spPr>
        <p:txBody>
          <a:bodyPr lIns="0" rIns="0"/>
          <a:lstStyle/>
          <a:p>
            <a:pPr indent="-660400" algn="just">
              <a:lnSpc>
                <a:spcPct val="80000"/>
              </a:lnSpc>
              <a:spcBef>
                <a:spcPct val="20000"/>
              </a:spcBef>
            </a:pPr>
            <a:r>
              <a:rPr lang="es-ES" sz="2000" dirty="0" smtClean="0">
                <a:latin typeface="+mn-lt"/>
              </a:rPr>
              <a:t>Los objetos más usados en EViews son las series y ecuaciones, aunque existen otros tipos de objetos. Donde cada uno esta asociado a un icono que lo identifica y todo esto aparece en el Workfile. </a:t>
            </a:r>
            <a:endParaRPr lang="es-ES" sz="20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1" name="1 Título"/>
          <p:cNvSpPr txBox="1">
            <a:spLocks/>
          </p:cNvSpPr>
          <p:nvPr/>
        </p:nvSpPr>
        <p:spPr bwMode="auto">
          <a:xfrm>
            <a:off x="0" y="1142984"/>
            <a:ext cx="47148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400" kern="0" dirty="0" smtClean="0">
                <a:solidFill>
                  <a:srgbClr val="FF0000"/>
                </a:solidFill>
                <a:latin typeface="+mj-lt"/>
                <a:ea typeface="+mj-ea"/>
                <a:cs typeface="+mj-cs"/>
              </a:rPr>
              <a:t>Tercer</a:t>
            </a:r>
            <a:r>
              <a:rPr kumimoji="0" lang="es-ES" sz="2400" i="0" u="none" strike="noStrike" kern="0" cap="none" spc="0" normalizeH="0" noProof="0" dirty="0" smtClean="0">
                <a:ln>
                  <a:noFill/>
                </a:ln>
                <a:solidFill>
                  <a:srgbClr val="FF0000"/>
                </a:solidFill>
                <a:effectLst/>
                <a:uLnTx/>
                <a:uFillTx/>
                <a:latin typeface="+mj-lt"/>
                <a:ea typeface="+mj-ea"/>
                <a:cs typeface="+mj-cs"/>
              </a:rPr>
              <a:t> Método de Estimación:</a:t>
            </a:r>
            <a:endParaRPr kumimoji="0" lang="es-ES" sz="2400" i="0" u="none" strike="noStrike" kern="0" cap="none" spc="0" normalizeH="0" baseline="0" noProof="0" dirty="0">
              <a:ln>
                <a:noFill/>
              </a:ln>
              <a:solidFill>
                <a:srgbClr val="FF0000"/>
              </a:solidFill>
              <a:effectLst/>
              <a:uLnTx/>
              <a:uFillTx/>
              <a:latin typeface="+mj-lt"/>
              <a:ea typeface="+mj-ea"/>
              <a:cs typeface="+mj-cs"/>
            </a:endParaRPr>
          </a:p>
        </p:txBody>
      </p:sp>
      <p:pic>
        <p:nvPicPr>
          <p:cNvPr id="41986" name="Picture 2"/>
          <p:cNvPicPr>
            <a:picLocks noChangeAspect="1" noChangeArrowheads="1"/>
          </p:cNvPicPr>
          <p:nvPr/>
        </p:nvPicPr>
        <p:blipFill>
          <a:blip r:embed="rId2"/>
          <a:srcRect/>
          <a:stretch>
            <a:fillRect/>
          </a:stretch>
        </p:blipFill>
        <p:spPr bwMode="auto">
          <a:xfrm>
            <a:off x="285721" y="1714488"/>
            <a:ext cx="4643470" cy="1928826"/>
          </a:xfrm>
          <a:prstGeom prst="rect">
            <a:avLst/>
          </a:prstGeom>
          <a:noFill/>
          <a:ln w="9525">
            <a:solidFill>
              <a:schemeClr val="tx1"/>
            </a:solid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6072198" y="2214554"/>
            <a:ext cx="2838450" cy="376237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l="803" b="45427"/>
          <a:stretch>
            <a:fillRect/>
          </a:stretch>
        </p:blipFill>
        <p:spPr bwMode="auto">
          <a:xfrm>
            <a:off x="357158" y="4143380"/>
            <a:ext cx="4456112" cy="2157413"/>
          </a:xfrm>
          <a:prstGeom prst="rect">
            <a:avLst/>
          </a:prstGeom>
          <a:noFill/>
          <a:ln w="9525">
            <a:solidFill>
              <a:schemeClr val="tx1"/>
            </a:solidFill>
            <a:miter lim="800000"/>
            <a:headEnd/>
            <a:tailEnd/>
          </a:ln>
        </p:spPr>
      </p:pic>
      <p:sp>
        <p:nvSpPr>
          <p:cNvPr id="15" name="14 Flecha derecha"/>
          <p:cNvSpPr/>
          <p:nvPr/>
        </p:nvSpPr>
        <p:spPr>
          <a:xfrm rot="1484724">
            <a:off x="5104203" y="2819810"/>
            <a:ext cx="1000632" cy="7143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6" name="15 Flecha derecha"/>
          <p:cNvSpPr/>
          <p:nvPr/>
        </p:nvSpPr>
        <p:spPr>
          <a:xfrm rot="9354868">
            <a:off x="4881642" y="4427074"/>
            <a:ext cx="1158748" cy="71438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pic>
        <p:nvPicPr>
          <p:cNvPr id="14" name="Picture 1" descr="C:\Documents and Settings\clark\Mis documentos\Mis imágenes\20.JPG"/>
          <p:cNvPicPr>
            <a:picLocks noChangeAspect="1" noChangeArrowheads="1"/>
          </p:cNvPicPr>
          <p:nvPr/>
        </p:nvPicPr>
        <p:blipFill>
          <a:blip r:embed="rId5"/>
          <a:srcRect/>
          <a:stretch>
            <a:fillRect/>
          </a:stretch>
        </p:blipFill>
        <p:spPr bwMode="auto">
          <a:xfrm>
            <a:off x="6610350" y="0"/>
            <a:ext cx="2533650" cy="1071546"/>
          </a:xfrm>
          <a:prstGeom prst="rect">
            <a:avLst/>
          </a:prstGeom>
          <a:noFill/>
          <a:ln>
            <a:solidFill>
              <a:schemeClr val="tx1"/>
            </a:solidFill>
          </a:ln>
        </p:spPr>
      </p:pic>
      <p:pic>
        <p:nvPicPr>
          <p:cNvPr id="17" name="Picture 1" descr="C:\Documents and Settings\clark\Mis documentos\Mis imágenes\81.JPG"/>
          <p:cNvPicPr>
            <a:picLocks noChangeAspect="1" noChangeArrowheads="1"/>
          </p:cNvPicPr>
          <p:nvPr/>
        </p:nvPicPr>
        <p:blipFill>
          <a:blip r:embed="rId6"/>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1" name="1 Título"/>
          <p:cNvSpPr txBox="1">
            <a:spLocks/>
          </p:cNvSpPr>
          <p:nvPr/>
        </p:nvSpPr>
        <p:spPr bwMode="auto">
          <a:xfrm>
            <a:off x="214282" y="1285860"/>
            <a:ext cx="8643998" cy="22860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s-ES" sz="2400" kern="0" dirty="0" smtClean="0">
                <a:solidFill>
                  <a:srgbClr val="FF0000"/>
                </a:solidFill>
                <a:latin typeface="+mj-lt"/>
                <a:ea typeface="+mj-ea"/>
                <a:cs typeface="+mj-cs"/>
              </a:rPr>
              <a:t>Guardando la</a:t>
            </a:r>
            <a:r>
              <a:rPr kumimoji="0" lang="es-ES" sz="2400" i="0" u="none" strike="noStrike" kern="0" cap="none" spc="0" normalizeH="0" noProof="0" dirty="0" smtClean="0">
                <a:ln>
                  <a:noFill/>
                </a:ln>
                <a:solidFill>
                  <a:srgbClr val="FF0000"/>
                </a:solidFill>
                <a:effectLst/>
                <a:uLnTx/>
                <a:uFillTx/>
                <a:latin typeface="+mj-lt"/>
                <a:ea typeface="+mj-ea"/>
                <a:cs typeface="+mj-cs"/>
              </a:rPr>
              <a:t> Estimación:</a:t>
            </a:r>
          </a:p>
          <a:p>
            <a:pPr marL="0" marR="0" lvl="0" indent="0" algn="just" defTabSz="914400" rtl="0" eaLnBrk="1" fontAlgn="base" latinLnBrk="0" hangingPunct="1">
              <a:lnSpc>
                <a:spcPct val="100000"/>
              </a:lnSpc>
              <a:spcBef>
                <a:spcPct val="0"/>
              </a:spcBef>
              <a:spcAft>
                <a:spcPct val="0"/>
              </a:spcAft>
              <a:buClrTx/>
              <a:buSzTx/>
              <a:buFontTx/>
              <a:buNone/>
              <a:tabLst/>
              <a:defRPr/>
            </a:pPr>
            <a:r>
              <a:rPr lang="es-ES" sz="2200" kern="0" dirty="0" smtClean="0">
                <a:latin typeface="+mj-lt"/>
                <a:ea typeface="+mj-ea"/>
                <a:cs typeface="+mj-cs"/>
              </a:rPr>
              <a:t>Como en los pasos anteriores guardaremos la estimación haciendo Click en el menú </a:t>
            </a:r>
            <a:r>
              <a:rPr lang="es-ES" sz="2200" kern="0" dirty="0" err="1" smtClean="0">
                <a:solidFill>
                  <a:srgbClr val="0070C0"/>
                </a:solidFill>
                <a:latin typeface="+mj-lt"/>
                <a:ea typeface="+mj-ea"/>
                <a:cs typeface="+mj-cs"/>
              </a:rPr>
              <a:t>name</a:t>
            </a:r>
            <a:r>
              <a:rPr lang="es-ES" sz="2200" kern="0" dirty="0" smtClean="0">
                <a:latin typeface="+mj-lt"/>
                <a:ea typeface="+mj-ea"/>
                <a:cs typeface="+mj-cs"/>
              </a:rPr>
              <a:t> y digitando como nombre de nuestra corrida </a:t>
            </a:r>
            <a:r>
              <a:rPr lang="es-ES" sz="2200" kern="0" dirty="0" smtClean="0">
                <a:solidFill>
                  <a:srgbClr val="0070C0"/>
                </a:solidFill>
                <a:latin typeface="+mj-lt"/>
                <a:ea typeface="+mj-ea"/>
                <a:cs typeface="+mj-cs"/>
              </a:rPr>
              <a:t>ecuacion_1</a:t>
            </a:r>
            <a:r>
              <a:rPr lang="es-ES" sz="2200" kern="0" dirty="0" smtClean="0">
                <a:latin typeface="+mj-lt"/>
                <a:ea typeface="+mj-ea"/>
                <a:cs typeface="+mj-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s-ES" sz="2200" kern="0" dirty="0" smtClean="0">
                <a:latin typeface="+mj-lt"/>
                <a:ea typeface="+mj-ea"/>
                <a:cs typeface="+mj-cs"/>
              </a:rPr>
              <a:t>De esta forma ya almacenado no tendremos que estimar de nuevo la ecuación .</a:t>
            </a:r>
          </a:p>
        </p:txBody>
      </p:sp>
      <p:pic>
        <p:nvPicPr>
          <p:cNvPr id="14" name="Picture 2"/>
          <p:cNvPicPr>
            <a:picLocks noChangeAspect="1" noChangeArrowheads="1"/>
          </p:cNvPicPr>
          <p:nvPr/>
        </p:nvPicPr>
        <p:blipFill>
          <a:blip r:embed="rId2"/>
          <a:srcRect/>
          <a:stretch>
            <a:fillRect/>
          </a:stretch>
        </p:blipFill>
        <p:spPr bwMode="auto">
          <a:xfrm>
            <a:off x="2000232" y="3571876"/>
            <a:ext cx="4724400" cy="2562225"/>
          </a:xfrm>
          <a:prstGeom prst="rect">
            <a:avLst/>
          </a:prstGeom>
          <a:noFill/>
          <a:ln w="9525">
            <a:solidFill>
              <a:schemeClr val="tx1"/>
            </a:solidFill>
            <a:miter lim="800000"/>
            <a:headEnd/>
            <a:tailEnd/>
          </a:ln>
          <a:effectLst/>
        </p:spPr>
      </p:pic>
      <p:pic>
        <p:nvPicPr>
          <p:cNvPr id="10"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1" name="1 Título"/>
          <p:cNvSpPr txBox="1">
            <a:spLocks/>
          </p:cNvSpPr>
          <p:nvPr/>
        </p:nvSpPr>
        <p:spPr bwMode="auto">
          <a:xfrm>
            <a:off x="285720" y="1071546"/>
            <a:ext cx="8286776" cy="571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600"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Estimación de Parámetros y Prueba estadísticas</a:t>
            </a:r>
            <a:endParaRPr kumimoji="0" lang="es-ES" sz="2600"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2" name="Picture 2"/>
          <p:cNvPicPr>
            <a:picLocks noChangeAspect="1" noChangeArrowheads="1"/>
          </p:cNvPicPr>
          <p:nvPr/>
        </p:nvPicPr>
        <p:blipFill>
          <a:blip r:embed="rId3"/>
          <a:srcRect/>
          <a:stretch>
            <a:fillRect/>
          </a:stretch>
        </p:blipFill>
        <p:spPr bwMode="auto">
          <a:xfrm>
            <a:off x="214282" y="1714488"/>
            <a:ext cx="4286280" cy="3643338"/>
          </a:xfrm>
          <a:prstGeom prst="rect">
            <a:avLst/>
          </a:prstGeom>
          <a:noFill/>
          <a:ln w="9525">
            <a:solidFill>
              <a:schemeClr val="tx1"/>
            </a:solidFill>
            <a:miter lim="800000"/>
            <a:headEnd/>
            <a:tailEnd/>
          </a:ln>
          <a:effectLst/>
        </p:spPr>
      </p:pic>
      <p:sp>
        <p:nvSpPr>
          <p:cNvPr id="14" name="2 Marcador de contenido"/>
          <p:cNvSpPr txBox="1">
            <a:spLocks/>
          </p:cNvSpPr>
          <p:nvPr/>
        </p:nvSpPr>
        <p:spPr>
          <a:xfrm>
            <a:off x="4572000" y="1571612"/>
            <a:ext cx="4357686" cy="4071966"/>
          </a:xfrm>
          <a:prstGeom prst="rect">
            <a:avLst/>
          </a:prstGeom>
        </p:spPr>
        <p:txBody>
          <a:bodyPr>
            <a:normAutofit fontScale="77500" lnSpcReduction="20000"/>
          </a:bodyPr>
          <a:lstStyle/>
          <a:p>
            <a:pPr lvl="0" indent="-283464" algn="just">
              <a:spcBef>
                <a:spcPts val="600"/>
              </a:spcBef>
              <a:buClr>
                <a:schemeClr val="accent1"/>
              </a:buClr>
              <a:buSzPct val="80000"/>
            </a:pPr>
            <a:r>
              <a:rPr lang="es-ES" sz="2300" dirty="0" smtClean="0">
                <a:latin typeface="Arial" pitchFamily="34" charset="0"/>
                <a:cs typeface="Arial" pitchFamily="34" charset="0"/>
              </a:rPr>
              <a:t>Los coeficientes estimados por MCO. Su interpretación depende la de naturaleza de la variable del modelo. Para nuestro caso utiliza utilizar series en logaritmo, los coeficientes representan la elasticidad demanda por circulante. Si el producto doméstico bruto (GDP) aumenta en 0.46% la demanda de dinero aumenta en 0.46%, si la tasa de interés (RS) aumenta en un punto porcentual, el circulante disminuye en 0.027% y si el nivel de precios (PR) aumenta en 1% la demanda por circulante aumenta en 0.56%, por ultimo la constate se interpreta que para valores nulos de RS, GDP y PR, la probabilidad que aumente el circulante es de 3.69%.</a:t>
            </a:r>
          </a:p>
          <a:p>
            <a:pPr lvl="0" indent="-283464" algn="just">
              <a:spcBef>
                <a:spcPts val="600"/>
              </a:spcBef>
              <a:buClr>
                <a:schemeClr val="accent1"/>
              </a:buClr>
              <a:buSzPct val="80000"/>
            </a:pPr>
            <a:endParaRPr lang="es-ES" sz="2300" dirty="0">
              <a:latin typeface="Arial" pitchFamily="34" charset="0"/>
              <a:cs typeface="Arial" pitchFamily="34" charset="0"/>
            </a:endParaRPr>
          </a:p>
        </p:txBody>
      </p:sp>
      <p:graphicFrame>
        <p:nvGraphicFramePr>
          <p:cNvPr id="33796" name="Object 4"/>
          <p:cNvGraphicFramePr>
            <a:graphicFrameLocks noChangeAspect="1"/>
          </p:cNvGraphicFramePr>
          <p:nvPr/>
        </p:nvGraphicFramePr>
        <p:xfrm>
          <a:off x="285720" y="5786454"/>
          <a:ext cx="8572560" cy="471473"/>
        </p:xfrm>
        <a:graphic>
          <a:graphicData uri="http://schemas.openxmlformats.org/presentationml/2006/ole">
            <mc:AlternateContent xmlns:mc="http://schemas.openxmlformats.org/markup-compatibility/2006">
              <mc:Choice xmlns:v="urn:schemas-microsoft-com:vml" Requires="v">
                <p:oleObj spid="_x0000_s33797" name="Ecuación" r:id="rId4" imgW="4356000" imgH="228600" progId="Equation.3">
                  <p:embed/>
                </p:oleObj>
              </mc:Choice>
              <mc:Fallback>
                <p:oleObj name="Ecuación" r:id="rId4" imgW="43560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5786454"/>
                        <a:ext cx="8572560" cy="4714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 descr="C:\Documents and Settings\clark\Mis documentos\Mis imágenes\20.JPG"/>
          <p:cNvPicPr>
            <a:picLocks noChangeAspect="1" noChangeArrowheads="1"/>
          </p:cNvPicPr>
          <p:nvPr/>
        </p:nvPicPr>
        <p:blipFill>
          <a:blip r:embed="rId6"/>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7"/>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2 Marcador de contenido"/>
          <p:cNvSpPr txBox="1">
            <a:spLocks/>
          </p:cNvSpPr>
          <p:nvPr/>
        </p:nvSpPr>
        <p:spPr bwMode="auto">
          <a:xfrm>
            <a:off x="357158" y="1142984"/>
            <a:ext cx="8362216" cy="50720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err="1" smtClean="0">
                <a:ln>
                  <a:noFill/>
                </a:ln>
                <a:solidFill>
                  <a:srgbClr val="0000FF"/>
                </a:solidFill>
                <a:effectLst/>
                <a:uLnTx/>
                <a:uFillTx/>
                <a:latin typeface="+mn-lt"/>
                <a:ea typeface="+mn-ea"/>
                <a:cs typeface="+mn-cs"/>
              </a:rPr>
              <a:t>STD.Error</a:t>
            </a:r>
            <a:r>
              <a:rPr kumimoji="0" lang="es-ES" sz="1850" i="0" u="none" strike="noStrike" kern="0" cap="none" spc="0" normalizeH="0" baseline="0" noProof="0" dirty="0" smtClean="0">
                <a:ln>
                  <a:noFill/>
                </a:ln>
                <a:solidFill>
                  <a:srgbClr val="0000FF"/>
                </a:solidFill>
                <a:effectLst/>
                <a:uLnTx/>
                <a:uFillTx/>
                <a:latin typeface="+mn-lt"/>
                <a:ea typeface="+mn-ea"/>
                <a:cs typeface="+mn-cs"/>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Error estándar de los coeficientes estimar.</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t-</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Statistic</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Valor del estadístico t, bajo la hipótesis individual que las variables (H</a:t>
            </a:r>
            <a:r>
              <a:rPr kumimoji="0" lang="es-ES" sz="14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0</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l-GR"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16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=0).Con t-k grados de libertad, Indica que la variable contribuye a explicar la variable endógena.</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Prob</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Si los Valores son superiores al 5% (</a:t>
            </a:r>
            <a:r>
              <a:rPr kumimoji="0" lang="el-GR"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α</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=5%) no se rechaza la hipótesis nula y la variable exógena no sirve para explicar el modelo.</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R </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squared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Es el R cuadrado de la ecuación y representa el porcentaje de la variabilidad de la variable dependiente explicad por la variable independiente.</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Adjusted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R-</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squared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Permite medir el incremento neto de R cuadrado, cuando se incluye un nuevo </a:t>
            </a:r>
            <a:r>
              <a:rPr kumimoji="0" lang="es-ES" sz="185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regresor</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p>
          <a:p>
            <a:pPr marL="0" marR="0" lvl="0" indent="0" defTabSz="914400" rtl="0" eaLnBrk="1" fontAlgn="base" latinLnBrk="0" hangingPunct="1">
              <a:lnSpc>
                <a:spcPct val="100000"/>
              </a:lnSpc>
              <a:spcBef>
                <a:spcPts val="0"/>
              </a:spcBef>
              <a:spcAft>
                <a:spcPct val="0"/>
              </a:spcAft>
              <a:buClrTx/>
              <a:buSzTx/>
              <a:buFontTx/>
              <a:buNone/>
              <a:tabLst/>
              <a:defRPr/>
            </a:pPr>
            <a:endParaRPr kumimoji="0" lang="es-ES" sz="1850" i="0" u="none" strike="noStrike" kern="0" cap="none" spc="0" normalizeH="0" baseline="0" noProof="0" dirty="0" smtClean="0">
              <a:ln>
                <a:noFill/>
              </a:ln>
              <a:solidFill>
                <a:srgbClr val="7030A0"/>
              </a:solidFill>
              <a:effectLst/>
              <a:uLnTx/>
              <a:uFillTx/>
              <a:latin typeface="Arial" pitchFamily="34" charset="0"/>
              <a:ea typeface="+mn-ea"/>
              <a:cs typeface="Arial" pitchFamily="34"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SE. Of </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regression</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p>
          <a:p>
            <a:pPr marL="0" marR="0" lvl="0" indent="0" defTabSz="914400" rtl="0" eaLnBrk="1" fontAlgn="base" latinLnBrk="0" hangingPunct="1">
              <a:lnSpc>
                <a:spcPct val="100000"/>
              </a:lnSpc>
              <a:spcBef>
                <a:spcPts val="0"/>
              </a:spcBef>
              <a:spcAft>
                <a:spcPct val="0"/>
              </a:spcAft>
              <a:buClrTx/>
              <a:buSzTx/>
              <a:buFontTx/>
              <a:buNone/>
              <a:tabLst/>
              <a:defRPr/>
            </a:pPr>
            <a:endPar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Sum</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suared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resid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p>
          <a:p>
            <a:pPr marL="0" marR="0" lvl="0" indent="0" defTabSz="914400" rtl="0" eaLnBrk="1" fontAlgn="base" latinLnBrk="0" hangingPunct="1">
              <a:lnSpc>
                <a:spcPct val="100000"/>
              </a:lnSpc>
              <a:spcBef>
                <a:spcPts val="0"/>
              </a:spcBef>
              <a:spcAft>
                <a:spcPct val="0"/>
              </a:spcAft>
              <a:buClrTx/>
              <a:buSzTx/>
              <a:buFontTx/>
              <a:buNone/>
              <a:tabLst/>
              <a:defRPr/>
            </a:pPr>
            <a:endParaRPr kumimoji="0" lang="es-ES" sz="1000" i="0" u="none" strike="noStrike" kern="0" cap="none" spc="0" normalizeH="0" baseline="0" noProof="0" dirty="0" smtClean="0">
              <a:ln>
                <a:noFill/>
              </a:ln>
              <a:solidFill>
                <a:srgbClr val="7030A0"/>
              </a:solidFill>
              <a:effectLst/>
              <a:uLnTx/>
              <a:uFillTx/>
              <a:latin typeface="Arial" pitchFamily="34" charset="0"/>
              <a:ea typeface="+mn-ea"/>
              <a:cs typeface="Arial" pitchFamily="34" charset="0"/>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Log </a:t>
            </a:r>
            <a:r>
              <a:rPr kumimoji="0" lang="es-ES" sz="185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likelihood</a:t>
            </a:r>
            <a:r>
              <a:rPr kumimoji="0" lang="es-ES" sz="185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185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Rep</a:t>
            </a:r>
            <a:r>
              <a:rPr kumimoji="0" lang="es-ES" sz="185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resenta el valor de la función de verosimilitud en los parámetros, útil para la interpretación del ratio de verosimilitud.	</a:t>
            </a:r>
            <a:endParaRPr kumimoji="0" lang="es-ES" sz="185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4" name="13 Objeto"/>
          <p:cNvGraphicFramePr>
            <a:graphicFrameLocks noChangeAspect="1"/>
          </p:cNvGraphicFramePr>
          <p:nvPr/>
        </p:nvGraphicFramePr>
        <p:xfrm>
          <a:off x="2714612" y="4643446"/>
          <a:ext cx="3643338" cy="506414"/>
        </p:xfrm>
        <a:graphic>
          <a:graphicData uri="http://schemas.openxmlformats.org/presentationml/2006/ole">
            <mc:AlternateContent xmlns:mc="http://schemas.openxmlformats.org/markup-compatibility/2006">
              <mc:Choice xmlns:v="urn:schemas-microsoft-com:vml" Requires="v">
                <p:oleObj spid="_x0000_s34821" name="Ecuación" r:id="rId3" imgW="1879560" imgH="291960" progId="Equation.3">
                  <p:embed/>
                </p:oleObj>
              </mc:Choice>
              <mc:Fallback>
                <p:oleObj name="Ecuación" r:id="rId3" imgW="1879560" imgH="29196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4643446"/>
                        <a:ext cx="3643338" cy="506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nvGraphicFramePr>
        <p:xfrm>
          <a:off x="2714612" y="4071942"/>
          <a:ext cx="3571900" cy="571504"/>
        </p:xfrm>
        <a:graphic>
          <a:graphicData uri="http://schemas.openxmlformats.org/presentationml/2006/ole">
            <mc:AlternateContent xmlns:mc="http://schemas.openxmlformats.org/markup-compatibility/2006">
              <mc:Choice xmlns:v="urn:schemas-microsoft-com:vml" Requires="v">
                <p:oleObj spid="_x0000_s34822" name="Ecuación" r:id="rId5" imgW="2031840" imgH="317160" progId="Equation.3">
                  <p:embed/>
                </p:oleObj>
              </mc:Choice>
              <mc:Fallback>
                <p:oleObj name="Ecuación" r:id="rId5" imgW="2031840" imgH="31716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12" y="4071942"/>
                        <a:ext cx="357190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 descr="C:\Documents and Settings\clark\Mis documentos\Mis imágenes\20.JPG"/>
          <p:cNvPicPr>
            <a:picLocks noChangeAspect="1" noChangeArrowheads="1"/>
          </p:cNvPicPr>
          <p:nvPr/>
        </p:nvPicPr>
        <p:blipFill>
          <a:blip r:embed="rId7"/>
          <a:srcRect/>
          <a:stretch>
            <a:fillRect/>
          </a:stretch>
        </p:blipFill>
        <p:spPr bwMode="auto">
          <a:xfrm>
            <a:off x="6610350" y="0"/>
            <a:ext cx="2533650" cy="1071546"/>
          </a:xfrm>
          <a:prstGeom prst="rect">
            <a:avLst/>
          </a:prstGeom>
          <a:noFill/>
          <a:ln>
            <a:solidFill>
              <a:schemeClr val="tx1"/>
            </a:solidFill>
          </a:ln>
        </p:spPr>
      </p:pic>
      <p:pic>
        <p:nvPicPr>
          <p:cNvPr id="11" name="Picture 1" descr="C:\Documents and Settings\clark\Mis documentos\Mis imágenes\81.JPG"/>
          <p:cNvPicPr>
            <a:picLocks noChangeAspect="1" noChangeArrowheads="1"/>
          </p:cNvPicPr>
          <p:nvPr/>
        </p:nvPicPr>
        <p:blipFill>
          <a:blip r:embed="rId8"/>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6" name="2 Marcador de contenido"/>
          <p:cNvSpPr txBox="1">
            <a:spLocks/>
          </p:cNvSpPr>
          <p:nvPr/>
        </p:nvSpPr>
        <p:spPr bwMode="auto">
          <a:xfrm>
            <a:off x="357158" y="1214422"/>
            <a:ext cx="8572560" cy="50720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Durbin</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-Watson </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stat</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Sirve para contrastar la hipótesis de </a:t>
            </a:r>
            <a:r>
              <a:rPr kumimoji="0" lang="es-ES" sz="2100" b="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incorrelación</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entre perturbaciones aleatorias frente a la presencia de autocorrelación.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Mean </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depent</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var</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Representa la media la variable dependiente.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S.D </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depent</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var</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a:t>
            </a:r>
            <a:r>
              <a:rPr kumimoji="0" lang="es-ES" sz="2200" b="1"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Representa la </a:t>
            </a:r>
            <a:r>
              <a:rPr kumimoji="0" lang="es-ES" sz="2100" b="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cuasidesviación</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típica de la muestra.</a:t>
            </a:r>
            <a:endParaRPr kumimoji="0" lang="es-E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F-</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statistic</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a:t>
            </a:r>
            <a:r>
              <a:rPr kumimoji="0" lang="es-ES" sz="20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Es el estadístico que esta asociado a la hipótesis conjunta de que los parámetros asociados son iguales a cero ( excepto el intercepto). H</a:t>
            </a:r>
            <a:r>
              <a:rPr kumimoji="0" lang="es-E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0</a:t>
            </a:r>
            <a:r>
              <a:rPr kumimoji="0" lang="es-E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 </a:t>
            </a:r>
            <a:r>
              <a:rPr kumimoji="0" lang="el-GR"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1</a:t>
            </a:r>
            <a:r>
              <a:rPr kumimoji="0" lang="es-E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l-GR"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2</a:t>
            </a:r>
            <a:r>
              <a:rPr kumimoji="0" lang="es-E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l-GR"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3</a:t>
            </a:r>
            <a:r>
              <a:rPr kumimoji="0" lang="es-ES"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l-GR" sz="2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Prob</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(F-</a:t>
            </a:r>
            <a:r>
              <a:rPr kumimoji="0" lang="es-ES" sz="2200" i="0" u="none" strike="noStrike" kern="0" cap="none" spc="0" normalizeH="0" baseline="0" noProof="0" dirty="0" err="1" smtClean="0">
                <a:ln>
                  <a:noFill/>
                </a:ln>
                <a:solidFill>
                  <a:srgbClr val="0000FF"/>
                </a:solidFill>
                <a:effectLst/>
                <a:uLnTx/>
                <a:uFillTx/>
                <a:latin typeface="Arial" pitchFamily="34" charset="0"/>
                <a:ea typeface="+mn-ea"/>
                <a:cs typeface="Arial" pitchFamily="34" charset="0"/>
              </a:rPr>
              <a:t>statistic</a:t>
            </a: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Mide la probabilidad de cometer el erro tipo </a:t>
            </a:r>
            <a:r>
              <a:rPr kumimoji="0" lang="es-ES" sz="2200" b="0" i="0" u="none" strike="noStrike" kern="0" cap="none" spc="0" normalizeH="0" baseline="0" noProof="0" dirty="0" smtClean="0">
                <a:ln>
                  <a:noFill/>
                </a:ln>
                <a:solidFill>
                  <a:schemeClr val="tx1"/>
                </a:solidFill>
                <a:effectLst/>
                <a:uLnTx/>
                <a:uFillTx/>
                <a:latin typeface="Bell MT" pitchFamily="18" charset="0"/>
                <a:ea typeface="+mn-ea"/>
                <a:cs typeface="Arial" pitchFamily="34" charset="0"/>
              </a:rPr>
              <a:t>I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Se calcula con la distribución F de </a:t>
            </a:r>
            <a:r>
              <a:rPr kumimoji="0" lang="es-ES" sz="2200" b="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Snedecor</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F</a:t>
            </a:r>
            <a:r>
              <a:rPr kumimoji="0" lang="es-E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k-1;T-k-1</a:t>
            </a:r>
            <a:r>
              <a:rPr kumimoji="0" lang="es-E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200" i="0" u="none" strike="noStrike" kern="0" cap="none" spc="0" normalizeH="0" baseline="0" noProof="0" dirty="0" smtClean="0">
                <a:ln>
                  <a:noFill/>
                </a:ln>
                <a:solidFill>
                  <a:srgbClr val="0000FF"/>
                </a:solidFill>
                <a:effectLst/>
                <a:uLnTx/>
                <a:uFillTx/>
                <a:latin typeface="Arial" pitchFamily="34" charset="0"/>
                <a:ea typeface="+mn-ea"/>
                <a:cs typeface="Arial" pitchFamily="34" charset="0"/>
              </a:rPr>
              <a:t>Criterios de Información: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Son </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el </a:t>
            </a:r>
            <a:r>
              <a:rPr kumimoji="0" lang="es-ES" sz="220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Akaike</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20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info</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20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criterion</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y </a:t>
            </a:r>
            <a:r>
              <a:rPr kumimoji="0" lang="es-ES" sz="220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Schwarz</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s-ES" sz="220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criterion</a:t>
            </a:r>
            <a:r>
              <a:rPr kumimoji="0" lang="es-ES" sz="22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estos criterios nos dan información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de la capacidad explicativa del modelo y permite realizar comparaciones  de los modelos analizados.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solidFill>
                <a:schemeClr val="tx1"/>
              </a:solidFill>
              <a:effectLst/>
              <a:uLnTx/>
              <a:uFillTx/>
              <a:latin typeface="+mn-lt"/>
              <a:ea typeface="+mn-ea"/>
              <a:cs typeface="+mn-cs"/>
            </a:endParaRPr>
          </a:p>
        </p:txBody>
      </p:sp>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2" name="9 Subtítulo"/>
          <p:cNvSpPr>
            <a:spLocks noGrp="1"/>
          </p:cNvSpPr>
          <p:nvPr>
            <p:ph type="subTitle" idx="1"/>
          </p:nvPr>
        </p:nvSpPr>
        <p:spPr>
          <a:xfrm>
            <a:off x="285720" y="1142984"/>
            <a:ext cx="8572560" cy="1071570"/>
          </a:xfrm>
        </p:spPr>
        <p:txBody>
          <a:bodyPr/>
          <a:lstStyle/>
          <a:p>
            <a:pPr algn="just">
              <a:spcBef>
                <a:spcPts val="528"/>
              </a:spcBef>
            </a:pPr>
            <a:r>
              <a:rPr lang="es-ES" sz="2100" dirty="0" smtClean="0"/>
              <a:t>Antes de empezar a calcular los intervalo de confianza para los parámetros. Vamos a introducirnos en el uso de comandos en EViews. </a:t>
            </a:r>
          </a:p>
        </p:txBody>
      </p:sp>
      <p:sp>
        <p:nvSpPr>
          <p:cNvPr id="14" name="Rectangle 11"/>
          <p:cNvSpPr>
            <a:spLocks noChangeArrowheads="1"/>
          </p:cNvSpPr>
          <p:nvPr/>
        </p:nvSpPr>
        <p:spPr bwMode="auto">
          <a:xfrm>
            <a:off x="285720" y="2071678"/>
            <a:ext cx="3286148" cy="571504"/>
          </a:xfrm>
          <a:prstGeom prst="rect">
            <a:avLst/>
          </a:prstGeom>
          <a:noFill/>
          <a:ln w="9525">
            <a:noFill/>
            <a:miter lim="800000"/>
            <a:headEnd/>
            <a:tailEnd/>
          </a:ln>
          <a:effectLst/>
        </p:spPr>
        <p:txBody>
          <a:bodyPr/>
          <a:lstStyle/>
          <a:p>
            <a:pPr marL="660400" indent="-660400">
              <a:lnSpc>
                <a:spcPct val="80000"/>
              </a:lnSpc>
              <a:spcBef>
                <a:spcPct val="20000"/>
              </a:spcBef>
            </a:pPr>
            <a:r>
              <a:rPr lang="es-ES" sz="2400" dirty="0" smtClean="0">
                <a:solidFill>
                  <a:srgbClr val="FF0000"/>
                </a:solidFill>
              </a:rPr>
              <a:t> Comando en EViews </a:t>
            </a:r>
            <a:endParaRPr lang="es-ES" sz="2400" dirty="0">
              <a:solidFill>
                <a:srgbClr val="FF0000"/>
              </a:solidFill>
            </a:endParaRPr>
          </a:p>
        </p:txBody>
      </p:sp>
      <p:sp>
        <p:nvSpPr>
          <p:cNvPr id="15" name="9 Subtítulo"/>
          <p:cNvSpPr txBox="1">
            <a:spLocks/>
          </p:cNvSpPr>
          <p:nvPr/>
        </p:nvSpPr>
        <p:spPr bwMode="auto">
          <a:xfrm>
            <a:off x="357158" y="2428868"/>
            <a:ext cx="8572560" cy="4000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a:r>
              <a:rPr kumimoji="0" lang="es-ES" sz="2100" b="0" i="0" u="none" strike="noStrike" kern="0" cap="none" spc="0" normalizeH="0" baseline="0" noProof="0" dirty="0" smtClean="0">
                <a:ln>
                  <a:noFill/>
                </a:ln>
                <a:solidFill>
                  <a:schemeClr val="tx1"/>
                </a:solidFill>
                <a:effectLst/>
                <a:uLnTx/>
                <a:uFillTx/>
                <a:latin typeface="+mn-lt"/>
                <a:ea typeface="+mn-ea"/>
                <a:cs typeface="+mn-cs"/>
              </a:rPr>
              <a:t>En el</a:t>
            </a:r>
            <a:r>
              <a:rPr kumimoji="0" lang="es-ES" sz="2100" b="0" i="0" u="none" strike="noStrike" kern="0" cap="none" spc="0" normalizeH="0" noProof="0" dirty="0" smtClean="0">
                <a:ln>
                  <a:noFill/>
                </a:ln>
                <a:solidFill>
                  <a:schemeClr val="tx1"/>
                </a:solidFill>
                <a:effectLst/>
                <a:uLnTx/>
                <a:uFillTx/>
                <a:latin typeface="+mn-lt"/>
                <a:ea typeface="+mn-ea"/>
                <a:cs typeface="+mn-cs"/>
              </a:rPr>
              <a:t> área de comandos </a:t>
            </a:r>
            <a:r>
              <a:rPr lang="es-ES" sz="2100" dirty="0" smtClean="0"/>
              <a:t>podremos escribir y ejecutar los diferentes comandos, y cuyos resultados se irán almacenando en el Workfile</a:t>
            </a:r>
            <a:r>
              <a:rPr lang="es-ES" sz="2100" kern="0" dirty="0" smtClean="0">
                <a:latin typeface="+mn-lt"/>
              </a:rPr>
              <a:t>. Para ejecutar un comando hay que situarse en el área de sintaxis y escribir la sentencia completa del comando, para luego pulsar la tecla Intro para ejecute dicho comando. </a:t>
            </a:r>
          </a:p>
          <a:p>
            <a:pPr algn="just"/>
            <a:endParaRPr lang="es-ES" sz="2100" kern="0" dirty="0" smtClean="0">
              <a:latin typeface="+mn-lt"/>
            </a:endParaRPr>
          </a:p>
          <a:p>
            <a:pPr algn="just"/>
            <a:r>
              <a:rPr lang="es-ES" sz="2100" kern="0" dirty="0" smtClean="0">
                <a:solidFill>
                  <a:srgbClr val="797979"/>
                </a:solidFill>
                <a:latin typeface="+mn-lt"/>
              </a:rPr>
              <a:t>En simples palabras diremos que el área de comando actúa como una calculadora científica, donde se pueden realizar transformaciones (algebraicas o estadísticas) a la variables para luego obtener los resultados.</a:t>
            </a:r>
          </a:p>
          <a:p>
            <a:pPr algn="just"/>
            <a:endParaRPr lang="es-ES" sz="2100" kern="0" dirty="0" smtClean="0">
              <a:latin typeface="+mn-lt"/>
            </a:endParaRPr>
          </a:p>
          <a:p>
            <a:pPr algn="just"/>
            <a:r>
              <a:rPr lang="es-ES" sz="2100" kern="0" dirty="0" smtClean="0">
                <a:latin typeface="+mn-lt"/>
              </a:rPr>
              <a:t>Veamos ejemplos de cómo usar el área de comandos: </a:t>
            </a:r>
          </a:p>
          <a:p>
            <a:pPr algn="just"/>
            <a:endParaRPr lang="es-ES" sz="2100" kern="0" dirty="0" smtClean="0">
              <a:latin typeface="+mn-lt"/>
            </a:endParaRPr>
          </a:p>
          <a:p>
            <a:pPr algn="just"/>
            <a:endParaRPr lang="es-ES" sz="2100" kern="0" dirty="0" smtClean="0">
              <a:latin typeface="+mn-lt"/>
            </a:endParaRPr>
          </a:p>
        </p:txBody>
      </p:sp>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1"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357158" y="1214422"/>
            <a:ext cx="8786842" cy="857256"/>
          </a:xfrm>
        </p:spPr>
        <p:txBody>
          <a:bodyPr/>
          <a:lstStyle/>
          <a:p>
            <a:pPr algn="l"/>
            <a:r>
              <a:rPr lang="es-ES" sz="2200" dirty="0" smtClean="0"/>
              <a:t>Si queremos realizar la operación de 5 al cuadro menos 3 entre 4.</a:t>
            </a:r>
          </a:p>
          <a:p>
            <a:pPr algn="l"/>
            <a:r>
              <a:rPr lang="es-ES" sz="2200" dirty="0" smtClean="0"/>
              <a:t>Debemos digitar en el área de comandos </a:t>
            </a:r>
            <a:r>
              <a:rPr lang="es-ES" sz="2200" dirty="0" smtClean="0">
                <a:solidFill>
                  <a:srgbClr val="0070C0"/>
                </a:solidFill>
              </a:rPr>
              <a:t>=(5^2-3)/4</a:t>
            </a:r>
          </a:p>
          <a:p>
            <a:pPr algn="l"/>
            <a:endParaRPr lang="es-ES" sz="2200" dirty="0"/>
          </a:p>
        </p:txBody>
      </p:sp>
      <p:pic>
        <p:nvPicPr>
          <p:cNvPr id="55298" name="Picture 2"/>
          <p:cNvPicPr>
            <a:picLocks noChangeAspect="1" noChangeArrowheads="1"/>
          </p:cNvPicPr>
          <p:nvPr/>
        </p:nvPicPr>
        <p:blipFill>
          <a:blip r:embed="rId2"/>
          <a:srcRect/>
          <a:stretch>
            <a:fillRect/>
          </a:stretch>
        </p:blipFill>
        <p:spPr bwMode="auto">
          <a:xfrm>
            <a:off x="4357686" y="2071678"/>
            <a:ext cx="4486275" cy="1285875"/>
          </a:xfrm>
          <a:prstGeom prst="rect">
            <a:avLst/>
          </a:prstGeom>
          <a:noFill/>
          <a:ln w="9525">
            <a:noFill/>
            <a:miter lim="800000"/>
            <a:headEnd/>
            <a:tailEnd/>
          </a:ln>
          <a:effectLst/>
        </p:spPr>
      </p:pic>
      <p:sp>
        <p:nvSpPr>
          <p:cNvPr id="11" name="4 Llamada rectangular redondeada"/>
          <p:cNvSpPr/>
          <p:nvPr/>
        </p:nvSpPr>
        <p:spPr>
          <a:xfrm>
            <a:off x="357158" y="2143116"/>
            <a:ext cx="3071834" cy="714380"/>
          </a:xfrm>
          <a:prstGeom prst="wedgeRoundRectCallout">
            <a:avLst>
              <a:gd name="adj1" fmla="val 81846"/>
              <a:gd name="adj2" fmla="val 98711"/>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smtClean="0"/>
              <a:t>El área de  mensaje nos da el resultado a la operación que es  5.5</a:t>
            </a:r>
            <a:endParaRPr lang="es-ES" sz="1600" dirty="0"/>
          </a:p>
        </p:txBody>
      </p:sp>
      <p:sp>
        <p:nvSpPr>
          <p:cNvPr id="12" name="9 Subtítulo"/>
          <p:cNvSpPr txBox="1">
            <a:spLocks/>
          </p:cNvSpPr>
          <p:nvPr/>
        </p:nvSpPr>
        <p:spPr bwMode="auto">
          <a:xfrm>
            <a:off x="214282" y="3143248"/>
            <a:ext cx="4286280" cy="3143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a:spcBef>
                <a:spcPct val="20000"/>
              </a:spcBef>
            </a:pPr>
            <a:r>
              <a:rPr kumimoji="0" lang="es-ES" sz="2100" b="0" i="0" u="none" strike="noStrike" kern="0" cap="none" spc="0" normalizeH="0" baseline="0" noProof="0" dirty="0" smtClean="0">
                <a:ln>
                  <a:noFill/>
                </a:ln>
                <a:solidFill>
                  <a:schemeClr val="tx1"/>
                </a:solidFill>
                <a:effectLst/>
                <a:uLnTx/>
                <a:uFillTx/>
                <a:latin typeface="+mn-lt"/>
                <a:ea typeface="+mn-ea"/>
                <a:cs typeface="+mn-cs"/>
              </a:rPr>
              <a:t>Si</a:t>
            </a:r>
            <a:r>
              <a:rPr kumimoji="0" lang="es-ES" sz="2100" b="0" i="0" u="none" strike="noStrike" kern="0" cap="none" spc="0" normalizeH="0" noProof="0" dirty="0" smtClean="0">
                <a:ln>
                  <a:noFill/>
                </a:ln>
                <a:solidFill>
                  <a:schemeClr val="tx1"/>
                </a:solidFill>
                <a:effectLst/>
                <a:uLnTx/>
                <a:uFillTx/>
                <a:latin typeface="+mn-lt"/>
                <a:ea typeface="+mn-ea"/>
                <a:cs typeface="+mn-cs"/>
              </a:rPr>
              <a:t> necesitamos el número de observaciones de la regresión </a:t>
            </a:r>
            <a:r>
              <a:rPr lang="es-ES" sz="2100" kern="0" dirty="0" smtClean="0">
                <a:latin typeface="+mn-lt"/>
              </a:rPr>
              <a:t>digitaremos: </a:t>
            </a:r>
            <a:r>
              <a:rPr lang="es-ES" sz="2100" kern="0" dirty="0" smtClean="0">
                <a:solidFill>
                  <a:srgbClr val="0070C0"/>
                </a:solidFill>
                <a:latin typeface="+mn-lt"/>
              </a:rPr>
              <a:t>=@</a:t>
            </a:r>
            <a:r>
              <a:rPr lang="es-ES" sz="2100" kern="0" dirty="0" err="1" smtClean="0">
                <a:solidFill>
                  <a:srgbClr val="0070C0"/>
                </a:solidFill>
                <a:latin typeface="+mn-lt"/>
              </a:rPr>
              <a:t>regobs</a:t>
            </a:r>
            <a:r>
              <a:rPr lang="es-ES" sz="2100" kern="0" dirty="0" smtClean="0">
                <a:solidFill>
                  <a:srgbClr val="0070C0"/>
                </a:solidFill>
                <a:latin typeface="+mn-lt"/>
              </a:rPr>
              <a:t>  </a:t>
            </a:r>
            <a:r>
              <a:rPr lang="es-ES" sz="2100" kern="0" dirty="0" smtClean="0">
                <a:latin typeface="+mn-lt"/>
              </a:rPr>
              <a:t>y si queremos guardar este datos en el archivo de trabajo digitamos</a:t>
            </a:r>
            <a:r>
              <a:rPr lang="es-ES" sz="2100" kern="0" dirty="0" smtClean="0">
                <a:solidFill>
                  <a:srgbClr val="0070C0"/>
                </a:solidFill>
                <a:latin typeface="+mn-lt"/>
              </a:rPr>
              <a:t> </a:t>
            </a:r>
            <a:r>
              <a:rPr lang="es-ES" sz="2100" kern="0" dirty="0" err="1" smtClean="0">
                <a:solidFill>
                  <a:srgbClr val="0070C0"/>
                </a:solidFill>
                <a:latin typeface="+mn-lt"/>
              </a:rPr>
              <a:t>Scalar</a:t>
            </a:r>
            <a:r>
              <a:rPr lang="es-ES" sz="2100" kern="0" dirty="0" smtClean="0">
                <a:latin typeface="+mn-lt"/>
              </a:rPr>
              <a:t>, para que  sea almacenado como un escalar, entonces tenemos que digitar primero el escalar un nombre como </a:t>
            </a:r>
            <a:r>
              <a:rPr lang="es-ES" sz="2100" kern="0" dirty="0" smtClean="0">
                <a:solidFill>
                  <a:srgbClr val="0070C0"/>
                </a:solidFill>
                <a:latin typeface="+mn-lt"/>
              </a:rPr>
              <a:t>T </a:t>
            </a:r>
            <a:r>
              <a:rPr lang="es-ES" sz="2100" kern="0" dirty="0" smtClean="0">
                <a:latin typeface="+mn-lt"/>
              </a:rPr>
              <a:t>igual al comando y Intro.</a:t>
            </a:r>
            <a:endParaRPr lang="es-ES" sz="2100" kern="0" dirty="0">
              <a:latin typeface="+mn-lt"/>
            </a:endParaRPr>
          </a:p>
        </p:txBody>
      </p:sp>
      <p:pic>
        <p:nvPicPr>
          <p:cNvPr id="55299" name="Picture 3"/>
          <p:cNvPicPr>
            <a:picLocks noChangeAspect="1" noChangeArrowheads="1"/>
          </p:cNvPicPr>
          <p:nvPr/>
        </p:nvPicPr>
        <p:blipFill>
          <a:blip r:embed="rId3"/>
          <a:srcRect/>
          <a:stretch>
            <a:fillRect/>
          </a:stretch>
        </p:blipFill>
        <p:spPr bwMode="auto">
          <a:xfrm>
            <a:off x="4643438" y="3857628"/>
            <a:ext cx="4281486" cy="2638425"/>
          </a:xfrm>
          <a:prstGeom prst="rect">
            <a:avLst/>
          </a:prstGeom>
          <a:noFill/>
          <a:ln w="9525">
            <a:noFill/>
            <a:miter lim="800000"/>
            <a:headEnd/>
            <a:tailEnd/>
          </a:ln>
          <a:effectLst/>
        </p:spPr>
      </p:pic>
      <p:sp>
        <p:nvSpPr>
          <p:cNvPr id="14" name="4 Llamada rectangular redondeada"/>
          <p:cNvSpPr/>
          <p:nvPr/>
        </p:nvSpPr>
        <p:spPr>
          <a:xfrm>
            <a:off x="4929190" y="3429000"/>
            <a:ext cx="3071834" cy="285752"/>
          </a:xfrm>
          <a:prstGeom prst="wedgeRoundRectCallout">
            <a:avLst>
              <a:gd name="adj1" fmla="val 34714"/>
              <a:gd name="adj2" fmla="val 824040"/>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smtClean="0"/>
              <a:t>El escalar se grabo como  “t”</a:t>
            </a:r>
            <a:endParaRPr lang="es-ES" sz="1600" dirty="0"/>
          </a:p>
        </p:txBody>
      </p:sp>
      <p:pic>
        <p:nvPicPr>
          <p:cNvPr id="15"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2714620"/>
            <a:ext cx="8572560" cy="1285884"/>
          </a:xfrm>
        </p:spPr>
        <p:txBody>
          <a:bodyPr/>
          <a:lstStyle/>
          <a:p>
            <a:pPr algn="l"/>
            <a:r>
              <a:rPr lang="es-ES" sz="2100" dirty="0" smtClean="0"/>
              <a:t>Si queremos usar los valores de los coeficientes de la regresión hay que digitar </a:t>
            </a:r>
            <a:r>
              <a:rPr lang="es-ES" sz="2100" dirty="0" err="1" smtClean="0">
                <a:solidFill>
                  <a:srgbClr val="0070C0"/>
                </a:solidFill>
              </a:rPr>
              <a:t>Matrix</a:t>
            </a:r>
            <a:r>
              <a:rPr lang="es-ES" sz="2100" dirty="0" smtClean="0"/>
              <a:t>, por que es una matriz de coeficientes, seguido de </a:t>
            </a:r>
            <a:r>
              <a:rPr lang="es-ES" sz="2100" dirty="0" smtClean="0">
                <a:solidFill>
                  <a:srgbClr val="0070C0"/>
                </a:solidFill>
              </a:rPr>
              <a:t>@</a:t>
            </a:r>
            <a:r>
              <a:rPr lang="es-ES" sz="2100" dirty="0" err="1" smtClean="0">
                <a:solidFill>
                  <a:srgbClr val="0070C0"/>
                </a:solidFill>
              </a:rPr>
              <a:t>coefs</a:t>
            </a:r>
            <a:r>
              <a:rPr lang="es-ES" sz="2100" dirty="0" smtClean="0"/>
              <a:t>, y queremos guardar el  Workfile con el nombre de </a:t>
            </a:r>
            <a:r>
              <a:rPr lang="es-ES" sz="2100" dirty="0" err="1" smtClean="0">
                <a:solidFill>
                  <a:srgbClr val="0070C0"/>
                </a:solidFill>
              </a:rPr>
              <a:t>Coef</a:t>
            </a:r>
            <a:r>
              <a:rPr lang="es-ES" sz="2100" dirty="0" smtClean="0"/>
              <a:t>.</a:t>
            </a:r>
          </a:p>
          <a:p>
            <a:pPr algn="l"/>
            <a:endParaRPr lang="es-ES" sz="2100" dirty="0">
              <a:solidFill>
                <a:srgbClr val="00B0F0"/>
              </a:solidFill>
            </a:endParaRPr>
          </a:p>
        </p:txBody>
      </p:sp>
      <p:pic>
        <p:nvPicPr>
          <p:cNvPr id="56322" name="Picture 2"/>
          <p:cNvPicPr>
            <a:picLocks noChangeAspect="1" noChangeArrowheads="1"/>
          </p:cNvPicPr>
          <p:nvPr/>
        </p:nvPicPr>
        <p:blipFill>
          <a:blip r:embed="rId2"/>
          <a:srcRect/>
          <a:stretch>
            <a:fillRect/>
          </a:stretch>
        </p:blipFill>
        <p:spPr bwMode="auto">
          <a:xfrm>
            <a:off x="4643438" y="1214422"/>
            <a:ext cx="4281491" cy="1238250"/>
          </a:xfrm>
          <a:prstGeom prst="rect">
            <a:avLst/>
          </a:prstGeom>
          <a:solidFill>
            <a:schemeClr val="tx1"/>
          </a:solidFill>
          <a:ln w="9525">
            <a:solidFill>
              <a:schemeClr val="tx1"/>
            </a:solidFill>
            <a:miter lim="800000"/>
            <a:headEnd/>
            <a:tailEnd/>
          </a:ln>
          <a:effectLst/>
        </p:spPr>
      </p:pic>
      <p:sp>
        <p:nvSpPr>
          <p:cNvPr id="11" name="9 Subtítulo"/>
          <p:cNvSpPr txBox="1">
            <a:spLocks/>
          </p:cNvSpPr>
          <p:nvPr/>
        </p:nvSpPr>
        <p:spPr bwMode="auto">
          <a:xfrm>
            <a:off x="214282" y="1285860"/>
            <a:ext cx="4205318" cy="1285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Si  hacemos doble </a:t>
            </a:r>
            <a:r>
              <a:rPr lang="es-ES" sz="2100" kern="0" dirty="0" smtClean="0">
                <a:latin typeface="+mn-lt"/>
              </a:rPr>
              <a:t>Click</a:t>
            </a:r>
            <a:r>
              <a:rPr kumimoji="0" lang="es-ES" sz="2100" b="0" i="0" u="none" strike="noStrike" kern="0" cap="none" spc="0" normalizeH="0" baseline="0" noProof="0" dirty="0" smtClean="0">
                <a:ln>
                  <a:noFill/>
                </a:ln>
                <a:solidFill>
                  <a:schemeClr val="tx1"/>
                </a:solidFill>
                <a:effectLst/>
                <a:uLnTx/>
                <a:uFillTx/>
                <a:latin typeface="+mn-lt"/>
                <a:ea typeface="+mn-ea"/>
                <a:cs typeface="+mn-cs"/>
              </a:rPr>
              <a:t> sobre “t” la ventana muestra el valor de 180 observación que se usaron para la regresión.</a:t>
            </a:r>
            <a:endParaRPr kumimoji="0" lang="es-ES" sz="2100" b="0" i="0" u="none" strike="noStrike" kern="0" cap="none" spc="0" normalizeH="0" baseline="0" noProof="0" dirty="0">
              <a:ln>
                <a:noFill/>
              </a:ln>
              <a:solidFill>
                <a:schemeClr val="tx1"/>
              </a:solidFill>
              <a:effectLst/>
              <a:uLnTx/>
              <a:uFillTx/>
              <a:latin typeface="+mn-lt"/>
              <a:ea typeface="+mn-ea"/>
              <a:cs typeface="+mn-cs"/>
            </a:endParaRPr>
          </a:p>
        </p:txBody>
      </p:sp>
      <p:pic>
        <p:nvPicPr>
          <p:cNvPr id="56323" name="Picture 3"/>
          <p:cNvPicPr>
            <a:picLocks noChangeAspect="1" noChangeArrowheads="1"/>
          </p:cNvPicPr>
          <p:nvPr/>
        </p:nvPicPr>
        <p:blipFill>
          <a:blip r:embed="rId3"/>
          <a:srcRect/>
          <a:stretch>
            <a:fillRect/>
          </a:stretch>
        </p:blipFill>
        <p:spPr bwMode="auto">
          <a:xfrm>
            <a:off x="285720" y="4143380"/>
            <a:ext cx="4071966" cy="2286016"/>
          </a:xfrm>
          <a:prstGeom prst="rect">
            <a:avLst/>
          </a:prstGeom>
          <a:noFill/>
          <a:ln w="9525">
            <a:solidFill>
              <a:schemeClr val="tx1"/>
            </a:solidFill>
            <a:miter lim="800000"/>
            <a:headEnd/>
            <a:tailEnd/>
          </a:ln>
          <a:effectLst/>
        </p:spPr>
      </p:pic>
      <p:sp>
        <p:nvSpPr>
          <p:cNvPr id="12" name="4 Llamada rectangular redondeada"/>
          <p:cNvSpPr/>
          <p:nvPr/>
        </p:nvSpPr>
        <p:spPr>
          <a:xfrm>
            <a:off x="4500562" y="3929066"/>
            <a:ext cx="3214710" cy="714380"/>
          </a:xfrm>
          <a:prstGeom prst="wedgeRoundRectCallout">
            <a:avLst>
              <a:gd name="adj1" fmla="val -166980"/>
              <a:gd name="adj2" fmla="val 208644"/>
              <a:gd name="adj3" fmla="val 16667"/>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s-ES" sz="1600" dirty="0" smtClean="0"/>
              <a:t>Se guarda la matriz con el nombre </a:t>
            </a:r>
            <a:r>
              <a:rPr lang="es-ES" sz="1600" dirty="0" err="1" smtClean="0"/>
              <a:t>Coef</a:t>
            </a:r>
            <a:r>
              <a:rPr lang="es-ES" sz="1600" dirty="0" smtClean="0"/>
              <a:t>.</a:t>
            </a:r>
            <a:endParaRPr lang="es-ES" sz="1600" dirty="0"/>
          </a:p>
        </p:txBody>
      </p:sp>
      <p:pic>
        <p:nvPicPr>
          <p:cNvPr id="56324" name="Picture 4"/>
          <p:cNvPicPr>
            <a:picLocks noChangeAspect="1" noChangeArrowheads="1"/>
          </p:cNvPicPr>
          <p:nvPr/>
        </p:nvPicPr>
        <p:blipFill>
          <a:blip r:embed="rId4"/>
          <a:srcRect/>
          <a:stretch>
            <a:fillRect/>
          </a:stretch>
        </p:blipFill>
        <p:spPr bwMode="auto">
          <a:xfrm>
            <a:off x="5214942" y="4786322"/>
            <a:ext cx="3724275" cy="1571636"/>
          </a:xfrm>
          <a:prstGeom prst="rect">
            <a:avLst/>
          </a:prstGeom>
          <a:noFill/>
          <a:ln w="9525">
            <a:solidFill>
              <a:schemeClr val="tx1"/>
            </a:solidFill>
            <a:miter lim="800000"/>
            <a:headEnd/>
            <a:tailEnd/>
          </a:ln>
          <a:effectLst/>
        </p:spPr>
      </p:pic>
      <p:sp>
        <p:nvSpPr>
          <p:cNvPr id="14" name="13 Flecha derecha"/>
          <p:cNvSpPr/>
          <p:nvPr/>
        </p:nvSpPr>
        <p:spPr>
          <a:xfrm>
            <a:off x="4572000" y="5214950"/>
            <a:ext cx="571504" cy="642942"/>
          </a:xfrm>
          <a:prstGeom prst="rightArrow">
            <a:avLst/>
          </a:prstGeom>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5" name="Picture 1" descr="C:\Documents and Settings\clark\Mis documentos\Mis imágenes\20.JPG"/>
          <p:cNvPicPr>
            <a:picLocks noChangeAspect="1" noChangeArrowheads="1"/>
          </p:cNvPicPr>
          <p:nvPr/>
        </p:nvPicPr>
        <p:blipFill>
          <a:blip r:embed="rId5"/>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6"/>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1" name="10 Tabla"/>
          <p:cNvGraphicFramePr>
            <a:graphicFrameLocks noGrp="1"/>
          </p:cNvGraphicFramePr>
          <p:nvPr/>
        </p:nvGraphicFramePr>
        <p:xfrm>
          <a:off x="1000100" y="3500438"/>
          <a:ext cx="6786610" cy="2357454"/>
        </p:xfrm>
        <a:graphic>
          <a:graphicData uri="http://schemas.openxmlformats.org/drawingml/2006/table">
            <a:tbl>
              <a:tblPr firstRow="1" bandRow="1">
                <a:tableStyleId>{073A0DAA-6AF3-43AB-8588-CEC1D06C72B9}</a:tableStyleId>
              </a:tblPr>
              <a:tblGrid>
                <a:gridCol w="3571900"/>
                <a:gridCol w="3214710"/>
              </a:tblGrid>
              <a:tr h="571504">
                <a:tc>
                  <a:txBody>
                    <a:bodyPr/>
                    <a:lstStyle/>
                    <a:p>
                      <a:r>
                        <a:rPr lang="es-ES" dirty="0" smtClean="0"/>
                        <a:t>Tipo de Función</a:t>
                      </a:r>
                      <a:endParaRPr lang="es-ES" dirty="0"/>
                    </a:p>
                  </a:txBody>
                  <a:tcPr/>
                </a:tc>
                <a:tc>
                  <a:txBody>
                    <a:bodyPr/>
                    <a:lstStyle/>
                    <a:p>
                      <a:r>
                        <a:rPr lang="es-ES" dirty="0" smtClean="0"/>
                        <a:t>Empieza con el Nombre</a:t>
                      </a:r>
                    </a:p>
                  </a:txBody>
                  <a:tcPr/>
                </a:tc>
              </a:tr>
              <a:tr h="449137">
                <a:tc>
                  <a:txBody>
                    <a:bodyPr/>
                    <a:lstStyle/>
                    <a:p>
                      <a:r>
                        <a:rPr lang="es-ES" dirty="0" smtClean="0"/>
                        <a:t>Distribución</a:t>
                      </a:r>
                      <a:r>
                        <a:rPr lang="es-ES" baseline="0" dirty="0" smtClean="0"/>
                        <a:t> Acumulada (CDF)</a:t>
                      </a:r>
                      <a:endParaRPr lang="es-ES" dirty="0"/>
                    </a:p>
                  </a:txBody>
                  <a:tcPr/>
                </a:tc>
                <a:tc>
                  <a:txBody>
                    <a:bodyPr/>
                    <a:lstStyle/>
                    <a:p>
                      <a:pPr algn="ctr"/>
                      <a:r>
                        <a:rPr lang="es-ES" dirty="0" smtClean="0"/>
                        <a:t>@c</a:t>
                      </a:r>
                      <a:endParaRPr lang="es-ES" dirty="0"/>
                    </a:p>
                  </a:txBody>
                  <a:tcPr/>
                </a:tc>
              </a:tr>
              <a:tr h="449137">
                <a:tc>
                  <a:txBody>
                    <a:bodyPr/>
                    <a:lstStyle/>
                    <a:p>
                      <a:r>
                        <a:rPr lang="es-ES" dirty="0" smtClean="0"/>
                        <a:t>Densidad o probabilidad</a:t>
                      </a:r>
                      <a:endParaRPr lang="es-ES" dirty="0"/>
                    </a:p>
                  </a:txBody>
                  <a:tcPr/>
                </a:tc>
                <a:tc>
                  <a:txBody>
                    <a:bodyPr/>
                    <a:lstStyle/>
                    <a:p>
                      <a:pPr algn="ctr"/>
                      <a:r>
                        <a:rPr lang="es-ES" dirty="0" smtClean="0"/>
                        <a:t>@d</a:t>
                      </a:r>
                      <a:endParaRPr lang="es-ES" dirty="0"/>
                    </a:p>
                  </a:txBody>
                  <a:tcPr/>
                </a:tc>
              </a:tr>
              <a:tr h="449137">
                <a:tc>
                  <a:txBody>
                    <a:bodyPr/>
                    <a:lstStyle/>
                    <a:p>
                      <a:r>
                        <a:rPr lang="es-ES" dirty="0" smtClean="0"/>
                        <a:t>Inversa de CDF</a:t>
                      </a:r>
                      <a:endParaRPr lang="es-ES" dirty="0"/>
                    </a:p>
                  </a:txBody>
                  <a:tcPr/>
                </a:tc>
                <a:tc>
                  <a:txBody>
                    <a:bodyPr/>
                    <a:lstStyle/>
                    <a:p>
                      <a:pPr algn="ctr"/>
                      <a:r>
                        <a:rPr lang="es-ES" dirty="0" smtClean="0"/>
                        <a:t>@q</a:t>
                      </a:r>
                      <a:endParaRPr lang="es-ES" dirty="0"/>
                    </a:p>
                  </a:txBody>
                  <a:tcPr/>
                </a:tc>
              </a:tr>
              <a:tr h="438539">
                <a:tc>
                  <a:txBody>
                    <a:bodyPr/>
                    <a:lstStyle/>
                    <a:p>
                      <a:r>
                        <a:rPr lang="es-ES" dirty="0" smtClean="0"/>
                        <a:t>Generador del Número Aleatorio </a:t>
                      </a:r>
                      <a:endParaRPr lang="es-ES" dirty="0"/>
                    </a:p>
                  </a:txBody>
                  <a:tcPr/>
                </a:tc>
                <a:tc>
                  <a:txBody>
                    <a:bodyPr/>
                    <a:lstStyle/>
                    <a:p>
                      <a:pPr algn="ctr"/>
                      <a:r>
                        <a:rPr lang="es-ES" dirty="0" smtClean="0"/>
                        <a:t>@r</a:t>
                      </a:r>
                      <a:endParaRPr lang="es-ES" dirty="0"/>
                    </a:p>
                  </a:txBody>
                  <a:tcPr/>
                </a:tc>
              </a:tr>
            </a:tbl>
          </a:graphicData>
        </a:graphic>
      </p:graphicFrame>
      <p:sp>
        <p:nvSpPr>
          <p:cNvPr id="14" name="9 Subtítulo"/>
          <p:cNvSpPr txBox="1">
            <a:spLocks/>
          </p:cNvSpPr>
          <p:nvPr/>
        </p:nvSpPr>
        <p:spPr bwMode="auto">
          <a:xfrm>
            <a:off x="357158" y="1428736"/>
            <a:ext cx="8429684" cy="16430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También se pueden obtener</a:t>
            </a:r>
            <a:r>
              <a:rPr kumimoji="0" lang="es-ES" sz="2100" b="0" i="0" u="none" strike="noStrike" kern="0" cap="none" spc="0" normalizeH="0" noProof="0" dirty="0" smtClean="0">
                <a:ln>
                  <a:noFill/>
                </a:ln>
                <a:solidFill>
                  <a:schemeClr val="tx1"/>
                </a:solidFill>
                <a:effectLst/>
                <a:uLnTx/>
                <a:uFillTx/>
                <a:latin typeface="+mn-lt"/>
                <a:ea typeface="+mn-ea"/>
                <a:cs typeface="+mn-cs"/>
              </a:rPr>
              <a:t> mediante los comandos distribuciones  que se utilizan tanto Estadística como en Econometría.</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100" kern="0" baseline="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noProof="0" dirty="0" smtClean="0">
                <a:ln>
                  <a:noFill/>
                </a:ln>
                <a:solidFill>
                  <a:schemeClr val="tx1"/>
                </a:solidFill>
                <a:effectLst/>
                <a:uLnTx/>
                <a:uFillTx/>
                <a:latin typeface="+mn-lt"/>
                <a:ea typeface="+mn-ea"/>
                <a:cs typeface="+mn-cs"/>
              </a:rPr>
              <a:t>Presentaremos sus comandos más usados en Econometría:</a:t>
            </a:r>
            <a:endParaRPr kumimoji="0" lang="es-ES" sz="2100" b="0" i="0" u="none" strike="noStrike" kern="0" cap="none" spc="0" normalizeH="0" baseline="0" noProof="0" dirty="0">
              <a:ln>
                <a:noFill/>
              </a:ln>
              <a:solidFill>
                <a:schemeClr val="tx1"/>
              </a:solidFill>
              <a:effectLst/>
              <a:uLnTx/>
              <a:uFillTx/>
              <a:latin typeface="+mn-lt"/>
              <a:ea typeface="+mn-ea"/>
              <a:cs typeface="+mn-cs"/>
            </a:endParaRPr>
          </a:p>
        </p:txBody>
      </p:sp>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1" name="10 Tabla"/>
          <p:cNvGraphicFramePr>
            <a:graphicFrameLocks noGrp="1"/>
          </p:cNvGraphicFramePr>
          <p:nvPr/>
        </p:nvGraphicFramePr>
        <p:xfrm>
          <a:off x="571472" y="1214422"/>
          <a:ext cx="7929618" cy="4389120"/>
        </p:xfrm>
        <a:graphic>
          <a:graphicData uri="http://schemas.openxmlformats.org/drawingml/2006/table">
            <a:tbl>
              <a:tblPr firstRow="1" bandRow="1">
                <a:tableStyleId>{073A0DAA-6AF3-43AB-8588-CEC1D06C72B9}</a:tableStyleId>
              </a:tblPr>
              <a:tblGrid>
                <a:gridCol w="1965460"/>
                <a:gridCol w="2101010"/>
                <a:gridCol w="3863148"/>
              </a:tblGrid>
              <a:tr h="0">
                <a:tc>
                  <a:txBody>
                    <a:bodyPr/>
                    <a:lstStyle/>
                    <a:p>
                      <a:r>
                        <a:rPr lang="es-ES" sz="1600" dirty="0" smtClean="0"/>
                        <a:t>Distribución</a:t>
                      </a:r>
                      <a:endParaRPr lang="es-ES" sz="1600" dirty="0"/>
                    </a:p>
                  </a:txBody>
                  <a:tcPr/>
                </a:tc>
                <a:tc>
                  <a:txBody>
                    <a:bodyPr/>
                    <a:lstStyle/>
                    <a:p>
                      <a:r>
                        <a:rPr lang="es-ES" sz="1600" dirty="0" smtClean="0"/>
                        <a:t>Función</a:t>
                      </a:r>
                      <a:endParaRPr lang="es-ES" sz="1600" dirty="0"/>
                    </a:p>
                  </a:txBody>
                  <a:tcPr/>
                </a:tc>
                <a:tc>
                  <a:txBody>
                    <a:bodyPr/>
                    <a:lstStyle/>
                    <a:p>
                      <a:r>
                        <a:rPr lang="es-ES" sz="1600" dirty="0" smtClean="0"/>
                        <a:t>Densidad/Función</a:t>
                      </a:r>
                      <a:r>
                        <a:rPr lang="es-ES" dirty="0" smtClean="0"/>
                        <a:t> de probabilidad</a:t>
                      </a:r>
                      <a:endParaRPr lang="es-ES" dirty="0"/>
                    </a:p>
                  </a:txBody>
                  <a:tcPr/>
                </a:tc>
              </a:tr>
              <a:tr h="311053">
                <a:tc>
                  <a:txBody>
                    <a:bodyPr/>
                    <a:lstStyle/>
                    <a:p>
                      <a:r>
                        <a:rPr lang="es-ES" sz="1500" dirty="0" smtClean="0"/>
                        <a:t>Chi-</a:t>
                      </a:r>
                      <a:r>
                        <a:rPr lang="es-ES" sz="1500" dirty="0" err="1" smtClean="0"/>
                        <a:t>square</a:t>
                      </a:r>
                      <a:endParaRPr lang="es-E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smtClean="0"/>
                        <a:t>@</a:t>
                      </a:r>
                      <a:r>
                        <a:rPr lang="es-ES" sz="1500" dirty="0" err="1" smtClean="0"/>
                        <a:t>cchisq</a:t>
                      </a:r>
                      <a:r>
                        <a:rPr lang="es-ES" sz="1500" dirty="0" smtClean="0"/>
                        <a:t>(</a:t>
                      </a:r>
                      <a:r>
                        <a:rPr lang="es-ES" sz="1500" dirty="0" err="1" smtClean="0"/>
                        <a:t>x,v</a:t>
                      </a:r>
                      <a:r>
                        <a:rPr lang="es-ES" sz="1500" dirty="0" smtClean="0"/>
                        <a:t>)</a:t>
                      </a:r>
                      <a:r>
                        <a:rPr lang="es-ES" sz="1500" kern="1200" dirty="0" smtClean="0">
                          <a:solidFill>
                            <a:schemeClr val="dk1"/>
                          </a:solidFill>
                          <a:latin typeface="+mn-lt"/>
                          <a:ea typeface="+mn-ea"/>
                          <a:cs typeface="+mn-cs"/>
                        </a:rPr>
                        <a:t>,</a:t>
                      </a:r>
                      <a:r>
                        <a:rPr lang="es-ES" sz="1500" dirty="0" smtClean="0"/>
                        <a:t> @</a:t>
                      </a:r>
                      <a:r>
                        <a:rPr lang="es-ES" sz="1500" dirty="0" err="1" smtClean="0"/>
                        <a:t>dchisq</a:t>
                      </a:r>
                      <a:r>
                        <a:rPr lang="es-ES" sz="1500" dirty="0" smtClean="0"/>
                        <a:t>(</a:t>
                      </a:r>
                      <a:r>
                        <a:rPr lang="es-ES" sz="1500" dirty="0" err="1" smtClean="0"/>
                        <a:t>x,v</a:t>
                      </a:r>
                      <a:r>
                        <a:rPr lang="es-ES" sz="1500" dirty="0" smtClean="0"/>
                        <a:t>)</a:t>
                      </a:r>
                      <a:r>
                        <a:rPr lang="es-ES" sz="1500" kern="1200" dirty="0" smtClean="0">
                          <a:solidFill>
                            <a:schemeClr val="dk1"/>
                          </a:solidFill>
                          <a:latin typeface="+mn-lt"/>
                          <a:ea typeface="+mn-ea"/>
                          <a:cs typeface="+mn-cs"/>
                        </a:rPr>
                        <a:t>,</a:t>
                      </a:r>
                      <a:r>
                        <a:rPr lang="es-ES" sz="1500" dirty="0" smtClean="0"/>
                        <a:t> @</a:t>
                      </a:r>
                      <a:r>
                        <a:rPr lang="es-ES" sz="1500" dirty="0" err="1" smtClean="0"/>
                        <a:t>qchisq</a:t>
                      </a:r>
                      <a:r>
                        <a:rPr lang="es-ES" sz="1500" dirty="0" smtClean="0"/>
                        <a:t>(</a:t>
                      </a:r>
                      <a:r>
                        <a:rPr lang="es-ES" sz="1500" dirty="0" err="1" smtClean="0"/>
                        <a:t>p,v</a:t>
                      </a:r>
                      <a:r>
                        <a:rPr lang="es-ES" sz="1500" dirty="0" smtClean="0"/>
                        <a:t>)</a:t>
                      </a:r>
                      <a:r>
                        <a:rPr lang="es-ES" sz="1500" kern="1200" dirty="0" smtClean="0">
                          <a:solidFill>
                            <a:schemeClr val="dk1"/>
                          </a:solidFill>
                          <a:latin typeface="+mn-lt"/>
                          <a:ea typeface="+mn-ea"/>
                          <a:cs typeface="+mn-cs"/>
                        </a:rPr>
                        <a:t>,</a:t>
                      </a:r>
                      <a:r>
                        <a:rPr lang="es-ES" sz="1500" dirty="0" smtClean="0"/>
                        <a:t> @</a:t>
                      </a:r>
                      <a:r>
                        <a:rPr lang="es-ES" sz="1500" dirty="0" err="1" smtClean="0"/>
                        <a:t>rchisq</a:t>
                      </a:r>
                      <a:r>
                        <a:rPr lang="es-ES" sz="1500" dirty="0" smtClean="0"/>
                        <a:t>(v) </a:t>
                      </a:r>
                    </a:p>
                  </a:txBody>
                  <a:tcPr/>
                </a:tc>
                <a:tc>
                  <a:txBody>
                    <a:bodyPr/>
                    <a:lstStyle/>
                    <a:p>
                      <a:endParaRPr lang="es-ES" sz="1500" dirty="0"/>
                    </a:p>
                  </a:txBody>
                  <a:tcPr/>
                </a:tc>
              </a:tr>
              <a:tr h="311053">
                <a:tc>
                  <a:txBody>
                    <a:bodyPr/>
                    <a:lstStyle/>
                    <a:p>
                      <a:r>
                        <a:rPr lang="es-ES" sz="1500" dirty="0" smtClean="0"/>
                        <a:t>F-</a:t>
                      </a:r>
                      <a:r>
                        <a:rPr lang="es-ES" sz="1500" dirty="0" err="1" smtClean="0"/>
                        <a:t>distibución</a:t>
                      </a:r>
                      <a:endParaRPr lang="es-ES" sz="1500" dirty="0"/>
                    </a:p>
                  </a:txBody>
                  <a:tcPr/>
                </a:tc>
                <a:tc>
                  <a:txBody>
                    <a:bodyPr/>
                    <a:lstStyle/>
                    <a:p>
                      <a:r>
                        <a:rPr lang="es-ES" sz="1500" dirty="0" smtClean="0"/>
                        <a:t>@</a:t>
                      </a:r>
                      <a:r>
                        <a:rPr lang="es-ES" sz="1500" dirty="0" err="1" smtClean="0"/>
                        <a:t>cfdist</a:t>
                      </a:r>
                      <a:r>
                        <a:rPr lang="es-ES" sz="1500" dirty="0" smtClean="0"/>
                        <a:t>(x,v1,v2)</a:t>
                      </a:r>
                      <a:r>
                        <a:rPr lang="es-ES" sz="1500" kern="1200" dirty="0" smtClean="0">
                          <a:solidFill>
                            <a:schemeClr val="dk1"/>
                          </a:solidFill>
                          <a:latin typeface="+mn-lt"/>
                          <a:ea typeface="+mn-ea"/>
                          <a:cs typeface="+mn-cs"/>
                        </a:rPr>
                        <a:t>,</a:t>
                      </a:r>
                      <a:r>
                        <a:rPr lang="es-ES" sz="1500" dirty="0" smtClean="0"/>
                        <a:t> @</a:t>
                      </a:r>
                      <a:r>
                        <a:rPr lang="es-ES" sz="1500" dirty="0" err="1" smtClean="0"/>
                        <a:t>dfdist</a:t>
                      </a:r>
                      <a:r>
                        <a:rPr lang="es-ES" sz="1500" dirty="0" smtClean="0"/>
                        <a:t>(x,v1,v2)</a:t>
                      </a:r>
                      <a:r>
                        <a:rPr lang="es-ES" sz="1500" kern="1200" dirty="0" smtClean="0">
                          <a:solidFill>
                            <a:schemeClr val="dk1"/>
                          </a:solidFill>
                          <a:latin typeface="+mn-lt"/>
                          <a:ea typeface="+mn-ea"/>
                          <a:cs typeface="+mn-cs"/>
                        </a:rPr>
                        <a:t>,</a:t>
                      </a:r>
                      <a:r>
                        <a:rPr lang="es-ES" sz="1500" dirty="0" smtClean="0"/>
                        <a:t> @</a:t>
                      </a:r>
                      <a:r>
                        <a:rPr lang="es-ES" sz="1500" dirty="0" err="1" smtClean="0"/>
                        <a:t>qfdist</a:t>
                      </a:r>
                      <a:r>
                        <a:rPr lang="es-ES" sz="1500" dirty="0" smtClean="0"/>
                        <a:t>(p,v1,v2)</a:t>
                      </a:r>
                      <a:r>
                        <a:rPr lang="es-ES" sz="1500" kern="1200" dirty="0" smtClean="0">
                          <a:solidFill>
                            <a:schemeClr val="dk1"/>
                          </a:solidFill>
                          <a:latin typeface="+mn-lt"/>
                          <a:ea typeface="+mn-ea"/>
                          <a:cs typeface="+mn-cs"/>
                        </a:rPr>
                        <a:t>,</a:t>
                      </a:r>
                      <a:r>
                        <a:rPr lang="es-ES" sz="1500" dirty="0" smtClean="0"/>
                        <a:t> @</a:t>
                      </a:r>
                      <a:r>
                        <a:rPr lang="es-ES" sz="1500" dirty="0" err="1" smtClean="0"/>
                        <a:t>rfdist</a:t>
                      </a:r>
                      <a:r>
                        <a:rPr lang="es-ES" sz="1500" dirty="0" smtClean="0"/>
                        <a:t>(v1,v1)</a:t>
                      </a:r>
                      <a:endParaRPr lang="es-ES" sz="1500" dirty="0"/>
                    </a:p>
                  </a:txBody>
                  <a:tcPr/>
                </a:tc>
                <a:tc>
                  <a:txBody>
                    <a:bodyPr/>
                    <a:lstStyle/>
                    <a:p>
                      <a:endParaRPr lang="es-ES" sz="1500" dirty="0"/>
                    </a:p>
                  </a:txBody>
                  <a:tcPr/>
                </a:tc>
              </a:tr>
              <a:tr h="311053">
                <a:tc>
                  <a:txBody>
                    <a:bodyPr/>
                    <a:lstStyle/>
                    <a:p>
                      <a:r>
                        <a:rPr lang="es-ES" sz="1500" dirty="0" smtClean="0"/>
                        <a:t>Normal(</a:t>
                      </a:r>
                      <a:r>
                        <a:rPr lang="es-ES" sz="1500" dirty="0" err="1" smtClean="0"/>
                        <a:t>Gaussian</a:t>
                      </a:r>
                      <a:r>
                        <a:rPr lang="es-ES" sz="1500" dirty="0" smtClean="0"/>
                        <a:t>)</a:t>
                      </a:r>
                      <a:endParaRPr lang="es-ES" sz="1500" dirty="0"/>
                    </a:p>
                  </a:txBody>
                  <a:tcPr/>
                </a:tc>
                <a:tc>
                  <a:txBody>
                    <a:bodyPr/>
                    <a:lstStyle/>
                    <a:p>
                      <a:r>
                        <a:rPr lang="es-ES" sz="1500" dirty="0" smtClean="0"/>
                        <a:t>@</a:t>
                      </a:r>
                      <a:r>
                        <a:rPr lang="es-ES" sz="1500" dirty="0" err="1" smtClean="0"/>
                        <a:t>cnorm</a:t>
                      </a:r>
                      <a:r>
                        <a:rPr lang="es-ES" sz="1500" dirty="0" smtClean="0"/>
                        <a:t>(x)</a:t>
                      </a:r>
                      <a:r>
                        <a:rPr lang="es-ES" sz="1500" kern="1200" dirty="0" smtClean="0">
                          <a:solidFill>
                            <a:schemeClr val="dk1"/>
                          </a:solidFill>
                          <a:latin typeface="+mn-lt"/>
                          <a:ea typeface="+mn-ea"/>
                          <a:cs typeface="+mn-cs"/>
                        </a:rPr>
                        <a:t>,</a:t>
                      </a:r>
                      <a:r>
                        <a:rPr lang="es-ES" sz="1500" dirty="0" smtClean="0"/>
                        <a:t> </a:t>
                      </a:r>
                    </a:p>
                    <a:p>
                      <a:r>
                        <a:rPr lang="es-ES" sz="1500" dirty="0" smtClean="0"/>
                        <a:t>@</a:t>
                      </a:r>
                      <a:r>
                        <a:rPr lang="es-ES" sz="1500" dirty="0" err="1" smtClean="0"/>
                        <a:t>dnorm</a:t>
                      </a:r>
                      <a:r>
                        <a:rPr lang="es-ES" sz="1500" dirty="0" smtClean="0"/>
                        <a:t>(x)</a:t>
                      </a:r>
                      <a:r>
                        <a:rPr lang="es-ES" sz="1500" kern="1200" dirty="0" smtClean="0">
                          <a:solidFill>
                            <a:schemeClr val="dk1"/>
                          </a:solidFill>
                          <a:latin typeface="+mn-lt"/>
                          <a:ea typeface="+mn-ea"/>
                          <a:cs typeface="+mn-cs"/>
                        </a:rPr>
                        <a:t>, </a:t>
                      </a:r>
                      <a:endParaRPr lang="es-ES" sz="1500" dirty="0" smtClean="0"/>
                    </a:p>
                    <a:p>
                      <a:r>
                        <a:rPr lang="es-ES" sz="1500" dirty="0" smtClean="0"/>
                        <a:t>@</a:t>
                      </a:r>
                      <a:r>
                        <a:rPr lang="es-ES" sz="1500" dirty="0" err="1" smtClean="0"/>
                        <a:t>qnorm</a:t>
                      </a:r>
                      <a:r>
                        <a:rPr lang="es-ES" sz="1500" dirty="0" smtClean="0"/>
                        <a:t>(p)</a:t>
                      </a:r>
                      <a:r>
                        <a:rPr lang="es-ES" sz="1500" kern="1200" dirty="0" smtClean="0">
                          <a:solidFill>
                            <a:schemeClr val="dk1"/>
                          </a:solidFill>
                          <a:latin typeface="+mn-lt"/>
                          <a:ea typeface="+mn-ea"/>
                          <a:cs typeface="+mn-cs"/>
                        </a:rPr>
                        <a:t>,</a:t>
                      </a:r>
                      <a:r>
                        <a:rPr lang="es-ES" sz="1500" dirty="0" smtClean="0"/>
                        <a:t> </a:t>
                      </a:r>
                    </a:p>
                    <a:p>
                      <a:r>
                        <a:rPr lang="es-ES" sz="1500" dirty="0" smtClean="0"/>
                        <a:t>@</a:t>
                      </a:r>
                      <a:r>
                        <a:rPr lang="es-ES" sz="1500" dirty="0" err="1" smtClean="0"/>
                        <a:t>rnorm</a:t>
                      </a:r>
                      <a:r>
                        <a:rPr lang="es-ES" sz="1500" dirty="0" smtClean="0"/>
                        <a:t>, </a:t>
                      </a:r>
                      <a:r>
                        <a:rPr lang="es-ES" sz="1500" dirty="0" err="1" smtClean="0"/>
                        <a:t>nrnd</a:t>
                      </a:r>
                      <a:endParaRPr lang="es-ES" sz="1500" dirty="0" smtClean="0"/>
                    </a:p>
                  </a:txBody>
                  <a:tcPr/>
                </a:tc>
                <a:tc>
                  <a:txBody>
                    <a:bodyPr/>
                    <a:lstStyle/>
                    <a:p>
                      <a:endParaRPr lang="es-ES" sz="1500" dirty="0"/>
                    </a:p>
                  </a:txBody>
                  <a:tcPr/>
                </a:tc>
              </a:tr>
              <a:tr h="311053">
                <a:tc>
                  <a:txBody>
                    <a:bodyPr/>
                    <a:lstStyle/>
                    <a:p>
                      <a:r>
                        <a:rPr lang="es-ES" sz="1500" dirty="0" smtClean="0"/>
                        <a:t>T-</a:t>
                      </a:r>
                      <a:r>
                        <a:rPr lang="es-ES" sz="1500" dirty="0" err="1" smtClean="0"/>
                        <a:t>Student´s</a:t>
                      </a:r>
                      <a:endParaRPr lang="es-E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smtClean="0"/>
                        <a:t>@</a:t>
                      </a:r>
                      <a:r>
                        <a:rPr lang="es-ES" sz="1500" dirty="0" err="1" smtClean="0"/>
                        <a:t>ctdist</a:t>
                      </a:r>
                      <a:r>
                        <a:rPr lang="es-ES" sz="1500" dirty="0" smtClean="0"/>
                        <a:t>(</a:t>
                      </a:r>
                      <a:r>
                        <a:rPr lang="es-ES" sz="1500" dirty="0" err="1" smtClean="0"/>
                        <a:t>x,v</a:t>
                      </a:r>
                      <a:r>
                        <a:rPr lang="es-ES" sz="1500" dirty="0" smtClean="0"/>
                        <a:t>)</a:t>
                      </a:r>
                      <a:r>
                        <a:rPr lang="es-ES" sz="1500" kern="1200" dirty="0" smtClean="0">
                          <a:solidFill>
                            <a:schemeClr val="dk1"/>
                          </a:solidFill>
                          <a:latin typeface="+mn-lt"/>
                          <a:ea typeface="+mn-ea"/>
                          <a:cs typeface="+mn-cs"/>
                        </a:rPr>
                        <a:t>,</a:t>
                      </a:r>
                      <a:r>
                        <a:rPr lang="es-ES" sz="1500" dirty="0" smtClean="0"/>
                        <a:t> @</a:t>
                      </a:r>
                      <a:r>
                        <a:rPr lang="es-ES" sz="1500" dirty="0" err="1" smtClean="0"/>
                        <a:t>dtdist</a:t>
                      </a:r>
                      <a:r>
                        <a:rPr lang="es-ES" sz="1500" dirty="0" smtClean="0"/>
                        <a:t>(</a:t>
                      </a:r>
                      <a:r>
                        <a:rPr lang="es-ES" sz="1500" dirty="0" err="1" smtClean="0"/>
                        <a:t>x,v</a:t>
                      </a:r>
                      <a:r>
                        <a:rPr lang="es-ES" sz="1500" dirty="0" smtClean="0"/>
                        <a:t>)</a:t>
                      </a:r>
                      <a:r>
                        <a:rPr lang="es-ES" sz="1500" kern="1200" dirty="0" smtClean="0">
                          <a:solidFill>
                            <a:schemeClr val="dk1"/>
                          </a:solidFill>
                          <a:latin typeface="+mn-lt"/>
                          <a:ea typeface="+mn-ea"/>
                          <a:cs typeface="+mn-cs"/>
                        </a:rPr>
                        <a:t>,</a:t>
                      </a:r>
                      <a:r>
                        <a:rPr lang="es-ES" sz="1500" dirty="0" smtClean="0"/>
                        <a:t> @</a:t>
                      </a:r>
                      <a:r>
                        <a:rPr lang="es-ES" sz="1500" dirty="0" err="1" smtClean="0"/>
                        <a:t>qtdist</a:t>
                      </a:r>
                      <a:r>
                        <a:rPr lang="es-ES" sz="1500" dirty="0" smtClean="0"/>
                        <a:t>(</a:t>
                      </a:r>
                      <a:r>
                        <a:rPr lang="es-ES" sz="1500" dirty="0" err="1" smtClean="0"/>
                        <a:t>p,v</a:t>
                      </a:r>
                      <a:r>
                        <a:rPr lang="es-ES" sz="1500" dirty="0" smtClean="0"/>
                        <a:t>)</a:t>
                      </a:r>
                      <a:r>
                        <a:rPr lang="es-ES" sz="1500" kern="1200" dirty="0" smtClean="0">
                          <a:solidFill>
                            <a:schemeClr val="dk1"/>
                          </a:solidFill>
                          <a:latin typeface="+mn-lt"/>
                          <a:ea typeface="+mn-ea"/>
                          <a:cs typeface="+mn-cs"/>
                        </a:rPr>
                        <a:t>,</a:t>
                      </a:r>
                      <a:r>
                        <a:rPr lang="es-ES" sz="15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500" dirty="0" smtClean="0"/>
                        <a:t>@</a:t>
                      </a:r>
                      <a:r>
                        <a:rPr lang="es-ES" sz="1500" dirty="0" err="1" smtClean="0"/>
                        <a:t>rtdist</a:t>
                      </a:r>
                      <a:r>
                        <a:rPr lang="es-ES" sz="1500" dirty="0" smtClean="0"/>
                        <a:t>(v) </a:t>
                      </a:r>
                    </a:p>
                  </a:txBody>
                  <a:tcPr/>
                </a:tc>
                <a:tc>
                  <a:txBody>
                    <a:bodyPr/>
                    <a:lstStyle/>
                    <a:p>
                      <a:endParaRPr lang="es-ES" sz="1500" dirty="0"/>
                    </a:p>
                  </a:txBody>
                  <a:tcPr/>
                </a:tc>
              </a:tr>
            </a:tbl>
          </a:graphicData>
        </a:graphic>
      </p:graphicFrame>
      <p:grpSp>
        <p:nvGrpSpPr>
          <p:cNvPr id="2" name="13 Grupo"/>
          <p:cNvGrpSpPr/>
          <p:nvPr/>
        </p:nvGrpSpPr>
        <p:grpSpPr>
          <a:xfrm>
            <a:off x="4786314" y="1643050"/>
            <a:ext cx="3571900" cy="3933846"/>
            <a:chOff x="4643438" y="1643050"/>
            <a:chExt cx="3571900" cy="3933846"/>
          </a:xfrm>
        </p:grpSpPr>
        <p:pic>
          <p:nvPicPr>
            <p:cNvPr id="52226" name="Picture 2"/>
            <p:cNvPicPr>
              <a:picLocks noChangeAspect="1" noChangeArrowheads="1"/>
            </p:cNvPicPr>
            <p:nvPr/>
          </p:nvPicPr>
          <p:blipFill>
            <a:blip r:embed="rId2"/>
            <a:srcRect/>
            <a:stretch>
              <a:fillRect/>
            </a:stretch>
          </p:blipFill>
          <p:spPr bwMode="auto">
            <a:xfrm>
              <a:off x="4643438" y="1643050"/>
              <a:ext cx="3571900" cy="857256"/>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4643438" y="2571744"/>
              <a:ext cx="3571900" cy="1000132"/>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4643438" y="3643314"/>
              <a:ext cx="3571900" cy="928694"/>
            </a:xfrm>
            <a:prstGeom prst="rect">
              <a:avLst/>
            </a:prstGeom>
            <a:noFill/>
            <a:ln w="9525">
              <a:noFill/>
              <a:miter lim="800000"/>
              <a:headEnd/>
              <a:tailEnd/>
            </a:ln>
            <a:effectLst/>
          </p:spPr>
        </p:pic>
        <p:pic>
          <p:nvPicPr>
            <p:cNvPr id="52229" name="Picture 5"/>
            <p:cNvPicPr>
              <a:picLocks noChangeAspect="1" noChangeArrowheads="1"/>
            </p:cNvPicPr>
            <p:nvPr/>
          </p:nvPicPr>
          <p:blipFill>
            <a:blip r:embed="rId5"/>
            <a:srcRect/>
            <a:stretch>
              <a:fillRect/>
            </a:stretch>
          </p:blipFill>
          <p:spPr bwMode="auto">
            <a:xfrm>
              <a:off x="4643438" y="4643446"/>
              <a:ext cx="3571900" cy="933450"/>
            </a:xfrm>
            <a:prstGeom prst="rect">
              <a:avLst/>
            </a:prstGeom>
            <a:noFill/>
            <a:ln w="9525">
              <a:noFill/>
              <a:miter lim="800000"/>
              <a:headEnd/>
              <a:tailEnd/>
            </a:ln>
            <a:effectLst/>
          </p:spPr>
        </p:pic>
      </p:grpSp>
      <p:sp>
        <p:nvSpPr>
          <p:cNvPr id="15" name="9 Subtítulo"/>
          <p:cNvSpPr txBox="1">
            <a:spLocks/>
          </p:cNvSpPr>
          <p:nvPr/>
        </p:nvSpPr>
        <p:spPr bwMode="auto">
          <a:xfrm>
            <a:off x="571472" y="5643578"/>
            <a:ext cx="8286808" cy="785818"/>
          </a:xfrm>
          <a:prstGeom prst="rect">
            <a:avLst/>
          </a:prstGeom>
          <a:noFill/>
          <a:ln w="9525">
            <a:solidFill>
              <a:schemeClr val="bg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s-ES" sz="2100" kern="0" dirty="0" smtClean="0">
                <a:latin typeface="+mn-lt"/>
              </a:rPr>
              <a:t>v,v1,v,v2</a:t>
            </a:r>
            <a:r>
              <a:rPr kumimoji="0" lang="es-ES" sz="2100" b="0" i="0" u="none" strike="noStrike" kern="0" cap="none" spc="0" normalizeH="0" baseline="0" noProof="0" dirty="0" smtClean="0">
                <a:ln>
                  <a:noFill/>
                </a:ln>
                <a:solidFill>
                  <a:schemeClr val="tx1"/>
                </a:solidFill>
                <a:effectLst/>
                <a:uLnTx/>
                <a:uFillTx/>
                <a:latin typeface="+mn-lt"/>
                <a:ea typeface="+mn-ea"/>
                <a:cs typeface="+mn-cs"/>
              </a:rPr>
              <a:t>: Son los</a:t>
            </a:r>
            <a:r>
              <a:rPr kumimoji="0" lang="es-ES" sz="2100" b="0" i="0" u="none" strike="noStrike" kern="0" cap="none" spc="0" normalizeH="0" noProof="0" dirty="0" smtClean="0">
                <a:ln>
                  <a:noFill/>
                </a:ln>
                <a:solidFill>
                  <a:schemeClr val="tx1"/>
                </a:solidFill>
                <a:effectLst/>
                <a:uLnTx/>
                <a:uFillTx/>
                <a:latin typeface="+mn-lt"/>
                <a:ea typeface="+mn-ea"/>
                <a:cs typeface="+mn-cs"/>
              </a:rPr>
              <a:t> grados de libertad.</a:t>
            </a:r>
          </a:p>
          <a:p>
            <a:pPr lvl="0">
              <a:spcBef>
                <a:spcPct val="20000"/>
              </a:spcBef>
              <a:defRPr/>
            </a:pPr>
            <a:r>
              <a:rPr lang="es-ES" sz="2100" kern="0" baseline="0" dirty="0" smtClean="0">
                <a:latin typeface="+mn-lt"/>
              </a:rPr>
              <a:t>X: Es el </a:t>
            </a:r>
            <a:r>
              <a:rPr lang="el-GR" sz="2100" kern="0" baseline="0" dirty="0" smtClean="0">
                <a:latin typeface="+mn-lt"/>
              </a:rPr>
              <a:t>α</a:t>
            </a:r>
            <a:r>
              <a:rPr lang="es-ES" sz="2100" kern="0" baseline="0" dirty="0" smtClean="0">
                <a:latin typeface="+mn-lt"/>
              </a:rPr>
              <a:t> / 2</a:t>
            </a:r>
            <a:r>
              <a:rPr lang="es-ES" sz="2100" kern="0" dirty="0" smtClean="0">
                <a:latin typeface="+mn-lt"/>
              </a:rPr>
              <a:t> o X (valor calculado)     </a:t>
            </a:r>
            <a:r>
              <a:rPr kumimoji="0" lang="es-ES" sz="2100" b="0" i="0" u="none" strike="noStrike" kern="0" cap="none" spc="0" normalizeH="0" baseline="0" noProof="0" dirty="0" smtClean="0">
                <a:ln>
                  <a:noFill/>
                </a:ln>
                <a:solidFill>
                  <a:schemeClr val="tx1"/>
                </a:solidFill>
                <a:effectLst/>
                <a:uLnTx/>
                <a:uFillTx/>
                <a:latin typeface="+mn-lt"/>
                <a:ea typeface="+mn-ea"/>
                <a:cs typeface="+mn-cs"/>
              </a:rPr>
              <a:t> p: Probabilidad de confianza.</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solidFill>
                <a:schemeClr val="tx1"/>
              </a:solidFill>
              <a:effectLst/>
              <a:uLnTx/>
              <a:uFillTx/>
              <a:latin typeface="+mn-lt"/>
              <a:ea typeface="+mn-ea"/>
              <a:cs typeface="+mn-cs"/>
            </a:endParaRPr>
          </a:p>
        </p:txBody>
      </p:sp>
      <p:pic>
        <p:nvPicPr>
          <p:cNvPr id="16" name="Picture 1" descr="C:\Documents and Settings\clark\Mis documentos\Mis imágenes\20.JPG"/>
          <p:cNvPicPr>
            <a:picLocks noChangeAspect="1" noChangeArrowheads="1"/>
          </p:cNvPicPr>
          <p:nvPr/>
        </p:nvPicPr>
        <p:blipFill>
          <a:blip r:embed="rId6"/>
          <a:srcRect/>
          <a:stretch>
            <a:fillRect/>
          </a:stretch>
        </p:blipFill>
        <p:spPr bwMode="auto">
          <a:xfrm>
            <a:off x="6610350" y="0"/>
            <a:ext cx="2533650" cy="1071546"/>
          </a:xfrm>
          <a:prstGeom prst="rect">
            <a:avLst/>
          </a:prstGeom>
          <a:noFill/>
          <a:ln>
            <a:solidFill>
              <a:schemeClr val="tx1"/>
            </a:solidFill>
          </a:ln>
        </p:spPr>
      </p:pic>
      <p:pic>
        <p:nvPicPr>
          <p:cNvPr id="17" name="Picture 1" descr="C:\Documents and Settings\clark\Mis documentos\Mis imágenes\81.JPG"/>
          <p:cNvPicPr>
            <a:picLocks noChangeAspect="1" noChangeArrowheads="1"/>
          </p:cNvPicPr>
          <p:nvPr/>
        </p:nvPicPr>
        <p:blipFill>
          <a:blip r:embed="rId7"/>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4" name="13 Tabla"/>
          <p:cNvGraphicFramePr>
            <a:graphicFrameLocks noGrp="1"/>
          </p:cNvGraphicFramePr>
          <p:nvPr/>
        </p:nvGraphicFramePr>
        <p:xfrm>
          <a:off x="214282" y="1428736"/>
          <a:ext cx="8643998" cy="4846320"/>
        </p:xfrm>
        <a:graphic>
          <a:graphicData uri="http://schemas.openxmlformats.org/drawingml/2006/table">
            <a:tbl>
              <a:tblPr firstRow="1" bandRow="1">
                <a:tableStyleId>{073A0DAA-6AF3-43AB-8588-CEC1D06C72B9}</a:tableStyleId>
              </a:tblPr>
              <a:tblGrid>
                <a:gridCol w="2238178"/>
                <a:gridCol w="6405820"/>
              </a:tblGrid>
              <a:tr h="290514">
                <a:tc>
                  <a:txBody>
                    <a:bodyPr/>
                    <a:lstStyle/>
                    <a:p>
                      <a:r>
                        <a:rPr lang="es-ES" sz="1600" dirty="0" smtClean="0"/>
                        <a:t>Función</a:t>
                      </a:r>
                      <a:endParaRPr lang="es-ES" sz="1600" dirty="0"/>
                    </a:p>
                  </a:txBody>
                  <a:tcPr/>
                </a:tc>
                <a:tc>
                  <a:txBody>
                    <a:bodyPr/>
                    <a:lstStyle/>
                    <a:p>
                      <a:r>
                        <a:rPr lang="es-ES" sz="1600" dirty="0" smtClean="0"/>
                        <a:t>Descripción</a:t>
                      </a:r>
                      <a:r>
                        <a:rPr lang="es-ES" dirty="0" smtClean="0"/>
                        <a:t> </a:t>
                      </a:r>
                      <a:endParaRPr lang="es-ES" dirty="0"/>
                    </a:p>
                  </a:txBody>
                  <a:tcPr/>
                </a:tc>
              </a:tr>
              <a:tr h="290514">
                <a:tc>
                  <a:txBody>
                    <a:bodyPr/>
                    <a:lstStyle/>
                    <a:p>
                      <a:r>
                        <a:rPr lang="es-ES" sz="1500" dirty="0" smtClean="0"/>
                        <a:t>View (Vista)</a:t>
                      </a:r>
                      <a:endParaRPr lang="es-ES" sz="1500" dirty="0"/>
                    </a:p>
                  </a:txBody>
                  <a:tcPr/>
                </a:tc>
                <a:tc>
                  <a:txBody>
                    <a:bodyPr/>
                    <a:lstStyle/>
                    <a:p>
                      <a:r>
                        <a:rPr lang="es-ES" sz="1500" dirty="0" smtClean="0"/>
                        <a:t>Muestra</a:t>
                      </a:r>
                      <a:r>
                        <a:rPr lang="es-ES" sz="1500" baseline="0" dirty="0" smtClean="0"/>
                        <a:t> la visualización de la serie.</a:t>
                      </a:r>
                      <a:endParaRPr lang="es-ES" sz="1500" dirty="0"/>
                    </a:p>
                  </a:txBody>
                  <a:tcPr/>
                </a:tc>
              </a:tr>
              <a:tr h="290514">
                <a:tc>
                  <a:txBody>
                    <a:bodyPr/>
                    <a:lstStyle/>
                    <a:p>
                      <a:r>
                        <a:rPr lang="es-ES" sz="1500" dirty="0" smtClean="0"/>
                        <a:t>Procs (Procedimiento)</a:t>
                      </a:r>
                      <a:endParaRPr lang="es-ES" sz="1500" dirty="0"/>
                    </a:p>
                  </a:txBody>
                  <a:tcPr/>
                </a:tc>
                <a:tc>
                  <a:txBody>
                    <a:bodyPr/>
                    <a:lstStyle/>
                    <a:p>
                      <a:r>
                        <a:rPr lang="es-ES" sz="1500" dirty="0" smtClean="0"/>
                        <a:t>Activa procedimientos a aplicar a la serie.</a:t>
                      </a:r>
                      <a:endParaRPr lang="es-ES" sz="1500" dirty="0"/>
                    </a:p>
                  </a:txBody>
                  <a:tcPr/>
                </a:tc>
              </a:tr>
              <a:tr h="290514">
                <a:tc>
                  <a:txBody>
                    <a:bodyPr/>
                    <a:lstStyle/>
                    <a:p>
                      <a:r>
                        <a:rPr lang="es-ES" sz="1500" dirty="0" smtClean="0"/>
                        <a:t>Objets</a:t>
                      </a:r>
                      <a:r>
                        <a:rPr lang="es-ES" sz="1500" baseline="0" dirty="0" smtClean="0"/>
                        <a:t> (Objetos)</a:t>
                      </a:r>
                      <a:endParaRPr lang="es-ES" sz="1500" dirty="0"/>
                    </a:p>
                  </a:txBody>
                  <a:tcPr/>
                </a:tc>
                <a:tc>
                  <a:txBody>
                    <a:bodyPr/>
                    <a:lstStyle/>
                    <a:p>
                      <a:r>
                        <a:rPr lang="es-ES" sz="1500" dirty="0" smtClean="0"/>
                        <a:t>Es el menú de almacenamiento y presentación del objeto. </a:t>
                      </a:r>
                      <a:endParaRPr lang="es-ES" sz="1500" dirty="0"/>
                    </a:p>
                  </a:txBody>
                  <a:tcPr/>
                </a:tc>
              </a:tr>
              <a:tr h="290514">
                <a:tc>
                  <a:txBody>
                    <a:bodyPr/>
                    <a:lstStyle/>
                    <a:p>
                      <a:r>
                        <a:rPr lang="es-ES" sz="1500" dirty="0" smtClean="0"/>
                        <a:t>Print (Imprimir)</a:t>
                      </a:r>
                      <a:endParaRPr lang="es-ES" sz="1500" dirty="0"/>
                    </a:p>
                  </a:txBody>
                  <a:tcPr/>
                </a:tc>
                <a:tc>
                  <a:txBody>
                    <a:bodyPr/>
                    <a:lstStyle/>
                    <a:p>
                      <a:r>
                        <a:rPr lang="es-ES" sz="1500" dirty="0" smtClean="0"/>
                        <a:t>Imprime el gráfico o la serie.</a:t>
                      </a:r>
                    </a:p>
                  </a:txBody>
                  <a:tcPr/>
                </a:tc>
              </a:tr>
              <a:tr h="290514">
                <a:tc>
                  <a:txBody>
                    <a:bodyPr/>
                    <a:lstStyle/>
                    <a:p>
                      <a:r>
                        <a:rPr lang="es-ES" sz="1500" dirty="0" smtClean="0"/>
                        <a:t>Name</a:t>
                      </a:r>
                      <a:r>
                        <a:rPr lang="es-ES" sz="1500" baseline="0" dirty="0" smtClean="0"/>
                        <a:t> (Nombre)</a:t>
                      </a:r>
                      <a:endParaRPr lang="es-ES" sz="1500" dirty="0"/>
                    </a:p>
                  </a:txBody>
                  <a:tcPr/>
                </a:tc>
                <a:tc>
                  <a:txBody>
                    <a:bodyPr/>
                    <a:lstStyle/>
                    <a:p>
                      <a:r>
                        <a:rPr lang="es-ES" sz="1500" dirty="0" smtClean="0"/>
                        <a:t>Permite cambiar el nombre al objeto serie asignado.</a:t>
                      </a:r>
                      <a:endParaRPr lang="es-ES" sz="1500" dirty="0"/>
                    </a:p>
                  </a:txBody>
                  <a:tcPr/>
                </a:tc>
              </a:tr>
              <a:tr h="290514">
                <a:tc>
                  <a:txBody>
                    <a:bodyPr/>
                    <a:lstStyle/>
                    <a:p>
                      <a:r>
                        <a:rPr lang="es-ES" sz="1500" dirty="0" smtClean="0"/>
                        <a:t>Freeze</a:t>
                      </a:r>
                      <a:r>
                        <a:rPr lang="es-ES" sz="1500" baseline="0" dirty="0" smtClean="0"/>
                        <a:t> (Congelar)</a:t>
                      </a:r>
                      <a:endParaRPr lang="es-ES" sz="1500" dirty="0"/>
                    </a:p>
                  </a:txBody>
                  <a:tcPr/>
                </a:tc>
                <a:tc>
                  <a:txBody>
                    <a:bodyPr/>
                    <a:lstStyle/>
                    <a:p>
                      <a:r>
                        <a:rPr lang="es-ES" sz="1500" dirty="0" smtClean="0"/>
                        <a:t>Genera una tabla con el contenido actual.</a:t>
                      </a:r>
                    </a:p>
                  </a:txBody>
                  <a:tcPr/>
                </a:tc>
              </a:tr>
              <a:tr h="290514">
                <a:tc>
                  <a:txBody>
                    <a:bodyPr/>
                    <a:lstStyle/>
                    <a:p>
                      <a:r>
                        <a:rPr lang="es-ES" sz="1500" dirty="0" smtClean="0"/>
                        <a:t>Edit +/- (Edición)</a:t>
                      </a:r>
                      <a:endParaRPr lang="es-ES" sz="1500" dirty="0"/>
                    </a:p>
                  </a:txBody>
                  <a:tcPr/>
                </a:tc>
                <a:tc>
                  <a:txBody>
                    <a:bodyPr/>
                    <a:lstStyle/>
                    <a:p>
                      <a:r>
                        <a:rPr lang="es-ES" sz="1500" dirty="0" smtClean="0"/>
                        <a:t>Activa y</a:t>
                      </a:r>
                      <a:r>
                        <a:rPr lang="es-ES" sz="1500" baseline="0" dirty="0" smtClean="0"/>
                        <a:t> desactiva el modo de edición de datos.</a:t>
                      </a:r>
                      <a:endParaRPr lang="es-ES" sz="1500" dirty="0"/>
                    </a:p>
                  </a:txBody>
                  <a:tcPr/>
                </a:tc>
              </a:tr>
              <a:tr h="290514">
                <a:tc>
                  <a:txBody>
                    <a:bodyPr/>
                    <a:lstStyle/>
                    <a:p>
                      <a:r>
                        <a:rPr lang="es-ES" sz="1500" dirty="0" smtClean="0"/>
                        <a:t>Smpl +/- (Muestra)</a:t>
                      </a:r>
                      <a:endParaRPr lang="es-ES" sz="1500" dirty="0"/>
                    </a:p>
                  </a:txBody>
                  <a:tcPr/>
                </a:tc>
                <a:tc>
                  <a:txBody>
                    <a:bodyPr/>
                    <a:lstStyle/>
                    <a:p>
                      <a:r>
                        <a:rPr lang="es-ES" sz="1500" dirty="0" smtClean="0"/>
                        <a:t>Presenta los datos en periodos seleccionados</a:t>
                      </a:r>
                      <a:r>
                        <a:rPr lang="es-ES" sz="1500" baseline="0" dirty="0" smtClean="0"/>
                        <a:t>  o para el total del rango.</a:t>
                      </a:r>
                      <a:endParaRPr lang="es-ES" sz="1500" dirty="0"/>
                    </a:p>
                  </a:txBody>
                  <a:tcPr/>
                </a:tc>
              </a:tr>
              <a:tr h="290514">
                <a:tc>
                  <a:txBody>
                    <a:bodyPr/>
                    <a:lstStyle/>
                    <a:p>
                      <a:r>
                        <a:rPr lang="es-ES" sz="1500" dirty="0" smtClean="0"/>
                        <a:t>Label +/- (Etiqueta)</a:t>
                      </a:r>
                      <a:endParaRPr lang="es-ES" sz="1500" dirty="0"/>
                    </a:p>
                  </a:txBody>
                  <a:tcPr/>
                </a:tc>
                <a:tc>
                  <a:txBody>
                    <a:bodyPr/>
                    <a:lstStyle/>
                    <a:p>
                      <a:r>
                        <a:rPr lang="es-ES" sz="1500" dirty="0" smtClean="0"/>
                        <a:t>Muestra</a:t>
                      </a:r>
                      <a:r>
                        <a:rPr lang="es-ES" sz="1500" baseline="0" dirty="0" smtClean="0"/>
                        <a:t> y oculta la etiqueta de la serie.</a:t>
                      </a:r>
                      <a:endParaRPr lang="es-ES" sz="1500" dirty="0"/>
                    </a:p>
                  </a:txBody>
                  <a:tcPr/>
                </a:tc>
              </a:tr>
              <a:tr h="290514">
                <a:tc>
                  <a:txBody>
                    <a:bodyPr/>
                    <a:lstStyle/>
                    <a:p>
                      <a:r>
                        <a:rPr lang="es-ES" sz="1500" dirty="0" smtClean="0"/>
                        <a:t>Wide +/- (Ancho)</a:t>
                      </a:r>
                      <a:endParaRPr lang="es-ES" sz="1500" dirty="0"/>
                    </a:p>
                  </a:txBody>
                  <a:tcPr/>
                </a:tc>
                <a:tc>
                  <a:txBody>
                    <a:bodyPr/>
                    <a:lstStyle/>
                    <a:p>
                      <a:r>
                        <a:rPr lang="es-ES" sz="1500" dirty="0" smtClean="0"/>
                        <a:t>Cambia</a:t>
                      </a:r>
                      <a:r>
                        <a:rPr lang="es-ES" sz="1500" baseline="0" dirty="0" smtClean="0"/>
                        <a:t> la visualización de la tabla de vertical a horizontal .</a:t>
                      </a:r>
                      <a:endParaRPr lang="es-ES" sz="1500" dirty="0"/>
                    </a:p>
                  </a:txBody>
                  <a:tcPr/>
                </a:tc>
              </a:tr>
              <a:tr h="290514">
                <a:tc>
                  <a:txBody>
                    <a:bodyPr/>
                    <a:lstStyle/>
                    <a:p>
                      <a:r>
                        <a:rPr lang="es-ES" sz="1500" dirty="0" smtClean="0"/>
                        <a:t>InsDel (Insertar)</a:t>
                      </a:r>
                      <a:endParaRPr lang="es-ES" sz="1500" dirty="0"/>
                    </a:p>
                  </a:txBody>
                  <a:tcPr/>
                </a:tc>
                <a:tc>
                  <a:txBody>
                    <a:bodyPr/>
                    <a:lstStyle/>
                    <a:p>
                      <a:r>
                        <a:rPr lang="es-ES" sz="1500" dirty="0" smtClean="0"/>
                        <a:t>Inserta o borra objetos de la serie.</a:t>
                      </a:r>
                      <a:endParaRPr lang="es-ES" sz="1500" dirty="0"/>
                    </a:p>
                  </a:txBody>
                  <a:tcPr/>
                </a:tc>
              </a:tr>
              <a:tr h="290514">
                <a:tc>
                  <a:txBody>
                    <a:bodyPr/>
                    <a:lstStyle/>
                    <a:p>
                      <a:r>
                        <a:rPr lang="es-ES" sz="1500" dirty="0" err="1" smtClean="0"/>
                        <a:t>Title</a:t>
                      </a:r>
                      <a:r>
                        <a:rPr lang="es-ES" sz="1500" dirty="0" smtClean="0"/>
                        <a:t> (Titulo)</a:t>
                      </a:r>
                      <a:endParaRPr lang="es-ES" sz="1500" dirty="0"/>
                    </a:p>
                  </a:txBody>
                  <a:tcPr/>
                </a:tc>
                <a:tc>
                  <a:txBody>
                    <a:bodyPr/>
                    <a:lstStyle/>
                    <a:p>
                      <a:r>
                        <a:rPr lang="es-ES" sz="1500" dirty="0" smtClean="0"/>
                        <a:t>Permite introducir</a:t>
                      </a:r>
                      <a:r>
                        <a:rPr lang="es-ES" sz="1500" baseline="0" dirty="0" smtClean="0"/>
                        <a:t> un titulo al objeto tabla.</a:t>
                      </a:r>
                      <a:endParaRPr lang="es-ES" sz="1500" dirty="0"/>
                    </a:p>
                  </a:txBody>
                  <a:tcPr/>
                </a:tc>
              </a:tr>
              <a:tr h="290514">
                <a:tc>
                  <a:txBody>
                    <a:bodyPr/>
                    <a:lstStyle/>
                    <a:p>
                      <a:r>
                        <a:rPr lang="es-ES" sz="1500" dirty="0" err="1" smtClean="0"/>
                        <a:t>Sample</a:t>
                      </a:r>
                      <a:r>
                        <a:rPr lang="es-ES" sz="1500" dirty="0" smtClean="0"/>
                        <a:t> (Muestra)</a:t>
                      </a:r>
                      <a:endParaRPr lang="es-ES" sz="1500" dirty="0"/>
                    </a:p>
                  </a:txBody>
                  <a:tcPr/>
                </a:tc>
                <a:tc>
                  <a:txBody>
                    <a:bodyPr/>
                    <a:lstStyle/>
                    <a:p>
                      <a:r>
                        <a:rPr lang="es-ES" sz="1500" dirty="0" smtClean="0"/>
                        <a:t>Cambia el periodo</a:t>
                      </a:r>
                      <a:r>
                        <a:rPr lang="es-ES" sz="1500" baseline="0" dirty="0" smtClean="0"/>
                        <a:t> de muestra activo.</a:t>
                      </a:r>
                      <a:endParaRPr lang="es-ES" sz="1500" dirty="0"/>
                    </a:p>
                  </a:txBody>
                  <a:tcPr/>
                </a:tc>
              </a:tr>
              <a:tr h="290514">
                <a:tc>
                  <a:txBody>
                    <a:bodyPr/>
                    <a:lstStyle/>
                    <a:p>
                      <a:r>
                        <a:rPr lang="es-ES" sz="1500" dirty="0" err="1" smtClean="0"/>
                        <a:t>Genr</a:t>
                      </a:r>
                      <a:r>
                        <a:rPr lang="es-ES" sz="1500" dirty="0" smtClean="0"/>
                        <a:t> (Generar)</a:t>
                      </a:r>
                      <a:endParaRPr lang="es-ES" sz="1500" dirty="0"/>
                    </a:p>
                  </a:txBody>
                  <a:tcPr/>
                </a:tc>
                <a:tc>
                  <a:txBody>
                    <a:bodyPr/>
                    <a:lstStyle/>
                    <a:p>
                      <a:r>
                        <a:rPr lang="es-ES" sz="1500" dirty="0" smtClean="0"/>
                        <a:t>Permite</a:t>
                      </a:r>
                      <a:r>
                        <a:rPr lang="es-ES" sz="1500" baseline="0" dirty="0" smtClean="0"/>
                        <a:t> transformar la serie y generar una nueva variable.</a:t>
                      </a:r>
                      <a:endParaRPr lang="es-ES" sz="1500" dirty="0"/>
                    </a:p>
                  </a:txBody>
                  <a:tcPr/>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1"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0" y="1071546"/>
            <a:ext cx="8858280" cy="1428760"/>
          </a:xfrm>
        </p:spPr>
        <p:txBody>
          <a:bodyPr/>
          <a:lstStyle/>
          <a:p>
            <a:pPr algn="l"/>
            <a:r>
              <a:rPr lang="es-ES" sz="2100" dirty="0" smtClean="0"/>
              <a:t>Si  queremos obtener la probabilidad acumulada de la t-</a:t>
            </a:r>
            <a:r>
              <a:rPr lang="es-ES" sz="2100" dirty="0" err="1" smtClean="0"/>
              <a:t>Student</a:t>
            </a:r>
            <a:r>
              <a:rPr lang="es-ES" sz="2100" dirty="0" smtClean="0"/>
              <a:t> del 5% de significancia con 20 grados de libertad.* El comando a digitar es: </a:t>
            </a:r>
            <a:r>
              <a:rPr lang="es-ES" sz="2100" dirty="0" smtClean="0">
                <a:solidFill>
                  <a:srgbClr val="0070C0"/>
                </a:solidFill>
              </a:rPr>
              <a:t>=@</a:t>
            </a:r>
            <a:r>
              <a:rPr lang="es-ES" sz="2100" dirty="0" err="1" smtClean="0">
                <a:solidFill>
                  <a:srgbClr val="0070C0"/>
                </a:solidFill>
              </a:rPr>
              <a:t>qtdist</a:t>
            </a:r>
            <a:r>
              <a:rPr lang="es-ES" sz="2100" dirty="0" smtClean="0">
                <a:solidFill>
                  <a:srgbClr val="0070C0"/>
                </a:solidFill>
              </a:rPr>
              <a:t>(0.05,20</a:t>
            </a:r>
            <a:r>
              <a:rPr lang="es-ES" sz="2100" dirty="0" smtClean="0"/>
              <a:t>) y Intro. Proporciona como resultado -1.725 por simetría 1.725</a:t>
            </a:r>
            <a:endParaRPr lang="es-ES" sz="2100" dirty="0"/>
          </a:p>
        </p:txBody>
      </p:sp>
      <p:pic>
        <p:nvPicPr>
          <p:cNvPr id="57346" name="Picture 2"/>
          <p:cNvPicPr>
            <a:picLocks noChangeAspect="1" noChangeArrowheads="1"/>
          </p:cNvPicPr>
          <p:nvPr/>
        </p:nvPicPr>
        <p:blipFill>
          <a:blip r:embed="rId2"/>
          <a:srcRect/>
          <a:stretch>
            <a:fillRect/>
          </a:stretch>
        </p:blipFill>
        <p:spPr bwMode="auto">
          <a:xfrm>
            <a:off x="1928794" y="2143116"/>
            <a:ext cx="4410075" cy="1228725"/>
          </a:xfrm>
          <a:prstGeom prst="rect">
            <a:avLst/>
          </a:prstGeom>
          <a:noFill/>
          <a:ln w="9525">
            <a:solidFill>
              <a:schemeClr val="tx1"/>
            </a:solidFill>
            <a:miter lim="800000"/>
            <a:headEnd/>
            <a:tailEnd/>
          </a:ln>
          <a:effectLst/>
        </p:spPr>
      </p:pic>
      <p:sp>
        <p:nvSpPr>
          <p:cNvPr id="11" name="9 Subtítulo"/>
          <p:cNvSpPr txBox="1">
            <a:spLocks/>
          </p:cNvSpPr>
          <p:nvPr/>
        </p:nvSpPr>
        <p:spPr bwMode="auto">
          <a:xfrm>
            <a:off x="0" y="3357562"/>
            <a:ext cx="9144000" cy="12144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chemeClr val="tx1"/>
                </a:solidFill>
                <a:effectLst/>
                <a:uLnTx/>
                <a:uFillTx/>
                <a:latin typeface="+mn-lt"/>
                <a:ea typeface="+mn-ea"/>
                <a:cs typeface="+mn-cs"/>
              </a:rPr>
              <a:t>Si  queremos obtener la probabilidad acumulada de la t-</a:t>
            </a:r>
            <a:r>
              <a:rPr kumimoji="0" lang="es-ES" sz="2100" b="0" i="0" u="none" strike="noStrike" kern="0" cap="none" spc="0" normalizeH="0" baseline="0" noProof="0" dirty="0" err="1" smtClean="0">
                <a:ln>
                  <a:noFill/>
                </a:ln>
                <a:solidFill>
                  <a:schemeClr val="tx1"/>
                </a:solidFill>
                <a:effectLst/>
                <a:uLnTx/>
                <a:uFillTx/>
                <a:latin typeface="+mn-lt"/>
                <a:ea typeface="+mn-ea"/>
                <a:cs typeface="+mn-cs"/>
              </a:rPr>
              <a:t>Student</a:t>
            </a:r>
            <a:r>
              <a:rPr kumimoji="0" lang="es-ES" sz="2100" b="0" i="0" u="none" strike="noStrike" kern="0" cap="none" spc="0" normalizeH="0" baseline="0" noProof="0" dirty="0" smtClean="0">
                <a:ln>
                  <a:noFill/>
                </a:ln>
                <a:solidFill>
                  <a:schemeClr val="tx1"/>
                </a:solidFill>
                <a:effectLst/>
                <a:uLnTx/>
                <a:uFillTx/>
                <a:latin typeface="+mn-lt"/>
                <a:ea typeface="+mn-ea"/>
                <a:cs typeface="+mn-cs"/>
              </a:rPr>
              <a:t> del 10% de significancia con 15 grados de libertad. El comando a digitar 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100" b="0" i="0" u="none" strike="noStrike" kern="0" cap="none" spc="0" normalizeH="0" baseline="0" noProof="0" dirty="0" smtClean="0">
                <a:ln>
                  <a:noFill/>
                </a:ln>
                <a:solidFill>
                  <a:srgbClr val="0070C0"/>
                </a:solidFill>
                <a:effectLst/>
                <a:uLnTx/>
                <a:uFillTx/>
                <a:latin typeface="+mn-lt"/>
                <a:ea typeface="+mn-ea"/>
                <a:cs typeface="+mn-cs"/>
              </a:rPr>
              <a:t>=@</a:t>
            </a:r>
            <a:r>
              <a:rPr kumimoji="0" lang="es-ES" sz="2100" b="0" i="0" u="none" strike="noStrike" kern="0" cap="none" spc="0" normalizeH="0" baseline="0" noProof="0" dirty="0" err="1" smtClean="0">
                <a:ln>
                  <a:noFill/>
                </a:ln>
                <a:solidFill>
                  <a:srgbClr val="0070C0"/>
                </a:solidFill>
                <a:effectLst/>
                <a:uLnTx/>
                <a:uFillTx/>
                <a:latin typeface="+mn-lt"/>
                <a:ea typeface="+mn-ea"/>
                <a:cs typeface="+mn-cs"/>
              </a:rPr>
              <a:t>qchisq</a:t>
            </a:r>
            <a:r>
              <a:rPr kumimoji="0" lang="es-ES" sz="2100" b="0" i="0" u="none" strike="noStrike" kern="0" cap="none" spc="0" normalizeH="0" baseline="0" noProof="0" dirty="0" smtClean="0">
                <a:ln>
                  <a:noFill/>
                </a:ln>
                <a:solidFill>
                  <a:srgbClr val="0070C0"/>
                </a:solidFill>
                <a:effectLst/>
                <a:uLnTx/>
                <a:uFillTx/>
                <a:latin typeface="+mn-lt"/>
                <a:ea typeface="+mn-ea"/>
                <a:cs typeface="+mn-cs"/>
              </a:rPr>
              <a:t>(0.90,15)</a:t>
            </a:r>
            <a:r>
              <a:rPr lang="es-ES" sz="2100" kern="0" dirty="0" smtClean="0">
                <a:solidFill>
                  <a:srgbClr val="0070C0"/>
                </a:solidFill>
                <a:latin typeface="+mn-lt"/>
              </a:rPr>
              <a:t> </a:t>
            </a:r>
            <a:r>
              <a:rPr kumimoji="0" lang="es-ES" sz="2100" b="0" i="0" u="none" strike="noStrike" kern="0" cap="none" spc="0" normalizeH="0" baseline="0" noProof="0" dirty="0" smtClean="0">
                <a:ln>
                  <a:noFill/>
                </a:ln>
                <a:effectLst/>
                <a:uLnTx/>
                <a:uFillTx/>
                <a:latin typeface="+mn-lt"/>
                <a:ea typeface="+mn-ea"/>
                <a:cs typeface="+mn-cs"/>
              </a:rPr>
              <a:t>y  Intro</a:t>
            </a:r>
            <a:r>
              <a:rPr kumimoji="0" lang="es-ES" sz="2100" b="0" i="0" u="none" strike="noStrike" kern="0" cap="none" spc="0" normalizeH="0" baseline="0" noProof="0" dirty="0" smtClean="0">
                <a:ln>
                  <a:noFill/>
                </a:ln>
                <a:solidFill>
                  <a:srgbClr val="0070C0"/>
                </a:solidFill>
                <a:effectLst/>
                <a:uLnTx/>
                <a:uFillTx/>
                <a:latin typeface="+mn-lt"/>
                <a:ea typeface="+mn-ea"/>
                <a:cs typeface="+mn-cs"/>
              </a:rPr>
              <a:t>, </a:t>
            </a:r>
            <a:r>
              <a:rPr kumimoji="0" lang="es-ES" sz="2100" b="0" i="0" u="none" strike="noStrike" kern="0" cap="none" spc="0" normalizeH="0" baseline="0" noProof="0" dirty="0" smtClean="0">
                <a:ln>
                  <a:noFill/>
                </a:ln>
                <a:solidFill>
                  <a:schemeClr val="tx1"/>
                </a:solidFill>
                <a:effectLst/>
                <a:uLnTx/>
                <a:uFillTx/>
                <a:latin typeface="+mn-lt"/>
                <a:ea typeface="+mn-ea"/>
                <a:cs typeface="+mn-cs"/>
              </a:rPr>
              <a:t>proporciona como</a:t>
            </a:r>
            <a:r>
              <a:rPr lang="es-ES" sz="2100" kern="0" dirty="0" smtClean="0">
                <a:latin typeface="+mn-lt"/>
              </a:rPr>
              <a:t>o resultado 22.31</a:t>
            </a:r>
            <a:endParaRPr kumimoji="0" lang="es-ES" sz="2100" b="0" i="0" u="none" strike="noStrike" kern="0" cap="none" spc="0" normalizeH="0" baseline="0" noProof="0" dirty="0">
              <a:ln>
                <a:noFill/>
              </a:ln>
              <a:solidFill>
                <a:schemeClr val="tx1"/>
              </a:solidFill>
              <a:effectLst/>
              <a:uLnTx/>
              <a:uFillTx/>
              <a:latin typeface="+mn-lt"/>
              <a:ea typeface="+mn-ea"/>
              <a:cs typeface="+mn-cs"/>
            </a:endParaRPr>
          </a:p>
        </p:txBody>
      </p:sp>
      <p:pic>
        <p:nvPicPr>
          <p:cNvPr id="57348" name="Picture 4"/>
          <p:cNvPicPr>
            <a:picLocks noChangeAspect="1" noChangeArrowheads="1"/>
          </p:cNvPicPr>
          <p:nvPr/>
        </p:nvPicPr>
        <p:blipFill>
          <a:blip r:embed="rId3"/>
          <a:srcRect/>
          <a:stretch>
            <a:fillRect/>
          </a:stretch>
        </p:blipFill>
        <p:spPr bwMode="auto">
          <a:xfrm>
            <a:off x="1928794" y="4500570"/>
            <a:ext cx="4410075" cy="1228725"/>
          </a:xfrm>
          <a:prstGeom prst="rect">
            <a:avLst/>
          </a:prstGeom>
          <a:noFill/>
          <a:ln w="9525">
            <a:noFill/>
            <a:miter lim="800000"/>
            <a:headEnd/>
            <a:tailEnd/>
          </a:ln>
          <a:effectLst/>
        </p:spPr>
      </p:pic>
      <p:sp>
        <p:nvSpPr>
          <p:cNvPr id="12" name="9 Subtítulo"/>
          <p:cNvSpPr txBox="1">
            <a:spLocks/>
          </p:cNvSpPr>
          <p:nvPr/>
        </p:nvSpPr>
        <p:spPr bwMode="auto">
          <a:xfrm>
            <a:off x="214282" y="5786454"/>
            <a:ext cx="8572560" cy="714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defTabSz="914400" eaLnBrk="1" latinLnBrk="0" hangingPunct="1">
              <a:lnSpc>
                <a:spcPct val="100000"/>
              </a:lnSpc>
              <a:spcBef>
                <a:spcPct val="20000"/>
              </a:spcBef>
              <a:buClrTx/>
              <a:buSzTx/>
              <a:buFontTx/>
              <a:buNone/>
              <a:tabLst/>
              <a:defRPr/>
            </a:pPr>
            <a:r>
              <a:rPr kumimoji="0" lang="es-ES" sz="13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lang="es-ES" sz="1300" kern="0" dirty="0" smtClean="0">
                <a:latin typeface="Arial" pitchFamily="34" charset="0"/>
                <a:cs typeface="Arial" pitchFamily="34" charset="0"/>
              </a:rPr>
              <a:t>Estos ejercicios  como las tablas estadísticas se puede obtener de:</a:t>
            </a:r>
          </a:p>
          <a:p>
            <a:pPr>
              <a:spcBef>
                <a:spcPct val="20000"/>
              </a:spcBef>
            </a:pPr>
            <a:r>
              <a:rPr lang="es-ES" sz="1300" kern="0" dirty="0" err="1" smtClean="0">
                <a:latin typeface="Arial" pitchFamily="34" charset="0"/>
                <a:cs typeface="Arial" pitchFamily="34" charset="0"/>
              </a:rPr>
              <a:t>Antunez</a:t>
            </a:r>
            <a:r>
              <a:rPr lang="es-ES" sz="1300" kern="0" dirty="0" smtClean="0">
                <a:latin typeface="Arial" pitchFamily="34" charset="0"/>
                <a:cs typeface="Arial" pitchFamily="34" charset="0"/>
              </a:rPr>
              <a:t> </a:t>
            </a:r>
            <a:r>
              <a:rPr lang="es-ES" sz="1300" kern="0" dirty="0" err="1" smtClean="0">
                <a:latin typeface="Arial" pitchFamily="34" charset="0"/>
                <a:cs typeface="Arial" pitchFamily="34" charset="0"/>
              </a:rPr>
              <a:t>Irgoin</a:t>
            </a:r>
            <a:r>
              <a:rPr lang="es-ES" sz="1300" kern="0" dirty="0" smtClean="0">
                <a:latin typeface="Arial" pitchFamily="34" charset="0"/>
                <a:cs typeface="Arial" pitchFamily="34" charset="0"/>
              </a:rPr>
              <a:t>, </a:t>
            </a:r>
            <a:r>
              <a:rPr lang="es-ES" sz="1300" kern="0" dirty="0" err="1" smtClean="0">
                <a:latin typeface="Arial" pitchFamily="34" charset="0"/>
                <a:cs typeface="Arial" pitchFamily="34" charset="0"/>
              </a:rPr>
              <a:t>Cesar.H</a:t>
            </a:r>
            <a:r>
              <a:rPr lang="es-ES" sz="1300" kern="0" dirty="0" smtClean="0">
                <a:latin typeface="Arial" pitchFamily="34" charset="0"/>
                <a:cs typeface="Arial" pitchFamily="34" charset="0"/>
              </a:rPr>
              <a:t> (2010). “Tablas estadísticas para Econometría”. Edición gratuita en: </a:t>
            </a:r>
            <a:r>
              <a:rPr lang="es-ES" sz="1300" dirty="0" smtClean="0">
                <a:solidFill>
                  <a:srgbClr val="2B2BF5"/>
                </a:solidFill>
              </a:rPr>
              <a:t>http://www.monografias.com/trabajos-pdf4/tablas-estadisticas-econometria/tablas-estadisticas-econometria.shtml</a:t>
            </a:r>
            <a:endParaRPr kumimoji="0" lang="es-ES" sz="1300" b="0" i="0" u="none" strike="noStrike" kern="0" cap="none" spc="0" normalizeH="0" baseline="0" noProof="0" dirty="0">
              <a:ln>
                <a:noFill/>
              </a:ln>
              <a:solidFill>
                <a:srgbClr val="2B2BF5"/>
              </a:solidFill>
              <a:effectLst/>
              <a:uLnTx/>
              <a:uFillTx/>
              <a:latin typeface="+mn-lt"/>
              <a:ea typeface="+mn-ea"/>
              <a:cs typeface="+mn-cs"/>
            </a:endParaRPr>
          </a:p>
        </p:txBody>
      </p:sp>
      <p:pic>
        <p:nvPicPr>
          <p:cNvPr id="14"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5"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14422"/>
            <a:ext cx="5786478" cy="571504"/>
          </a:xfrm>
        </p:spPr>
        <p:txBody>
          <a:bodyPr/>
          <a:lstStyle/>
          <a:p>
            <a:pPr algn="l"/>
            <a:r>
              <a:rPr lang="es-ES" sz="2200" dirty="0" smtClean="0"/>
              <a:t>Los comandos más usados en EViews son:</a:t>
            </a:r>
            <a:endParaRPr lang="es-ES" sz="2200" dirty="0"/>
          </a:p>
        </p:txBody>
      </p:sp>
      <p:graphicFrame>
        <p:nvGraphicFramePr>
          <p:cNvPr id="14" name="13 Tabla"/>
          <p:cNvGraphicFramePr>
            <a:graphicFrameLocks noGrp="1"/>
          </p:cNvGraphicFramePr>
          <p:nvPr/>
        </p:nvGraphicFramePr>
        <p:xfrm>
          <a:off x="571472" y="1785926"/>
          <a:ext cx="8001056" cy="4450080"/>
        </p:xfrm>
        <a:graphic>
          <a:graphicData uri="http://schemas.openxmlformats.org/drawingml/2006/table">
            <a:tbl>
              <a:tblPr firstRow="1" bandRow="1">
                <a:tableStyleId>{073A0DAA-6AF3-43AB-8588-CEC1D06C72B9}</a:tableStyleId>
              </a:tblPr>
              <a:tblGrid>
                <a:gridCol w="2500330"/>
                <a:gridCol w="5500726"/>
              </a:tblGrid>
              <a:tr h="370840">
                <a:tc>
                  <a:txBody>
                    <a:bodyPr/>
                    <a:lstStyle/>
                    <a:p>
                      <a:pPr algn="ctr"/>
                      <a:r>
                        <a:rPr lang="es-ES" dirty="0" smtClean="0"/>
                        <a:t>Funciones </a:t>
                      </a:r>
                      <a:endParaRPr lang="es-ES" dirty="0"/>
                    </a:p>
                  </a:txBody>
                  <a:tcPr/>
                </a:tc>
                <a:tc>
                  <a:txBody>
                    <a:bodyPr/>
                    <a:lstStyle/>
                    <a:p>
                      <a:pPr algn="ctr"/>
                      <a:r>
                        <a:rPr lang="es-ES" dirty="0" smtClean="0"/>
                        <a:t>Descripción</a:t>
                      </a:r>
                      <a:endParaRPr lang="es-ES" dirty="0"/>
                    </a:p>
                  </a:txBody>
                  <a:tcPr/>
                </a:tc>
              </a:tr>
              <a:tr h="370840">
                <a:tc>
                  <a:txBody>
                    <a:bodyPr/>
                    <a:lstStyle/>
                    <a:p>
                      <a:r>
                        <a:rPr lang="es-ES" dirty="0" err="1" smtClean="0"/>
                        <a:t>Genr</a:t>
                      </a:r>
                      <a:endParaRPr lang="es-ES" dirty="0"/>
                    </a:p>
                  </a:txBody>
                  <a:tcPr/>
                </a:tc>
                <a:tc>
                  <a:txBody>
                    <a:bodyPr/>
                    <a:lstStyle/>
                    <a:p>
                      <a:r>
                        <a:rPr lang="es-ES" dirty="0" smtClean="0"/>
                        <a:t>Genera directamente una operación entre variables.</a:t>
                      </a:r>
                      <a:endParaRPr lang="es-ES" dirty="0"/>
                    </a:p>
                  </a:txBody>
                  <a:tcPr/>
                </a:tc>
              </a:tr>
              <a:tr h="370840">
                <a:tc>
                  <a:txBody>
                    <a:bodyPr/>
                    <a:lstStyle/>
                    <a:p>
                      <a:r>
                        <a:rPr lang="es-ES" dirty="0" smtClean="0"/>
                        <a:t>Log(X)</a:t>
                      </a:r>
                      <a:endParaRPr lang="es-ES" dirty="0"/>
                    </a:p>
                  </a:txBody>
                  <a:tcPr/>
                </a:tc>
                <a:tc>
                  <a:txBody>
                    <a:bodyPr/>
                    <a:lstStyle/>
                    <a:p>
                      <a:r>
                        <a:rPr lang="es-ES" dirty="0" smtClean="0"/>
                        <a:t>Logaritmo</a:t>
                      </a:r>
                      <a:r>
                        <a:rPr lang="es-ES" baseline="0" dirty="0" smtClean="0"/>
                        <a:t> natural.</a:t>
                      </a:r>
                      <a:endParaRPr lang="es-ES" dirty="0"/>
                    </a:p>
                  </a:txBody>
                  <a:tcPr/>
                </a:tc>
              </a:tr>
              <a:tr h="370840">
                <a:tc>
                  <a:txBody>
                    <a:bodyPr/>
                    <a:lstStyle/>
                    <a:p>
                      <a:r>
                        <a:rPr lang="es-ES" dirty="0" err="1" smtClean="0"/>
                        <a:t>exp</a:t>
                      </a:r>
                      <a:r>
                        <a:rPr lang="es-ES" dirty="0" smtClean="0"/>
                        <a:t>(X) o @</a:t>
                      </a:r>
                      <a:r>
                        <a:rPr lang="es-ES" dirty="0" err="1" smtClean="0"/>
                        <a:t>exp</a:t>
                      </a:r>
                      <a:r>
                        <a:rPr lang="es-ES" dirty="0" smtClean="0"/>
                        <a:t>(X)</a:t>
                      </a:r>
                      <a:endParaRPr lang="es-ES" dirty="0"/>
                    </a:p>
                  </a:txBody>
                  <a:tcPr/>
                </a:tc>
                <a:tc>
                  <a:txBody>
                    <a:bodyPr/>
                    <a:lstStyle/>
                    <a:p>
                      <a:r>
                        <a:rPr lang="es-ES" dirty="0" smtClean="0"/>
                        <a:t>Función exponencial </a:t>
                      </a:r>
                      <a:r>
                        <a:rPr lang="es-ES" dirty="0" err="1" smtClean="0"/>
                        <a:t>e^x</a:t>
                      </a:r>
                      <a:r>
                        <a:rPr lang="es-ES" dirty="0" smtClean="0"/>
                        <a:t>.</a:t>
                      </a:r>
                      <a:endParaRPr lang="es-ES" dirty="0"/>
                    </a:p>
                  </a:txBody>
                  <a:tcPr/>
                </a:tc>
              </a:tr>
              <a:tr h="370840">
                <a:tc>
                  <a:txBody>
                    <a:bodyPr/>
                    <a:lstStyle/>
                    <a:p>
                      <a:r>
                        <a:rPr lang="es-ES" dirty="0" err="1" smtClean="0"/>
                        <a:t>Abs</a:t>
                      </a:r>
                      <a:r>
                        <a:rPr lang="es-ES" dirty="0" smtClean="0"/>
                        <a:t> o @</a:t>
                      </a:r>
                      <a:r>
                        <a:rPr lang="es-ES" dirty="0" err="1" smtClean="0"/>
                        <a:t>abs</a:t>
                      </a:r>
                      <a:r>
                        <a:rPr lang="es-ES" dirty="0" smtClean="0"/>
                        <a:t>(X)</a:t>
                      </a:r>
                      <a:endParaRPr lang="es-ES" dirty="0"/>
                    </a:p>
                  </a:txBody>
                  <a:tcPr/>
                </a:tc>
                <a:tc>
                  <a:txBody>
                    <a:bodyPr/>
                    <a:lstStyle/>
                    <a:p>
                      <a:r>
                        <a:rPr lang="es-ES" dirty="0" smtClean="0"/>
                        <a:t>Valor absoluto  │X│.</a:t>
                      </a:r>
                    </a:p>
                  </a:txBody>
                  <a:tcPr/>
                </a:tc>
              </a:tr>
              <a:tr h="370840">
                <a:tc>
                  <a:txBody>
                    <a:bodyPr/>
                    <a:lstStyle/>
                    <a:p>
                      <a:r>
                        <a:rPr lang="es-ES" dirty="0" err="1" smtClean="0"/>
                        <a:t>Sqr</a:t>
                      </a:r>
                      <a:r>
                        <a:rPr lang="es-ES" dirty="0" smtClean="0"/>
                        <a:t> o @</a:t>
                      </a:r>
                      <a:r>
                        <a:rPr lang="es-ES" dirty="0" err="1" smtClean="0"/>
                        <a:t>Sqr</a:t>
                      </a:r>
                      <a:r>
                        <a:rPr lang="es-ES" dirty="0" smtClean="0"/>
                        <a:t>(X)</a:t>
                      </a:r>
                      <a:endParaRPr lang="es-ES" dirty="0"/>
                    </a:p>
                  </a:txBody>
                  <a:tcPr/>
                </a:tc>
                <a:tc>
                  <a:txBody>
                    <a:bodyPr/>
                    <a:lstStyle/>
                    <a:p>
                      <a:r>
                        <a:rPr lang="es-ES" dirty="0" smtClean="0"/>
                        <a:t>Raíz cuadrada.</a:t>
                      </a:r>
                      <a:endParaRPr lang="es-ES" dirty="0"/>
                    </a:p>
                  </a:txBody>
                  <a:tcPr/>
                </a:tc>
              </a:tr>
              <a:tr h="370840">
                <a:tc>
                  <a:txBody>
                    <a:bodyPr/>
                    <a:lstStyle/>
                    <a:p>
                      <a:r>
                        <a:rPr lang="es-ES" dirty="0" smtClean="0"/>
                        <a:t>@sin(X)</a:t>
                      </a:r>
                      <a:endParaRPr lang="es-ES" dirty="0"/>
                    </a:p>
                  </a:txBody>
                  <a:tcPr/>
                </a:tc>
                <a:tc>
                  <a:txBody>
                    <a:bodyPr/>
                    <a:lstStyle/>
                    <a:p>
                      <a:r>
                        <a:rPr lang="es-ES" dirty="0" smtClean="0"/>
                        <a:t>Función Seno </a:t>
                      </a:r>
                      <a:endParaRPr lang="es-ES" dirty="0"/>
                    </a:p>
                  </a:txBody>
                  <a:tcPr/>
                </a:tc>
              </a:tr>
              <a:tr h="370840">
                <a:tc>
                  <a:txBody>
                    <a:bodyPr/>
                    <a:lstStyle/>
                    <a:p>
                      <a:r>
                        <a:rPr lang="es-ES" dirty="0" smtClean="0"/>
                        <a:t>@</a:t>
                      </a:r>
                      <a:r>
                        <a:rPr lang="es-ES" dirty="0" err="1" smtClean="0"/>
                        <a:t>cos</a:t>
                      </a:r>
                      <a:r>
                        <a:rPr lang="es-ES" dirty="0" smtClean="0"/>
                        <a:t>(X)</a:t>
                      </a:r>
                      <a:endParaRPr lang="es-ES" dirty="0"/>
                    </a:p>
                  </a:txBody>
                  <a:tcPr/>
                </a:tc>
                <a:tc>
                  <a:txBody>
                    <a:bodyPr/>
                    <a:lstStyle/>
                    <a:p>
                      <a:r>
                        <a:rPr lang="es-ES" dirty="0" smtClean="0"/>
                        <a:t>Función Coseno.</a:t>
                      </a:r>
                      <a:endParaRPr lang="es-ES" dirty="0"/>
                    </a:p>
                  </a:txBody>
                  <a:tcPr/>
                </a:tc>
              </a:tr>
              <a:tr h="370840">
                <a:tc>
                  <a:txBody>
                    <a:bodyPr/>
                    <a:lstStyle/>
                    <a:p>
                      <a:r>
                        <a:rPr lang="es-ES" dirty="0" smtClean="0"/>
                        <a:t>@</a:t>
                      </a:r>
                      <a:r>
                        <a:rPr lang="es-ES" dirty="0" err="1" smtClean="0"/>
                        <a:t>asin</a:t>
                      </a:r>
                      <a:r>
                        <a:rPr lang="es-ES" dirty="0" smtClean="0"/>
                        <a:t>(X)</a:t>
                      </a:r>
                      <a:endParaRPr lang="es-ES" dirty="0"/>
                    </a:p>
                  </a:txBody>
                  <a:tcPr/>
                </a:tc>
                <a:tc>
                  <a:txBody>
                    <a:bodyPr/>
                    <a:lstStyle/>
                    <a:p>
                      <a:r>
                        <a:rPr lang="es-ES" dirty="0" smtClean="0"/>
                        <a:t>Arco seno.</a:t>
                      </a:r>
                      <a:endParaRPr lang="es-ES" dirty="0"/>
                    </a:p>
                  </a:txBody>
                  <a:tcPr/>
                </a:tc>
              </a:tr>
              <a:tr h="370840">
                <a:tc>
                  <a:txBody>
                    <a:bodyPr/>
                    <a:lstStyle/>
                    <a:p>
                      <a:r>
                        <a:rPr lang="es-ES" dirty="0" smtClean="0"/>
                        <a:t>@</a:t>
                      </a:r>
                      <a:r>
                        <a:rPr lang="es-ES" dirty="0" err="1" smtClean="0"/>
                        <a:t>acos</a:t>
                      </a:r>
                      <a:r>
                        <a:rPr lang="es-ES" dirty="0" smtClean="0"/>
                        <a:t>(X)</a:t>
                      </a:r>
                      <a:endParaRPr lang="es-ES" dirty="0"/>
                    </a:p>
                  </a:txBody>
                  <a:tcPr/>
                </a:tc>
                <a:tc>
                  <a:txBody>
                    <a:bodyPr/>
                    <a:lstStyle/>
                    <a:p>
                      <a:r>
                        <a:rPr lang="es-ES" dirty="0" smtClean="0"/>
                        <a:t>Arco coseno.</a:t>
                      </a:r>
                      <a:endParaRPr lang="es-ES" dirty="0"/>
                    </a:p>
                  </a:txBody>
                  <a:tcPr/>
                </a:tc>
              </a:tr>
              <a:tr h="370840">
                <a:tc>
                  <a:txBody>
                    <a:bodyPr/>
                    <a:lstStyle/>
                    <a:p>
                      <a:r>
                        <a:rPr lang="es-ES" dirty="0" smtClean="0"/>
                        <a:t>@tan(X)</a:t>
                      </a:r>
                      <a:endParaRPr lang="es-ES" dirty="0"/>
                    </a:p>
                  </a:txBody>
                  <a:tcPr/>
                </a:tc>
                <a:tc>
                  <a:txBody>
                    <a:bodyPr/>
                    <a:lstStyle/>
                    <a:p>
                      <a:r>
                        <a:rPr lang="es-ES" dirty="0" smtClean="0"/>
                        <a:t>Función </a:t>
                      </a:r>
                      <a:r>
                        <a:rPr lang="es-ES" dirty="0" err="1" smtClean="0"/>
                        <a:t>tengente</a:t>
                      </a:r>
                      <a:r>
                        <a:rPr lang="es-ES" dirty="0" smtClean="0"/>
                        <a:t>.</a:t>
                      </a:r>
                      <a:endParaRPr lang="es-ES" dirty="0"/>
                    </a:p>
                  </a:txBody>
                  <a:tcPr/>
                </a:tc>
              </a:tr>
              <a:tr h="370840">
                <a:tc>
                  <a:txBody>
                    <a:bodyPr/>
                    <a:lstStyle/>
                    <a:p>
                      <a:r>
                        <a:rPr lang="es-ES" dirty="0" err="1" smtClean="0"/>
                        <a:t>rnd</a:t>
                      </a:r>
                      <a:endParaRPr lang="es-ES" dirty="0"/>
                    </a:p>
                  </a:txBody>
                  <a:tcPr/>
                </a:tc>
                <a:tc>
                  <a:txBody>
                    <a:bodyPr/>
                    <a:lstStyle/>
                    <a:p>
                      <a:r>
                        <a:rPr lang="es-ES" dirty="0" smtClean="0"/>
                        <a:t>Número aleatorio</a:t>
                      </a:r>
                      <a:r>
                        <a:rPr lang="es-ES" baseline="0" dirty="0" smtClean="0"/>
                        <a:t> entre cero y uno.</a:t>
                      </a:r>
                      <a:endParaRPr lang="es-ES" dirty="0"/>
                    </a:p>
                  </a:txBody>
                  <a:tcPr/>
                </a:tc>
              </a:tr>
            </a:tbl>
          </a:graphicData>
        </a:graphic>
      </p:graphicFrame>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5" name="14 Tabla"/>
          <p:cNvGraphicFramePr>
            <a:graphicFrameLocks noGrp="1"/>
          </p:cNvGraphicFramePr>
          <p:nvPr/>
        </p:nvGraphicFramePr>
        <p:xfrm>
          <a:off x="571472" y="1285860"/>
          <a:ext cx="7858180" cy="5041900"/>
        </p:xfrm>
        <a:graphic>
          <a:graphicData uri="http://schemas.openxmlformats.org/drawingml/2006/table">
            <a:tbl>
              <a:tblPr firstRow="1" bandRow="1">
                <a:tableStyleId>{00A15C55-8517-42AA-B614-E9B94910E393}</a:tableStyleId>
              </a:tblPr>
              <a:tblGrid>
                <a:gridCol w="2013253"/>
                <a:gridCol w="5844927"/>
              </a:tblGrid>
              <a:tr h="370840">
                <a:tc>
                  <a:txBody>
                    <a:bodyPr/>
                    <a:lstStyle/>
                    <a:p>
                      <a:pPr algn="ctr"/>
                      <a:r>
                        <a:rPr lang="es-ES" sz="1800" b="1" kern="1200" dirty="0" smtClean="0">
                          <a:solidFill>
                            <a:schemeClr val="lt1"/>
                          </a:solidFill>
                          <a:latin typeface="+mn-lt"/>
                          <a:ea typeface="+mn-ea"/>
                          <a:cs typeface="+mn-cs"/>
                        </a:rPr>
                        <a:t>Funciones</a:t>
                      </a:r>
                    </a:p>
                  </a:txBody>
                  <a:tcPr/>
                </a:tc>
                <a:tc>
                  <a:txBody>
                    <a:bodyPr/>
                    <a:lstStyle/>
                    <a:p>
                      <a:pPr algn="ctr"/>
                      <a:r>
                        <a:rPr lang="es-ES" dirty="0" smtClean="0"/>
                        <a:t>Descripción</a:t>
                      </a:r>
                      <a:endParaRPr lang="es-ES" dirty="0"/>
                    </a:p>
                  </a:txBody>
                  <a:tcPr/>
                </a:tc>
              </a:tr>
              <a:tr h="370840">
                <a:tc>
                  <a:txBody>
                    <a:bodyPr/>
                    <a:lstStyle/>
                    <a:p>
                      <a:r>
                        <a:rPr lang="es-ES" dirty="0" err="1" smtClean="0"/>
                        <a:t>nrnd</a:t>
                      </a:r>
                      <a:endParaRPr lang="es-ES" dirty="0"/>
                    </a:p>
                  </a:txBody>
                  <a:tcPr/>
                </a:tc>
                <a:tc>
                  <a:txBody>
                    <a:bodyPr/>
                    <a:lstStyle/>
                    <a:p>
                      <a:r>
                        <a:rPr lang="es-ES" dirty="0" smtClean="0"/>
                        <a:t>Número aleatorio con media cero y varianza uno.</a:t>
                      </a:r>
                      <a:endParaRPr lang="es-ES" dirty="0"/>
                    </a:p>
                  </a:txBody>
                  <a:tcPr/>
                </a:tc>
              </a:tr>
              <a:tr h="370840">
                <a:tc>
                  <a:txBody>
                    <a:bodyPr/>
                    <a:lstStyle/>
                    <a:p>
                      <a:r>
                        <a:rPr lang="es-ES" dirty="0" smtClean="0"/>
                        <a:t>@</a:t>
                      </a:r>
                      <a:r>
                        <a:rPr lang="es-ES" dirty="0" err="1" smtClean="0"/>
                        <a:t>obs</a:t>
                      </a:r>
                      <a:r>
                        <a:rPr lang="es-ES" dirty="0" smtClean="0"/>
                        <a:t>(X)</a:t>
                      </a:r>
                      <a:endParaRPr lang="es-ES" dirty="0"/>
                    </a:p>
                  </a:txBody>
                  <a:tcPr/>
                </a:tc>
                <a:tc>
                  <a:txBody>
                    <a:bodyPr/>
                    <a:lstStyle/>
                    <a:p>
                      <a:r>
                        <a:rPr lang="es-ES" dirty="0" smtClean="0"/>
                        <a:t>Número de observaciones de X.</a:t>
                      </a:r>
                      <a:endParaRPr lang="es-ES" dirty="0"/>
                    </a:p>
                  </a:txBody>
                  <a:tcPr/>
                </a:tc>
              </a:tr>
              <a:tr h="370840">
                <a:tc>
                  <a:txBody>
                    <a:bodyPr/>
                    <a:lstStyle/>
                    <a:p>
                      <a:r>
                        <a:rPr lang="es-ES" dirty="0" smtClean="0"/>
                        <a:t>@se</a:t>
                      </a:r>
                      <a:endParaRPr lang="es-ES" dirty="0"/>
                    </a:p>
                  </a:txBody>
                  <a:tcPr/>
                </a:tc>
                <a:tc>
                  <a:txBody>
                    <a:bodyPr/>
                    <a:lstStyle/>
                    <a:p>
                      <a:r>
                        <a:rPr lang="es-ES" dirty="0" smtClean="0"/>
                        <a:t>Error estándar de la regresión.</a:t>
                      </a:r>
                      <a:endParaRPr lang="es-ES" dirty="0"/>
                    </a:p>
                  </a:txBody>
                  <a:tcPr/>
                </a:tc>
              </a:tr>
              <a:tr h="370840">
                <a:tc>
                  <a:txBody>
                    <a:bodyPr/>
                    <a:lstStyle/>
                    <a:p>
                      <a:r>
                        <a:rPr lang="es-ES" dirty="0" smtClean="0"/>
                        <a:t>@</a:t>
                      </a:r>
                      <a:r>
                        <a:rPr lang="es-ES" dirty="0" err="1" smtClean="0"/>
                        <a:t>ssr</a:t>
                      </a:r>
                      <a:endParaRPr lang="es-ES" dirty="0"/>
                    </a:p>
                  </a:txBody>
                  <a:tcPr/>
                </a:tc>
                <a:tc>
                  <a:txBody>
                    <a:bodyPr/>
                    <a:lstStyle/>
                    <a:p>
                      <a:r>
                        <a:rPr lang="es-ES" dirty="0" smtClean="0"/>
                        <a:t>Suma de cuadrados de los residuos.</a:t>
                      </a:r>
                      <a:endParaRPr lang="es-ES" dirty="0"/>
                    </a:p>
                  </a:txBody>
                  <a:tcPr/>
                </a:tc>
              </a:tr>
              <a:tr h="370840">
                <a:tc>
                  <a:txBody>
                    <a:bodyPr/>
                    <a:lstStyle/>
                    <a:p>
                      <a:r>
                        <a:rPr lang="es-ES" dirty="0" smtClean="0"/>
                        <a:t>Cross(</a:t>
                      </a:r>
                      <a:r>
                        <a:rPr lang="es-ES" dirty="0" err="1" smtClean="0"/>
                        <a:t>x,y</a:t>
                      </a:r>
                      <a:r>
                        <a:rPr lang="es-ES" dirty="0" smtClean="0"/>
                        <a:t>)</a:t>
                      </a:r>
                      <a:endParaRPr lang="es-ES" dirty="0"/>
                    </a:p>
                  </a:txBody>
                  <a:tcPr/>
                </a:tc>
                <a:tc>
                  <a:txBody>
                    <a:bodyPr/>
                    <a:lstStyle/>
                    <a:p>
                      <a:r>
                        <a:rPr lang="es-ES" dirty="0" smtClean="0"/>
                        <a:t>Producto cruzado de x e y.</a:t>
                      </a:r>
                      <a:endParaRPr lang="es-ES" dirty="0"/>
                    </a:p>
                  </a:txBody>
                  <a:tcPr/>
                </a:tc>
              </a:tr>
              <a:tr h="370840">
                <a:tc>
                  <a:txBody>
                    <a:bodyPr/>
                    <a:lstStyle/>
                    <a:p>
                      <a:r>
                        <a:rPr lang="es-ES" dirty="0" smtClean="0"/>
                        <a:t>@</a:t>
                      </a:r>
                      <a:r>
                        <a:rPr lang="es-ES" dirty="0" err="1" smtClean="0"/>
                        <a:t>cov</a:t>
                      </a:r>
                      <a:r>
                        <a:rPr lang="es-ES" dirty="0" smtClean="0"/>
                        <a:t>(</a:t>
                      </a:r>
                      <a:r>
                        <a:rPr lang="es-ES" dirty="0" err="1" smtClean="0"/>
                        <a:t>x,y</a:t>
                      </a:r>
                      <a:r>
                        <a:rPr lang="es-ES" dirty="0" smtClean="0"/>
                        <a:t>)</a:t>
                      </a:r>
                      <a:endParaRPr lang="es-ES" dirty="0"/>
                    </a:p>
                  </a:txBody>
                  <a:tcPr/>
                </a:tc>
                <a:tc>
                  <a:txBody>
                    <a:bodyPr/>
                    <a:lstStyle/>
                    <a:p>
                      <a:r>
                        <a:rPr lang="es-ES" dirty="0" smtClean="0"/>
                        <a:t>Covarianza entre x e y.</a:t>
                      </a:r>
                      <a:endParaRPr lang="es-ES" dirty="0"/>
                    </a:p>
                  </a:txBody>
                  <a:tcPr/>
                </a:tc>
              </a:tr>
              <a:tr h="370840">
                <a:tc>
                  <a:txBody>
                    <a:bodyPr/>
                    <a:lstStyle/>
                    <a:p>
                      <a:r>
                        <a:rPr lang="es-ES" sz="1800" kern="1200" dirty="0" smtClean="0">
                          <a:solidFill>
                            <a:schemeClr val="dk1"/>
                          </a:solidFill>
                          <a:latin typeface="+mn-lt"/>
                          <a:ea typeface="+mn-ea"/>
                          <a:cs typeface="+mn-cs"/>
                        </a:rPr>
                        <a:t>@</a:t>
                      </a:r>
                      <a:r>
                        <a:rPr lang="es-ES" sz="1800" kern="1200" dirty="0" err="1" smtClean="0">
                          <a:solidFill>
                            <a:schemeClr val="dk1"/>
                          </a:solidFill>
                          <a:latin typeface="+mn-lt"/>
                          <a:ea typeface="+mn-ea"/>
                          <a:cs typeface="+mn-cs"/>
                        </a:rPr>
                        <a:t>aic</a:t>
                      </a:r>
                      <a:r>
                        <a:rPr lang="es-ES" sz="1800" kern="1200" dirty="0" smtClean="0">
                          <a:solidFill>
                            <a:schemeClr val="dk1"/>
                          </a:solidFill>
                          <a:latin typeface="+mn-lt"/>
                          <a:ea typeface="+mn-ea"/>
                          <a:cs typeface="+mn-cs"/>
                        </a:rPr>
                        <a:t> </a:t>
                      </a:r>
                    </a:p>
                  </a:txBody>
                  <a:tcPr marL="66675" marR="66675" marT="66675" marB="66675"/>
                </a:tc>
                <a:tc>
                  <a:txBody>
                    <a:bodyPr/>
                    <a:lstStyle/>
                    <a:p>
                      <a:r>
                        <a:rPr lang="es-ES" sz="1800" kern="1200" dirty="0" smtClean="0">
                          <a:solidFill>
                            <a:schemeClr val="dk1"/>
                          </a:solidFill>
                          <a:latin typeface="+mn-lt"/>
                          <a:ea typeface="+mn-ea"/>
                          <a:cs typeface="+mn-cs"/>
                        </a:rPr>
                        <a:t>Criterio de Información del Akaike </a:t>
                      </a:r>
                    </a:p>
                  </a:txBody>
                  <a:tcPr marL="66675" marR="66675" marT="66675" marB="66675"/>
                </a:tc>
              </a:tr>
              <a:tr h="370840">
                <a:tc>
                  <a:txBody>
                    <a:bodyPr/>
                    <a:lstStyle/>
                    <a:p>
                      <a:r>
                        <a:rPr lang="es-ES" sz="1800" kern="1200" dirty="0" smtClean="0">
                          <a:solidFill>
                            <a:schemeClr val="dk1"/>
                          </a:solidFill>
                          <a:latin typeface="+mn-lt"/>
                          <a:ea typeface="+mn-ea"/>
                          <a:cs typeface="+mn-cs"/>
                        </a:rPr>
                        <a:t>@coefcov(i,j) </a:t>
                      </a:r>
                    </a:p>
                  </a:txBody>
                  <a:tcPr marL="66675" marR="66675" marT="66675" marB="66675"/>
                </a:tc>
                <a:tc>
                  <a:txBody>
                    <a:bodyPr/>
                    <a:lstStyle/>
                    <a:p>
                      <a:r>
                        <a:rPr lang="es-ES" sz="1800" kern="1200" dirty="0" smtClean="0">
                          <a:solidFill>
                            <a:schemeClr val="dk1"/>
                          </a:solidFill>
                          <a:latin typeface="+mn-lt"/>
                          <a:ea typeface="+mn-ea"/>
                          <a:cs typeface="+mn-cs"/>
                        </a:rPr>
                        <a:t>Matrix de Covarianza de i,j</a:t>
                      </a:r>
                    </a:p>
                  </a:txBody>
                  <a:tcPr marL="66675" marR="66675" marT="66675" marB="66675"/>
                </a:tc>
              </a:tr>
              <a:tr h="370840">
                <a:tc>
                  <a:txBody>
                    <a:bodyPr/>
                    <a:lstStyle/>
                    <a:p>
                      <a:r>
                        <a:rPr lang="es-ES" sz="1800" kern="1200" dirty="0" smtClean="0">
                          <a:solidFill>
                            <a:schemeClr val="dk1"/>
                          </a:solidFill>
                          <a:latin typeface="+mn-lt"/>
                          <a:ea typeface="+mn-ea"/>
                          <a:cs typeface="+mn-cs"/>
                        </a:rPr>
                        <a:t>@coefs(i) </a:t>
                      </a:r>
                    </a:p>
                  </a:txBody>
                  <a:tcPr marL="66675" marR="66675" marT="66675" marB="66675"/>
                </a:tc>
                <a:tc>
                  <a:txBody>
                    <a:bodyPr/>
                    <a:lstStyle/>
                    <a:p>
                      <a:r>
                        <a:rPr lang="es-ES" sz="1800" kern="1200" dirty="0" smtClean="0">
                          <a:solidFill>
                            <a:schemeClr val="dk1"/>
                          </a:solidFill>
                          <a:latin typeface="+mn-lt"/>
                          <a:ea typeface="+mn-ea"/>
                          <a:cs typeface="+mn-cs"/>
                        </a:rPr>
                        <a:t>Valor del coeficiente “i” en</a:t>
                      </a:r>
                      <a:r>
                        <a:rPr lang="es-ES" sz="1800" kern="1200" baseline="0" dirty="0" smtClean="0">
                          <a:solidFill>
                            <a:schemeClr val="dk1"/>
                          </a:solidFill>
                          <a:latin typeface="+mn-lt"/>
                          <a:ea typeface="+mn-ea"/>
                          <a:cs typeface="+mn-cs"/>
                        </a:rPr>
                        <a:t> la regresión.</a:t>
                      </a:r>
                      <a:endParaRPr lang="es-ES" sz="1800" kern="1200" dirty="0" smtClean="0">
                        <a:solidFill>
                          <a:schemeClr val="dk1"/>
                        </a:solidFill>
                        <a:latin typeface="+mn-lt"/>
                        <a:ea typeface="+mn-ea"/>
                        <a:cs typeface="+mn-cs"/>
                      </a:endParaRPr>
                    </a:p>
                  </a:txBody>
                  <a:tcPr marL="66675" marR="66675" marT="66675" marB="66675"/>
                </a:tc>
              </a:tr>
              <a:tr h="370840">
                <a:tc>
                  <a:txBody>
                    <a:bodyPr/>
                    <a:lstStyle/>
                    <a:p>
                      <a:r>
                        <a:rPr lang="es-ES" sz="1800" kern="1200" dirty="0" smtClean="0">
                          <a:solidFill>
                            <a:schemeClr val="dk1"/>
                          </a:solidFill>
                          <a:latin typeface="+mn-lt"/>
                          <a:ea typeface="+mn-ea"/>
                          <a:cs typeface="+mn-cs"/>
                        </a:rPr>
                        <a:t>@</a:t>
                      </a:r>
                      <a:r>
                        <a:rPr lang="es-ES" sz="1800" kern="1200" dirty="0" err="1" smtClean="0">
                          <a:solidFill>
                            <a:schemeClr val="dk1"/>
                          </a:solidFill>
                          <a:latin typeface="+mn-lt"/>
                          <a:ea typeface="+mn-ea"/>
                          <a:cs typeface="+mn-cs"/>
                        </a:rPr>
                        <a:t>dw</a:t>
                      </a:r>
                      <a:r>
                        <a:rPr lang="es-ES" sz="1800" kern="1200" dirty="0" smtClean="0">
                          <a:solidFill>
                            <a:schemeClr val="dk1"/>
                          </a:solidFill>
                          <a:latin typeface="+mn-lt"/>
                          <a:ea typeface="+mn-ea"/>
                          <a:cs typeface="+mn-cs"/>
                        </a:rPr>
                        <a:t> </a:t>
                      </a:r>
                    </a:p>
                  </a:txBody>
                  <a:tcPr marL="66675" marR="66675" marT="66675" marB="66675"/>
                </a:tc>
                <a:tc>
                  <a:txBody>
                    <a:bodyPr/>
                    <a:lstStyle/>
                    <a:p>
                      <a:r>
                        <a:rPr lang="es-ES" sz="1800" kern="1200" dirty="0" smtClean="0">
                          <a:solidFill>
                            <a:schemeClr val="dk1"/>
                          </a:solidFill>
                          <a:latin typeface="+mn-lt"/>
                          <a:ea typeface="+mn-ea"/>
                          <a:cs typeface="+mn-cs"/>
                        </a:rPr>
                        <a:t>El estadistico Durbin-Watson de la regresión.</a:t>
                      </a:r>
                    </a:p>
                  </a:txBody>
                  <a:tcPr marL="66675" marR="66675" marT="66675" marB="66675"/>
                </a:tc>
              </a:tr>
              <a:tr h="370840">
                <a:tc>
                  <a:txBody>
                    <a:bodyPr/>
                    <a:lstStyle/>
                    <a:p>
                      <a:r>
                        <a:rPr lang="es-ES" sz="1800" kern="1200" dirty="0" smtClean="0">
                          <a:solidFill>
                            <a:schemeClr val="dk1"/>
                          </a:solidFill>
                          <a:latin typeface="+mn-lt"/>
                          <a:ea typeface="+mn-ea"/>
                          <a:cs typeface="+mn-cs"/>
                        </a:rPr>
                        <a:t>@f </a:t>
                      </a:r>
                    </a:p>
                  </a:txBody>
                  <a:tcPr marL="66675" marR="66675" marT="66675" marB="66675"/>
                </a:tc>
                <a:tc>
                  <a:txBody>
                    <a:bodyPr/>
                    <a:lstStyle/>
                    <a:p>
                      <a:r>
                        <a:rPr lang="es-ES" sz="1800" kern="1200" dirty="0" smtClean="0">
                          <a:solidFill>
                            <a:schemeClr val="dk1"/>
                          </a:solidFill>
                          <a:latin typeface="+mn-lt"/>
                          <a:ea typeface="+mn-ea"/>
                          <a:cs typeface="+mn-cs"/>
                        </a:rPr>
                        <a:t>La F-estadística</a:t>
                      </a:r>
                    </a:p>
                  </a:txBody>
                  <a:tcPr marL="66675" marR="66675" marT="66675" marB="66675"/>
                </a:tc>
              </a:tr>
              <a:tr h="370840">
                <a:tc>
                  <a:txBody>
                    <a:bodyPr/>
                    <a:lstStyle/>
                    <a:p>
                      <a:r>
                        <a:rPr lang="es-ES" sz="1800" kern="1200" dirty="0" smtClean="0">
                          <a:solidFill>
                            <a:schemeClr val="dk1"/>
                          </a:solidFill>
                          <a:latin typeface="+mn-lt"/>
                          <a:ea typeface="+mn-ea"/>
                          <a:cs typeface="+mn-cs"/>
                        </a:rPr>
                        <a:t>@fprob </a:t>
                      </a:r>
                    </a:p>
                  </a:txBody>
                  <a:tcPr marL="66675" marR="66675" marT="66675" marB="66675"/>
                </a:tc>
                <a:tc>
                  <a:txBody>
                    <a:bodyPr/>
                    <a:lstStyle/>
                    <a:p>
                      <a:r>
                        <a:rPr lang="es-ES" sz="1800" kern="1200" dirty="0" smtClean="0">
                          <a:solidFill>
                            <a:schemeClr val="dk1"/>
                          </a:solidFill>
                          <a:latin typeface="+mn-lt"/>
                          <a:ea typeface="+mn-ea"/>
                          <a:cs typeface="+mn-cs"/>
                        </a:rPr>
                        <a:t>La probabilidad de la F-estadística</a:t>
                      </a:r>
                    </a:p>
                  </a:txBody>
                  <a:tcPr marL="66675" marR="66675" marT="66675" marB="66675"/>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5" name="14 Tabla"/>
          <p:cNvGraphicFramePr>
            <a:graphicFrameLocks noGrp="1"/>
          </p:cNvGraphicFramePr>
          <p:nvPr/>
        </p:nvGraphicFramePr>
        <p:xfrm>
          <a:off x="500034" y="1142984"/>
          <a:ext cx="8215370" cy="5238750"/>
        </p:xfrm>
        <a:graphic>
          <a:graphicData uri="http://schemas.openxmlformats.org/drawingml/2006/table">
            <a:tbl>
              <a:tblPr firstRow="1" bandRow="1">
                <a:tableStyleId>{00A15C55-8517-42AA-B614-E9B94910E393}</a:tableStyleId>
              </a:tblPr>
              <a:tblGrid>
                <a:gridCol w="2227502"/>
                <a:gridCol w="5987868"/>
              </a:tblGrid>
              <a:tr h="330644">
                <a:tc>
                  <a:txBody>
                    <a:bodyPr/>
                    <a:lstStyle/>
                    <a:p>
                      <a:pPr algn="ctr"/>
                      <a:r>
                        <a:rPr lang="es-ES" sz="1600" b="1" kern="1200" dirty="0" smtClean="0">
                          <a:solidFill>
                            <a:schemeClr val="lt1"/>
                          </a:solidFill>
                          <a:latin typeface="+mn-lt"/>
                          <a:ea typeface="+mn-ea"/>
                          <a:cs typeface="+mn-cs"/>
                        </a:rPr>
                        <a:t>Funciones</a:t>
                      </a:r>
                    </a:p>
                  </a:txBody>
                  <a:tcPr/>
                </a:tc>
                <a:tc>
                  <a:txBody>
                    <a:bodyPr/>
                    <a:lstStyle/>
                    <a:p>
                      <a:pPr algn="ctr"/>
                      <a:r>
                        <a:rPr lang="es-ES" sz="1600" dirty="0" smtClean="0"/>
                        <a:t>Descripción</a:t>
                      </a:r>
                      <a:endParaRPr lang="es-ES" sz="1600" dirty="0"/>
                    </a:p>
                  </a:txBody>
                  <a:tcPr/>
                </a:tc>
              </a:tr>
              <a:tr h="368530">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hq</a:t>
                      </a:r>
                      <a:r>
                        <a:rPr lang="es-ES" sz="1600" kern="1200" dirty="0" smtClean="0">
                          <a:solidFill>
                            <a:schemeClr val="dk1"/>
                          </a:solidFill>
                          <a:latin typeface="+mn-lt"/>
                          <a:ea typeface="+mn-ea"/>
                          <a:cs typeface="+mn-cs"/>
                        </a:rPr>
                        <a:t> </a:t>
                      </a:r>
                    </a:p>
                  </a:txBody>
                  <a:tcPr marL="66675" marR="66675" marT="66675" marB="66675"/>
                </a:tc>
                <a:tc>
                  <a:txBody>
                    <a:bodyPr/>
                    <a:lstStyle/>
                    <a:p>
                      <a:r>
                        <a:rPr lang="es-ES" sz="1600" kern="1200" dirty="0" smtClean="0">
                          <a:solidFill>
                            <a:schemeClr val="dk1"/>
                          </a:solidFill>
                          <a:latin typeface="+mn-lt"/>
                          <a:ea typeface="+mn-ea"/>
                          <a:cs typeface="+mn-cs"/>
                        </a:rPr>
                        <a:t>Criterio de Información de </a:t>
                      </a:r>
                      <a:r>
                        <a:rPr lang="es-ES" sz="1600" kern="1200" dirty="0" err="1" smtClean="0">
                          <a:solidFill>
                            <a:schemeClr val="dk1"/>
                          </a:solidFill>
                          <a:latin typeface="+mn-lt"/>
                          <a:ea typeface="+mn-ea"/>
                          <a:cs typeface="+mn-cs"/>
                        </a:rPr>
                        <a:t>Hannan-Quinn</a:t>
                      </a:r>
                      <a:r>
                        <a:rPr lang="es-ES" sz="1600" kern="1200" dirty="0" smtClean="0">
                          <a:solidFill>
                            <a:schemeClr val="dk1"/>
                          </a:solidFill>
                          <a:latin typeface="+mn-lt"/>
                          <a:ea typeface="+mn-ea"/>
                          <a:cs typeface="+mn-cs"/>
                        </a:rPr>
                        <a:t> .</a:t>
                      </a:r>
                    </a:p>
                  </a:txBody>
                  <a:tcPr marL="66675" marR="66675" marT="66675" marB="66675"/>
                </a:tc>
              </a:tr>
              <a:tr h="287662">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jstat</a:t>
                      </a:r>
                      <a:r>
                        <a:rPr lang="es-ES" sz="1600" kern="1200" dirty="0" smtClean="0">
                          <a:solidFill>
                            <a:schemeClr val="dk1"/>
                          </a:solidFill>
                          <a:latin typeface="+mn-lt"/>
                          <a:ea typeface="+mn-ea"/>
                          <a:cs typeface="+mn-cs"/>
                        </a:rPr>
                        <a:t> </a:t>
                      </a:r>
                    </a:p>
                  </a:txBody>
                  <a:tcPr marL="66675" marR="66675" marT="66675" marB="66675"/>
                </a:tc>
                <a:tc>
                  <a:txBody>
                    <a:bodyPr/>
                    <a:lstStyle/>
                    <a:p>
                      <a:r>
                        <a:rPr lang="es-ES" sz="1600" kern="1200" dirty="0" smtClean="0">
                          <a:solidFill>
                            <a:schemeClr val="dk1"/>
                          </a:solidFill>
                          <a:latin typeface="+mn-lt"/>
                          <a:ea typeface="+mn-ea"/>
                          <a:cs typeface="+mn-cs"/>
                        </a:rPr>
                        <a:t>La J-estadística para la función </a:t>
                      </a:r>
                      <a:r>
                        <a:rPr lang="es-ES" sz="1600" kern="1200" baseline="0" dirty="0" smtClean="0">
                          <a:solidFill>
                            <a:schemeClr val="dk1"/>
                          </a:solidFill>
                          <a:latin typeface="+mn-lt"/>
                          <a:ea typeface="+mn-ea"/>
                          <a:cs typeface="+mn-cs"/>
                        </a:rPr>
                        <a:t> de </a:t>
                      </a:r>
                      <a:r>
                        <a:rPr lang="es-ES" sz="1600" kern="1200" dirty="0" smtClean="0">
                          <a:solidFill>
                            <a:schemeClr val="dk1"/>
                          </a:solidFill>
                          <a:latin typeface="+mn-lt"/>
                          <a:ea typeface="+mn-ea"/>
                          <a:cs typeface="+mn-cs"/>
                        </a:rPr>
                        <a:t>GMM .</a:t>
                      </a:r>
                    </a:p>
                  </a:txBody>
                  <a:tcPr marL="66675" marR="66675" marT="66675" marB="66675"/>
                </a:tc>
              </a:tr>
              <a:tr h="368530">
                <a:tc>
                  <a:txBody>
                    <a:bodyPr/>
                    <a:lstStyle/>
                    <a:p>
                      <a:r>
                        <a:rPr lang="es-ES" sz="1600" kern="1200" dirty="0" smtClean="0">
                          <a:solidFill>
                            <a:schemeClr val="dk1"/>
                          </a:solidFill>
                          <a:latin typeface="+mn-lt"/>
                          <a:ea typeface="+mn-ea"/>
                          <a:cs typeface="+mn-cs"/>
                        </a:rPr>
                        <a:t>@logl </a:t>
                      </a:r>
                    </a:p>
                  </a:txBody>
                  <a:tcPr marL="66675" marR="66675" marT="66675" marB="66675"/>
                </a:tc>
                <a:tc>
                  <a:txBody>
                    <a:bodyPr/>
                    <a:lstStyle/>
                    <a:p>
                      <a:r>
                        <a:rPr lang="es-ES" sz="1600" kern="1200" dirty="0" smtClean="0">
                          <a:solidFill>
                            <a:schemeClr val="dk1"/>
                          </a:solidFill>
                          <a:latin typeface="+mn-lt"/>
                          <a:ea typeface="+mn-ea"/>
                          <a:cs typeface="+mn-cs"/>
                        </a:rPr>
                        <a:t>El valor de la función de probabilidad de log .</a:t>
                      </a:r>
                    </a:p>
                  </a:txBody>
                  <a:tcPr marL="66675" marR="66675" marT="66675" marB="66675"/>
                </a:tc>
              </a:tr>
              <a:tr h="368530">
                <a:tc>
                  <a:txBody>
                    <a:bodyPr/>
                    <a:lstStyle/>
                    <a:p>
                      <a:r>
                        <a:rPr lang="es-ES" sz="1600" kern="1200" dirty="0" smtClean="0">
                          <a:solidFill>
                            <a:schemeClr val="dk1"/>
                          </a:solidFill>
                          <a:latin typeface="+mn-lt"/>
                          <a:ea typeface="+mn-ea"/>
                          <a:cs typeface="+mn-cs"/>
                        </a:rPr>
                        <a:t>@meandep </a:t>
                      </a:r>
                    </a:p>
                  </a:txBody>
                  <a:tcPr marL="66675" marR="66675" marT="66675" marB="66675"/>
                </a:tc>
                <a:tc>
                  <a:txBody>
                    <a:bodyPr/>
                    <a:lstStyle/>
                    <a:p>
                      <a:r>
                        <a:rPr lang="es-ES" sz="1600" kern="1200" dirty="0" smtClean="0">
                          <a:solidFill>
                            <a:schemeClr val="dk1"/>
                          </a:solidFill>
                          <a:latin typeface="+mn-lt"/>
                          <a:ea typeface="+mn-ea"/>
                          <a:cs typeface="+mn-cs"/>
                        </a:rPr>
                        <a:t>Media de la  variable dependiente </a:t>
                      </a:r>
                    </a:p>
                  </a:txBody>
                  <a:tcPr marL="66675" marR="66675" marT="66675" marB="66675"/>
                </a:tc>
              </a:tr>
              <a:tr h="368530">
                <a:tc>
                  <a:txBody>
                    <a:bodyPr/>
                    <a:lstStyle/>
                    <a:p>
                      <a:r>
                        <a:rPr lang="es-ES" sz="1600" kern="1200" dirty="0" smtClean="0">
                          <a:solidFill>
                            <a:schemeClr val="dk1"/>
                          </a:solidFill>
                          <a:latin typeface="+mn-lt"/>
                          <a:ea typeface="+mn-ea"/>
                          <a:cs typeface="+mn-cs"/>
                        </a:rPr>
                        <a:t>@ncoef </a:t>
                      </a:r>
                    </a:p>
                  </a:txBody>
                  <a:tcPr marL="66675" marR="66675" marT="66675" marB="66675"/>
                </a:tc>
                <a:tc>
                  <a:txBody>
                    <a:bodyPr/>
                    <a:lstStyle/>
                    <a:p>
                      <a:r>
                        <a:rPr lang="es-ES" sz="1600" kern="1200" dirty="0" smtClean="0">
                          <a:solidFill>
                            <a:schemeClr val="dk1"/>
                          </a:solidFill>
                          <a:latin typeface="+mn-lt"/>
                          <a:ea typeface="+mn-ea"/>
                          <a:cs typeface="+mn-cs"/>
                        </a:rPr>
                        <a:t>el número de coeficientes estimados.</a:t>
                      </a:r>
                    </a:p>
                  </a:txBody>
                  <a:tcPr marL="66675" marR="66675" marT="66675" marB="66675"/>
                </a:tc>
              </a:tr>
              <a:tr h="368530">
                <a:tc>
                  <a:txBody>
                    <a:bodyPr/>
                    <a:lstStyle/>
                    <a:p>
                      <a:r>
                        <a:rPr lang="es-ES" sz="1600" kern="1200" dirty="0" smtClean="0">
                          <a:solidFill>
                            <a:schemeClr val="dk1"/>
                          </a:solidFill>
                          <a:latin typeface="+mn-lt"/>
                          <a:ea typeface="+mn-ea"/>
                          <a:cs typeface="+mn-cs"/>
                        </a:rPr>
                        <a:t>@r2 </a:t>
                      </a:r>
                    </a:p>
                  </a:txBody>
                  <a:tcPr marL="66675" marR="66675" marT="66675" marB="66675"/>
                </a:tc>
                <a:tc>
                  <a:txBody>
                    <a:bodyPr/>
                    <a:lstStyle/>
                    <a:p>
                      <a:r>
                        <a:rPr lang="es-ES" sz="1600" kern="1200" dirty="0" smtClean="0">
                          <a:solidFill>
                            <a:schemeClr val="dk1"/>
                          </a:solidFill>
                          <a:latin typeface="+mn-lt"/>
                          <a:ea typeface="+mn-ea"/>
                          <a:cs typeface="+mn-cs"/>
                        </a:rPr>
                        <a:t>R-cuadrado.</a:t>
                      </a:r>
                    </a:p>
                  </a:txBody>
                  <a:tcPr marL="66675" marR="66675" marT="66675" marB="66675"/>
                </a:tc>
              </a:tr>
              <a:tr h="368530">
                <a:tc>
                  <a:txBody>
                    <a:bodyPr/>
                    <a:lstStyle/>
                    <a:p>
                      <a:r>
                        <a:rPr lang="es-ES" sz="1600" kern="1200" dirty="0" smtClean="0">
                          <a:solidFill>
                            <a:schemeClr val="dk1"/>
                          </a:solidFill>
                          <a:latin typeface="+mn-lt"/>
                          <a:ea typeface="+mn-ea"/>
                          <a:cs typeface="+mn-cs"/>
                        </a:rPr>
                        <a:t>@rbar2 </a:t>
                      </a:r>
                    </a:p>
                  </a:txBody>
                  <a:tcPr marL="66675" marR="66675" marT="66675" marB="66675"/>
                </a:tc>
                <a:tc>
                  <a:txBody>
                    <a:bodyPr/>
                    <a:lstStyle/>
                    <a:p>
                      <a:r>
                        <a:rPr lang="es-ES" sz="1600" kern="1200" dirty="0" smtClean="0">
                          <a:solidFill>
                            <a:schemeClr val="dk1"/>
                          </a:solidFill>
                          <a:latin typeface="+mn-lt"/>
                          <a:ea typeface="+mn-ea"/>
                          <a:cs typeface="+mn-cs"/>
                        </a:rPr>
                        <a:t>R-cuadrado  ajustado.</a:t>
                      </a:r>
                    </a:p>
                  </a:txBody>
                  <a:tcPr marL="66675" marR="66675" marT="66675" marB="66675"/>
                </a:tc>
              </a:tr>
              <a:tr h="239100">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coefcov</a:t>
                      </a:r>
                      <a:r>
                        <a:rPr lang="es-ES" sz="1600" kern="1200" dirty="0" smtClean="0">
                          <a:solidFill>
                            <a:schemeClr val="dk1"/>
                          </a:solidFill>
                          <a:latin typeface="+mn-lt"/>
                          <a:ea typeface="+mn-ea"/>
                          <a:cs typeface="+mn-cs"/>
                        </a:rPr>
                        <a:t> </a:t>
                      </a:r>
                    </a:p>
                  </a:txBody>
                  <a:tcPr marL="66675" marR="66675" marT="66675" marB="66675"/>
                </a:tc>
                <a:tc>
                  <a:txBody>
                    <a:bodyPr/>
                    <a:lstStyle/>
                    <a:p>
                      <a:r>
                        <a:rPr lang="es-ES" sz="1600" kern="1200" dirty="0" smtClean="0">
                          <a:solidFill>
                            <a:schemeClr val="dk1"/>
                          </a:solidFill>
                          <a:latin typeface="+mn-lt"/>
                          <a:ea typeface="+mn-ea"/>
                          <a:cs typeface="+mn-cs"/>
                        </a:rPr>
                        <a:t>Matriz de coeficientes </a:t>
                      </a:r>
                    </a:p>
                  </a:txBody>
                  <a:tcPr marL="66675" marR="66675" marT="66675" marB="66675"/>
                </a:tc>
              </a:tr>
              <a:tr h="368530">
                <a:tc>
                  <a:txBody>
                    <a:bodyPr/>
                    <a:lstStyle/>
                    <a:p>
                      <a:r>
                        <a:rPr lang="es-ES" sz="1600" kern="1200" dirty="0" smtClean="0">
                          <a:solidFill>
                            <a:schemeClr val="dk1"/>
                          </a:solidFill>
                          <a:latin typeface="+mn-lt"/>
                          <a:ea typeface="+mn-ea"/>
                          <a:cs typeface="+mn-cs"/>
                        </a:rPr>
                        <a:t>@regobs </a:t>
                      </a:r>
                    </a:p>
                  </a:txBody>
                  <a:tcPr marL="66675" marR="66675" marT="66675" marB="66675"/>
                </a:tc>
                <a:tc>
                  <a:txBody>
                    <a:bodyPr/>
                    <a:lstStyle/>
                    <a:p>
                      <a:r>
                        <a:rPr lang="es-ES" sz="1600" kern="1200" dirty="0" smtClean="0">
                          <a:solidFill>
                            <a:schemeClr val="dk1"/>
                          </a:solidFill>
                          <a:latin typeface="+mn-lt"/>
                          <a:ea typeface="+mn-ea"/>
                          <a:cs typeface="+mn-cs"/>
                        </a:rPr>
                        <a:t>El número de observaciones en la regresión.</a:t>
                      </a:r>
                    </a:p>
                  </a:txBody>
                  <a:tcPr marL="66675" marR="66675" marT="66675" marB="66675"/>
                </a:tc>
              </a:tr>
              <a:tr h="368530">
                <a:tc>
                  <a:txBody>
                    <a:bodyPr/>
                    <a:lstStyle/>
                    <a:p>
                      <a:r>
                        <a:rPr lang="es-ES" sz="1600" kern="1200" dirty="0" smtClean="0">
                          <a:solidFill>
                            <a:schemeClr val="dk1"/>
                          </a:solidFill>
                          <a:latin typeface="+mn-lt"/>
                          <a:ea typeface="+mn-ea"/>
                          <a:cs typeface="+mn-cs"/>
                        </a:rPr>
                        <a:t>@schwarz </a:t>
                      </a:r>
                    </a:p>
                  </a:txBody>
                  <a:tcPr marL="66675" marR="66675" marT="66675" marB="66675"/>
                </a:tc>
                <a:tc>
                  <a:txBody>
                    <a:bodyPr/>
                    <a:lstStyle/>
                    <a:p>
                      <a:r>
                        <a:rPr lang="es-ES" sz="1600" kern="1200" dirty="0" smtClean="0">
                          <a:solidFill>
                            <a:schemeClr val="dk1"/>
                          </a:solidFill>
                          <a:latin typeface="+mn-lt"/>
                          <a:ea typeface="+mn-ea"/>
                          <a:cs typeface="+mn-cs"/>
                        </a:rPr>
                        <a:t>El criterio de información de </a:t>
                      </a:r>
                      <a:r>
                        <a:rPr lang="es-ES" sz="1600" kern="1200" dirty="0" err="1" smtClean="0">
                          <a:solidFill>
                            <a:schemeClr val="dk1"/>
                          </a:solidFill>
                          <a:latin typeface="+mn-lt"/>
                          <a:ea typeface="+mn-ea"/>
                          <a:cs typeface="+mn-cs"/>
                        </a:rPr>
                        <a:t>Schwarz</a:t>
                      </a:r>
                      <a:r>
                        <a:rPr lang="es-ES" sz="1600" kern="1200" dirty="0" smtClean="0">
                          <a:solidFill>
                            <a:schemeClr val="dk1"/>
                          </a:solidFill>
                          <a:latin typeface="+mn-lt"/>
                          <a:ea typeface="+mn-ea"/>
                          <a:cs typeface="+mn-cs"/>
                        </a:rPr>
                        <a:t>.</a:t>
                      </a:r>
                    </a:p>
                  </a:txBody>
                  <a:tcPr marL="66675" marR="66675" marT="66675" marB="66675"/>
                </a:tc>
              </a:tr>
              <a:tr h="368530">
                <a:tc>
                  <a:txBody>
                    <a:bodyPr/>
                    <a:lstStyle/>
                    <a:p>
                      <a:r>
                        <a:rPr lang="es-ES" sz="1600" kern="1200" dirty="0" smtClean="0">
                          <a:solidFill>
                            <a:schemeClr val="dk1"/>
                          </a:solidFill>
                          <a:latin typeface="+mn-lt"/>
                          <a:ea typeface="+mn-ea"/>
                          <a:cs typeface="+mn-cs"/>
                        </a:rPr>
                        <a:t>@sddep </a:t>
                      </a:r>
                    </a:p>
                  </a:txBody>
                  <a:tcPr marL="66675" marR="66675" marT="66675" marB="66675"/>
                </a:tc>
                <a:tc>
                  <a:txBody>
                    <a:bodyPr/>
                    <a:lstStyle/>
                    <a:p>
                      <a:r>
                        <a:rPr lang="es-ES" sz="1600" kern="1200" dirty="0" smtClean="0">
                          <a:solidFill>
                            <a:schemeClr val="dk1"/>
                          </a:solidFill>
                          <a:latin typeface="+mn-lt"/>
                          <a:ea typeface="+mn-ea"/>
                          <a:cs typeface="+mn-cs"/>
                        </a:rPr>
                        <a:t>La desviación normal de la variable dependiente</a:t>
                      </a:r>
                    </a:p>
                  </a:txBody>
                  <a:tcPr marL="66675" marR="66675" marT="66675" marB="66675"/>
                </a:tc>
              </a:tr>
              <a:tr h="368530">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stderrs</a:t>
                      </a:r>
                      <a:r>
                        <a:rPr lang="es-ES" sz="1600" kern="1200" dirty="0" smtClean="0">
                          <a:solidFill>
                            <a:schemeClr val="dk1"/>
                          </a:solidFill>
                          <a:latin typeface="+mn-lt"/>
                          <a:ea typeface="+mn-ea"/>
                          <a:cs typeface="+mn-cs"/>
                        </a:rPr>
                        <a:t>(i) </a:t>
                      </a:r>
                    </a:p>
                  </a:txBody>
                  <a:tcPr marL="66675" marR="66675" marT="66675" marB="66675"/>
                </a:tc>
                <a:tc>
                  <a:txBody>
                    <a:bodyPr/>
                    <a:lstStyle/>
                    <a:p>
                      <a:r>
                        <a:rPr lang="es-ES" sz="1600" kern="1200" dirty="0" smtClean="0">
                          <a:solidFill>
                            <a:schemeClr val="dk1"/>
                          </a:solidFill>
                          <a:latin typeface="+mn-lt"/>
                          <a:ea typeface="+mn-ea"/>
                          <a:cs typeface="+mn-cs"/>
                        </a:rPr>
                        <a:t>El error normal para el coeficiente  “i” de la regresión.</a:t>
                      </a:r>
                    </a:p>
                  </a:txBody>
                  <a:tcPr marL="66675" marR="66675" marT="66675" marB="66675"/>
                </a:tc>
              </a:tr>
              <a:tr h="368530">
                <a:tc>
                  <a:txBody>
                    <a:bodyPr/>
                    <a:lstStyle/>
                    <a:p>
                      <a:r>
                        <a:rPr lang="es-ES" sz="1600" kern="1200" smtClean="0">
                          <a:solidFill>
                            <a:schemeClr val="dk1"/>
                          </a:solidFill>
                          <a:latin typeface="+mn-lt"/>
                          <a:ea typeface="+mn-ea"/>
                          <a:cs typeface="+mn-cs"/>
                        </a:rPr>
                        <a:t>@tstats(i) </a:t>
                      </a:r>
                      <a:endParaRPr lang="es-ES" sz="1600" kern="1200" dirty="0" smtClean="0">
                        <a:solidFill>
                          <a:schemeClr val="dk1"/>
                        </a:solidFill>
                        <a:latin typeface="+mn-lt"/>
                        <a:ea typeface="+mn-ea"/>
                        <a:cs typeface="+mn-cs"/>
                      </a:endParaRPr>
                    </a:p>
                  </a:txBody>
                  <a:tcPr marL="66675" marR="66675" marT="66675" marB="66675"/>
                </a:tc>
                <a:tc>
                  <a:txBody>
                    <a:bodyPr/>
                    <a:lstStyle/>
                    <a:p>
                      <a:r>
                        <a:rPr lang="es-ES" sz="1600" kern="1200" dirty="0" smtClean="0">
                          <a:solidFill>
                            <a:schemeClr val="dk1"/>
                          </a:solidFill>
                          <a:latin typeface="+mn-lt"/>
                          <a:ea typeface="+mn-ea"/>
                          <a:cs typeface="+mn-cs"/>
                        </a:rPr>
                        <a:t>El valor de la t-estadística para el coeficiente “i” de</a:t>
                      </a:r>
                      <a:r>
                        <a:rPr lang="es-ES" sz="1600" kern="1200" baseline="0" dirty="0" smtClean="0">
                          <a:solidFill>
                            <a:schemeClr val="dk1"/>
                          </a:solidFill>
                          <a:latin typeface="+mn-lt"/>
                          <a:ea typeface="+mn-ea"/>
                          <a:cs typeface="+mn-cs"/>
                        </a:rPr>
                        <a:t> la regresión.</a:t>
                      </a:r>
                      <a:endParaRPr lang="es-ES" sz="1600" kern="1200" dirty="0" smtClean="0">
                        <a:solidFill>
                          <a:schemeClr val="dk1"/>
                        </a:solidFill>
                        <a:latin typeface="+mn-lt"/>
                        <a:ea typeface="+mn-ea"/>
                        <a:cs typeface="+mn-cs"/>
                      </a:endParaRPr>
                    </a:p>
                  </a:txBody>
                  <a:tcPr marL="66675" marR="66675" marT="66675" marB="66675"/>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5" name="14 Tabla"/>
          <p:cNvGraphicFramePr>
            <a:graphicFrameLocks noGrp="1"/>
          </p:cNvGraphicFramePr>
          <p:nvPr/>
        </p:nvGraphicFramePr>
        <p:xfrm>
          <a:off x="357158" y="1214422"/>
          <a:ext cx="8501122" cy="5120640"/>
        </p:xfrm>
        <a:graphic>
          <a:graphicData uri="http://schemas.openxmlformats.org/drawingml/2006/table">
            <a:tbl>
              <a:tblPr firstRow="1" bandRow="1">
                <a:tableStyleId>{00A15C55-8517-42AA-B614-E9B94910E393}</a:tableStyleId>
              </a:tblPr>
              <a:tblGrid>
                <a:gridCol w="2479919"/>
                <a:gridCol w="6021203"/>
              </a:tblGrid>
              <a:tr h="312506">
                <a:tc>
                  <a:txBody>
                    <a:bodyPr/>
                    <a:lstStyle/>
                    <a:p>
                      <a:pPr algn="ctr"/>
                      <a:r>
                        <a:rPr lang="es-ES" sz="1800" b="1" kern="1200" dirty="0" smtClean="0">
                          <a:solidFill>
                            <a:schemeClr val="lt1"/>
                          </a:solidFill>
                          <a:latin typeface="+mn-lt"/>
                          <a:ea typeface="+mn-ea"/>
                          <a:cs typeface="+mn-cs"/>
                        </a:rPr>
                        <a:t>Funciones</a:t>
                      </a:r>
                    </a:p>
                  </a:txBody>
                  <a:tcPr/>
                </a:tc>
                <a:tc>
                  <a:txBody>
                    <a:bodyPr/>
                    <a:lstStyle/>
                    <a:p>
                      <a:pPr algn="ctr"/>
                      <a:r>
                        <a:rPr lang="es-ES" dirty="0" smtClean="0"/>
                        <a:t>Descripción</a:t>
                      </a:r>
                      <a:endParaRPr lang="es-ES" dirty="0"/>
                    </a:p>
                  </a:txBody>
                  <a:tcPr/>
                </a:tc>
              </a:tr>
              <a:tr h="322272">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coefcov</a:t>
                      </a:r>
                      <a:r>
                        <a:rPr lang="es-ES" sz="1600" kern="1200" dirty="0" smtClean="0">
                          <a:solidFill>
                            <a:schemeClr val="dk1"/>
                          </a:solidFill>
                          <a:latin typeface="+mn-lt"/>
                          <a:ea typeface="+mn-ea"/>
                          <a:cs typeface="+mn-cs"/>
                        </a:rPr>
                        <a:t> </a:t>
                      </a:r>
                    </a:p>
                  </a:txBody>
                  <a:tcPr marL="66675" marR="66675" marT="66675" marB="66675"/>
                </a:tc>
                <a:tc>
                  <a:txBody>
                    <a:bodyPr/>
                    <a:lstStyle/>
                    <a:p>
                      <a:r>
                        <a:rPr lang="es-ES" sz="1600" kern="1200" dirty="0" smtClean="0">
                          <a:solidFill>
                            <a:schemeClr val="dk1"/>
                          </a:solidFill>
                          <a:latin typeface="+mn-lt"/>
                          <a:ea typeface="+mn-ea"/>
                          <a:cs typeface="+mn-cs"/>
                        </a:rPr>
                        <a:t>Matriz de coeficientes .</a:t>
                      </a:r>
                    </a:p>
                  </a:txBody>
                  <a:tcPr marL="66675" marR="66675" marT="66675" marB="66675"/>
                </a:tc>
              </a:tr>
              <a:tr h="322272">
                <a:tc>
                  <a:txBody>
                    <a:bodyPr/>
                    <a:lstStyle/>
                    <a:p>
                      <a:r>
                        <a:rPr lang="es-ES" sz="1600" kern="1200" dirty="0" smtClean="0">
                          <a:solidFill>
                            <a:schemeClr val="dk1"/>
                          </a:solidFill>
                          <a:latin typeface="+mn-lt"/>
                          <a:ea typeface="+mn-ea"/>
                          <a:cs typeface="+mn-cs"/>
                        </a:rPr>
                        <a:t>@coefs </a:t>
                      </a:r>
                    </a:p>
                  </a:txBody>
                  <a:tcPr marL="66675" marR="66675" marT="66675" marB="66675"/>
                </a:tc>
                <a:tc>
                  <a:txBody>
                    <a:bodyPr/>
                    <a:lstStyle/>
                    <a:p>
                      <a:r>
                        <a:rPr lang="es-ES" sz="1600" kern="1200" dirty="0" smtClean="0">
                          <a:solidFill>
                            <a:schemeClr val="dk1"/>
                          </a:solidFill>
                          <a:latin typeface="+mn-lt"/>
                          <a:ea typeface="+mn-ea"/>
                          <a:cs typeface="+mn-cs"/>
                        </a:rPr>
                        <a:t>El vector de valores del coeficiente.</a:t>
                      </a:r>
                    </a:p>
                  </a:txBody>
                  <a:tcPr marL="66675" marR="66675" marT="66675" marB="66675"/>
                </a:tc>
              </a:tr>
              <a:tr h="322272">
                <a:tc>
                  <a:txBody>
                    <a:bodyPr/>
                    <a:lstStyle/>
                    <a:p>
                      <a:r>
                        <a:rPr lang="es-ES" sz="1600" kern="1200" dirty="0" smtClean="0">
                          <a:solidFill>
                            <a:schemeClr val="dk1"/>
                          </a:solidFill>
                          <a:latin typeface="+mn-lt"/>
                          <a:ea typeface="+mn-ea"/>
                          <a:cs typeface="+mn-cs"/>
                        </a:rPr>
                        <a:t>@stderrs </a:t>
                      </a:r>
                    </a:p>
                  </a:txBody>
                  <a:tcPr marL="66675" marR="66675" marT="66675" marB="66675"/>
                </a:tc>
                <a:tc>
                  <a:txBody>
                    <a:bodyPr/>
                    <a:lstStyle/>
                    <a:p>
                      <a:r>
                        <a:rPr lang="es-ES" sz="1600" kern="1200" dirty="0" smtClean="0">
                          <a:solidFill>
                            <a:schemeClr val="dk1"/>
                          </a:solidFill>
                          <a:latin typeface="+mn-lt"/>
                          <a:ea typeface="+mn-ea"/>
                          <a:cs typeface="+mn-cs"/>
                        </a:rPr>
                        <a:t>vector de errores normales para los coeficientes.</a:t>
                      </a:r>
                    </a:p>
                  </a:txBody>
                  <a:tcPr marL="66675" marR="66675" marT="66675" marB="66675"/>
                </a:tc>
              </a:tr>
              <a:tr h="322272">
                <a:tc>
                  <a:txBody>
                    <a:bodyPr/>
                    <a:lstStyle/>
                    <a:p>
                      <a:r>
                        <a:rPr lang="es-ES" sz="1600" kern="1200" dirty="0" smtClean="0">
                          <a:solidFill>
                            <a:schemeClr val="dk1"/>
                          </a:solidFill>
                          <a:latin typeface="+mn-lt"/>
                          <a:ea typeface="+mn-ea"/>
                          <a:cs typeface="+mn-cs"/>
                        </a:rPr>
                        <a:t>@tstats </a:t>
                      </a:r>
                    </a:p>
                  </a:txBody>
                  <a:tcPr marL="66675" marR="66675" marT="66675" marB="66675"/>
                </a:tc>
                <a:tc>
                  <a:txBody>
                    <a:bodyPr/>
                    <a:lstStyle/>
                    <a:p>
                      <a:r>
                        <a:rPr lang="es-ES" sz="1600" kern="1200" dirty="0" smtClean="0">
                          <a:solidFill>
                            <a:schemeClr val="dk1"/>
                          </a:solidFill>
                          <a:latin typeface="+mn-lt"/>
                          <a:ea typeface="+mn-ea"/>
                          <a:cs typeface="+mn-cs"/>
                        </a:rPr>
                        <a:t>El vector de valores de la t-estadística para los coeficientes.</a:t>
                      </a:r>
                    </a:p>
                  </a:txBody>
                  <a:tcPr marL="66675" marR="66675" marT="66675" marB="66675"/>
                </a:tc>
              </a:tr>
              <a:tr h="322272">
                <a:tc>
                  <a:txBody>
                    <a:bodyPr/>
                    <a:lstStyle/>
                    <a:p>
                      <a:r>
                        <a:rPr lang="es-ES" sz="1600" dirty="0" smtClean="0"/>
                        <a:t>@</a:t>
                      </a:r>
                      <a:r>
                        <a:rPr lang="es-ES" sz="1600" dirty="0" err="1" smtClean="0"/>
                        <a:t>transpose</a:t>
                      </a:r>
                      <a:r>
                        <a:rPr lang="es-ES" sz="1600" dirty="0" smtClean="0"/>
                        <a:t>(X)</a:t>
                      </a:r>
                      <a:endParaRPr lang="es-ES" sz="1600" kern="1200" dirty="0" smtClean="0">
                        <a:solidFill>
                          <a:schemeClr val="dk1"/>
                        </a:solidFill>
                        <a:latin typeface="+mn-lt"/>
                        <a:ea typeface="+mn-ea"/>
                        <a:cs typeface="+mn-cs"/>
                      </a:endParaRPr>
                    </a:p>
                  </a:txBody>
                  <a:tcPr marL="66675" marR="66675" marT="66675" marB="66675"/>
                </a:tc>
                <a:tc>
                  <a:txBody>
                    <a:bodyPr/>
                    <a:lstStyle/>
                    <a:p>
                      <a:r>
                        <a:rPr lang="es-ES" sz="1600" kern="1200" dirty="0" smtClean="0">
                          <a:solidFill>
                            <a:schemeClr val="dk1"/>
                          </a:solidFill>
                          <a:latin typeface="+mn-lt"/>
                          <a:ea typeface="+mn-ea"/>
                          <a:cs typeface="+mn-cs"/>
                        </a:rPr>
                        <a:t>Se utiliza</a:t>
                      </a:r>
                      <a:r>
                        <a:rPr lang="es-ES" sz="1600" kern="1200" baseline="0" dirty="0" smtClean="0">
                          <a:solidFill>
                            <a:schemeClr val="dk1"/>
                          </a:solidFill>
                          <a:latin typeface="+mn-lt"/>
                          <a:ea typeface="+mn-ea"/>
                          <a:cs typeface="+mn-cs"/>
                        </a:rPr>
                        <a:t> para determinar la transpuesta de  X.</a:t>
                      </a:r>
                      <a:endParaRPr lang="es-ES" sz="1600" kern="1200" dirty="0" smtClean="0">
                        <a:solidFill>
                          <a:schemeClr val="dk1"/>
                        </a:solidFill>
                        <a:latin typeface="+mn-lt"/>
                        <a:ea typeface="+mn-ea"/>
                        <a:cs typeface="+mn-cs"/>
                      </a:endParaRPr>
                    </a:p>
                  </a:txBody>
                  <a:tcPr marL="66675" marR="66675" marT="66675" marB="66675"/>
                </a:tc>
              </a:tr>
              <a:tr h="322272">
                <a:tc>
                  <a:txBody>
                    <a:bodyPr/>
                    <a:lstStyle/>
                    <a:p>
                      <a:r>
                        <a:rPr lang="es-ES" sz="1600" kern="1200" dirty="0" smtClean="0">
                          <a:solidFill>
                            <a:schemeClr val="dk1"/>
                          </a:solidFill>
                          <a:latin typeface="+mn-lt"/>
                          <a:ea typeface="+mn-ea"/>
                          <a:cs typeface="+mn-cs"/>
                        </a:rPr>
                        <a:t>@smpl </a:t>
                      </a:r>
                    </a:p>
                  </a:txBody>
                  <a:tcPr marL="66675" marR="66675" marT="66675" marB="66675"/>
                </a:tc>
                <a:tc>
                  <a:txBody>
                    <a:bodyPr/>
                    <a:lstStyle/>
                    <a:p>
                      <a:r>
                        <a:rPr lang="es-ES" sz="1600" kern="1200" dirty="0" smtClean="0">
                          <a:solidFill>
                            <a:schemeClr val="dk1"/>
                          </a:solidFill>
                          <a:latin typeface="+mn-lt"/>
                          <a:ea typeface="+mn-ea"/>
                          <a:cs typeface="+mn-cs"/>
                        </a:rPr>
                        <a:t>La descripción de la muestra usó para la estimación.</a:t>
                      </a:r>
                    </a:p>
                  </a:txBody>
                  <a:tcPr marL="66675" marR="66675" marT="66675" marB="66675"/>
                </a:tc>
              </a:tr>
              <a:tr h="530610">
                <a:tc>
                  <a:txBody>
                    <a:bodyPr/>
                    <a:lstStyle/>
                    <a:p>
                      <a:r>
                        <a:rPr lang="es-ES" sz="1600" kern="1200" dirty="0" smtClean="0">
                          <a:solidFill>
                            <a:schemeClr val="dk1"/>
                          </a:solidFill>
                          <a:latin typeface="+mn-lt"/>
                          <a:ea typeface="+mn-ea"/>
                          <a:cs typeface="+mn-cs"/>
                        </a:rPr>
                        <a:t>@updatetime </a:t>
                      </a:r>
                    </a:p>
                  </a:txBody>
                  <a:tcPr marL="66675" marR="66675" marT="66675" marB="66675"/>
                </a:tc>
                <a:tc>
                  <a:txBody>
                    <a:bodyPr/>
                    <a:lstStyle/>
                    <a:p>
                      <a:r>
                        <a:rPr lang="es-ES" sz="1600" kern="1200" dirty="0" smtClean="0">
                          <a:solidFill>
                            <a:schemeClr val="dk1"/>
                          </a:solidFill>
                          <a:latin typeface="+mn-lt"/>
                          <a:ea typeface="+mn-ea"/>
                          <a:cs typeface="+mn-cs"/>
                        </a:rPr>
                        <a:t>La representación del cordón del tiempo y fecha a que la ecuación fue estimada.</a:t>
                      </a:r>
                    </a:p>
                  </a:txBody>
                  <a:tcPr marL="66675" marR="66675" marT="66675" marB="66675"/>
                </a:tc>
              </a:tr>
              <a:tr h="322272">
                <a:tc>
                  <a:txBody>
                    <a:bodyPr/>
                    <a:lstStyle/>
                    <a:p>
                      <a:r>
                        <a:rPr lang="es-ES" sz="1600" kern="1200" dirty="0" smtClean="0">
                          <a:solidFill>
                            <a:schemeClr val="dk1"/>
                          </a:solidFill>
                          <a:latin typeface="+mn-lt"/>
                          <a:ea typeface="+mn-ea"/>
                          <a:cs typeface="+mn-cs"/>
                        </a:rPr>
                        <a:t>@obs(y)</a:t>
                      </a:r>
                    </a:p>
                  </a:txBody>
                  <a:tcPr marL="66675" marR="66675" marT="66675" marB="66675"/>
                </a:tc>
                <a:tc>
                  <a:txBody>
                    <a:bodyPr/>
                    <a:lstStyle/>
                    <a:p>
                      <a:r>
                        <a:rPr lang="es-ES" sz="1600" kern="1200" dirty="0" smtClean="0">
                          <a:solidFill>
                            <a:schemeClr val="dk1"/>
                          </a:solidFill>
                          <a:latin typeface="+mn-lt"/>
                          <a:ea typeface="+mn-ea"/>
                          <a:cs typeface="+mn-cs"/>
                        </a:rPr>
                        <a:t>Número de observaciones de la muestra.</a:t>
                      </a:r>
                    </a:p>
                  </a:txBody>
                  <a:tcPr marL="66675" marR="66675" marT="66675" marB="66675"/>
                </a:tc>
              </a:tr>
              <a:tr h="286464">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det</a:t>
                      </a:r>
                      <a:r>
                        <a:rPr lang="es-ES" sz="1600" kern="1200" dirty="0" smtClean="0">
                          <a:solidFill>
                            <a:schemeClr val="dk1"/>
                          </a:solidFill>
                          <a:latin typeface="+mn-lt"/>
                          <a:ea typeface="+mn-ea"/>
                          <a:cs typeface="+mn-cs"/>
                        </a:rPr>
                        <a:t>(X)</a:t>
                      </a:r>
                    </a:p>
                  </a:txBody>
                  <a:tcPr/>
                </a:tc>
                <a:tc>
                  <a:txBody>
                    <a:bodyPr/>
                    <a:lstStyle/>
                    <a:p>
                      <a:r>
                        <a:rPr lang="es-ES" sz="1600" kern="1200" dirty="0" smtClean="0">
                          <a:solidFill>
                            <a:schemeClr val="dk1"/>
                          </a:solidFill>
                          <a:latin typeface="+mn-lt"/>
                          <a:ea typeface="+mn-ea"/>
                          <a:cs typeface="+mn-cs"/>
                        </a:rPr>
                        <a:t>Crea un escalar que contiene el determinante de X.</a:t>
                      </a:r>
                    </a:p>
                  </a:txBody>
                  <a:tcPr/>
                </a:tc>
              </a:tr>
              <a:tr h="286464">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eigenvalues</a:t>
                      </a:r>
                      <a:endParaRPr lang="es-ES" sz="1600" kern="1200" dirty="0" smtClean="0">
                        <a:solidFill>
                          <a:schemeClr val="dk1"/>
                        </a:solidFill>
                        <a:latin typeface="+mn-lt"/>
                        <a:ea typeface="+mn-ea"/>
                        <a:cs typeface="+mn-cs"/>
                      </a:endParaRPr>
                    </a:p>
                  </a:txBody>
                  <a:tcPr/>
                </a:tc>
                <a:tc>
                  <a:txBody>
                    <a:bodyPr/>
                    <a:lstStyle/>
                    <a:p>
                      <a:r>
                        <a:rPr lang="es-ES" sz="1600" kern="1200" dirty="0" smtClean="0">
                          <a:solidFill>
                            <a:schemeClr val="dk1"/>
                          </a:solidFill>
                          <a:latin typeface="+mn-lt"/>
                          <a:ea typeface="+mn-ea"/>
                          <a:cs typeface="+mn-cs"/>
                        </a:rPr>
                        <a:t>Crea un vector  con los valores propios de la</a:t>
                      </a:r>
                    </a:p>
                    <a:p>
                      <a:r>
                        <a:rPr lang="es-ES" sz="1600" kern="1200" dirty="0" smtClean="0">
                          <a:solidFill>
                            <a:schemeClr val="dk1"/>
                          </a:solidFill>
                          <a:latin typeface="+mn-lt"/>
                          <a:ea typeface="+mn-ea"/>
                          <a:cs typeface="+mn-cs"/>
                        </a:rPr>
                        <a:t>matriz simétrica</a:t>
                      </a:r>
                    </a:p>
                  </a:txBody>
                  <a:tcPr/>
                </a:tc>
              </a:tr>
              <a:tr h="286464">
                <a:tc>
                  <a:txBody>
                    <a:bodyPr/>
                    <a:lstStyle/>
                    <a:p>
                      <a:r>
                        <a:rPr lang="es-ES" sz="1600" kern="1200" baseline="0" dirty="0" smtClean="0">
                          <a:solidFill>
                            <a:schemeClr val="dk1"/>
                          </a:solidFill>
                          <a:latin typeface="+mn-lt"/>
                          <a:ea typeface="+mn-ea"/>
                          <a:cs typeface="+mn-cs"/>
                        </a:rPr>
                        <a:t>@</a:t>
                      </a:r>
                      <a:r>
                        <a:rPr lang="es-ES" sz="1600" kern="1200" baseline="0" dirty="0" err="1" smtClean="0">
                          <a:solidFill>
                            <a:schemeClr val="dk1"/>
                          </a:solidFill>
                          <a:latin typeface="+mn-lt"/>
                          <a:ea typeface="+mn-ea"/>
                          <a:cs typeface="+mn-cs"/>
                        </a:rPr>
                        <a:t>fillledmatrix</a:t>
                      </a:r>
                      <a:r>
                        <a:rPr lang="es-ES" sz="1600" kern="1200" baseline="0" dirty="0" smtClean="0">
                          <a:solidFill>
                            <a:schemeClr val="dk1"/>
                          </a:solidFill>
                          <a:latin typeface="+mn-lt"/>
                          <a:ea typeface="+mn-ea"/>
                          <a:cs typeface="+mn-cs"/>
                        </a:rPr>
                        <a:t>(3,2,1)</a:t>
                      </a:r>
                      <a:endParaRPr lang="es-ES" sz="1600" kern="1200" dirty="0" smtClean="0">
                        <a:solidFill>
                          <a:schemeClr val="dk1"/>
                        </a:solidFill>
                        <a:latin typeface="+mn-lt"/>
                        <a:ea typeface="+mn-ea"/>
                        <a:cs typeface="+mn-cs"/>
                      </a:endParaRPr>
                    </a:p>
                  </a:txBody>
                  <a:tcPr/>
                </a:tc>
                <a:tc>
                  <a:txBody>
                    <a:bodyPr/>
                    <a:lstStyle/>
                    <a:p>
                      <a:r>
                        <a:rPr lang="es-ES" sz="1600" kern="1200" baseline="0" dirty="0" smtClean="0">
                          <a:solidFill>
                            <a:schemeClr val="dk1"/>
                          </a:solidFill>
                          <a:latin typeface="+mn-lt"/>
                          <a:ea typeface="+mn-ea"/>
                          <a:cs typeface="+mn-cs"/>
                        </a:rPr>
                        <a:t>Crea una nueva matriz  de 3 filas y 2 columnas</a:t>
                      </a:r>
                    </a:p>
                    <a:p>
                      <a:r>
                        <a:rPr lang="es-ES" sz="1600" kern="1200" baseline="0" dirty="0" smtClean="0">
                          <a:solidFill>
                            <a:schemeClr val="dk1"/>
                          </a:solidFill>
                          <a:latin typeface="+mn-lt"/>
                          <a:ea typeface="+mn-ea"/>
                          <a:cs typeface="+mn-cs"/>
                        </a:rPr>
                        <a:t>con todos los elementos igual a 1.</a:t>
                      </a:r>
                      <a:endParaRPr lang="es-ES" sz="1600" kern="1200" dirty="0" smtClean="0">
                        <a:solidFill>
                          <a:schemeClr val="dk1"/>
                        </a:solidFill>
                        <a:latin typeface="+mn-lt"/>
                        <a:ea typeface="+mn-ea"/>
                        <a:cs typeface="+mn-cs"/>
                      </a:endParaRPr>
                    </a:p>
                  </a:txBody>
                  <a:tcPr/>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5" name="14 Tabla"/>
          <p:cNvGraphicFramePr>
            <a:graphicFrameLocks noGrp="1"/>
          </p:cNvGraphicFramePr>
          <p:nvPr/>
        </p:nvGraphicFramePr>
        <p:xfrm>
          <a:off x="785786" y="1428736"/>
          <a:ext cx="7786742" cy="4714910"/>
        </p:xfrm>
        <a:graphic>
          <a:graphicData uri="http://schemas.openxmlformats.org/drawingml/2006/table">
            <a:tbl>
              <a:tblPr firstRow="1" bandRow="1">
                <a:tableStyleId>{00A15C55-8517-42AA-B614-E9B94910E393}</a:tableStyleId>
              </a:tblPr>
              <a:tblGrid>
                <a:gridCol w="2079689"/>
                <a:gridCol w="5707053"/>
              </a:tblGrid>
              <a:tr h="470472">
                <a:tc>
                  <a:txBody>
                    <a:bodyPr/>
                    <a:lstStyle/>
                    <a:p>
                      <a:pPr algn="ctr"/>
                      <a:r>
                        <a:rPr lang="es-ES" sz="1800" b="1" kern="1200" dirty="0" smtClean="0">
                          <a:solidFill>
                            <a:schemeClr val="lt1"/>
                          </a:solidFill>
                          <a:latin typeface="+mn-lt"/>
                          <a:ea typeface="+mn-ea"/>
                          <a:cs typeface="+mn-cs"/>
                        </a:rPr>
                        <a:t>Funciones</a:t>
                      </a:r>
                    </a:p>
                  </a:txBody>
                  <a:tcPr/>
                </a:tc>
                <a:tc>
                  <a:txBody>
                    <a:bodyPr/>
                    <a:lstStyle/>
                    <a:p>
                      <a:pPr algn="ctr"/>
                      <a:r>
                        <a:rPr lang="es-ES" dirty="0" smtClean="0"/>
                        <a:t>Descripción</a:t>
                      </a:r>
                      <a:endParaRPr lang="es-ES" dirty="0"/>
                    </a:p>
                  </a:txBody>
                  <a:tcPr/>
                </a:tc>
              </a:tr>
              <a:tr h="485174">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trend</a:t>
                      </a:r>
                      <a:r>
                        <a:rPr lang="es-ES" sz="1600" kern="1200" dirty="0" smtClean="0">
                          <a:solidFill>
                            <a:schemeClr val="dk1"/>
                          </a:solidFill>
                          <a:latin typeface="+mn-lt"/>
                          <a:ea typeface="+mn-ea"/>
                          <a:cs typeface="+mn-cs"/>
                        </a:rPr>
                        <a:t>, @</a:t>
                      </a:r>
                      <a:r>
                        <a:rPr lang="es-ES" sz="1600" kern="1200" dirty="0" err="1" smtClean="0">
                          <a:solidFill>
                            <a:schemeClr val="dk1"/>
                          </a:solidFill>
                          <a:latin typeface="+mn-lt"/>
                          <a:ea typeface="+mn-ea"/>
                          <a:cs typeface="+mn-cs"/>
                        </a:rPr>
                        <a:t>trend</a:t>
                      </a:r>
                      <a:r>
                        <a:rPr lang="es-ES" sz="1600" kern="1200" dirty="0" smtClean="0">
                          <a:solidFill>
                            <a:schemeClr val="dk1"/>
                          </a:solidFill>
                          <a:latin typeface="+mn-lt"/>
                          <a:ea typeface="+mn-ea"/>
                          <a:cs typeface="+mn-cs"/>
                        </a:rPr>
                        <a:t>(n)</a:t>
                      </a:r>
                    </a:p>
                  </a:txBody>
                  <a:tcPr marL="66675" marR="66675" marT="66675" marB="66675"/>
                </a:tc>
                <a:tc>
                  <a:txBody>
                    <a:bodyPr/>
                    <a:lstStyle/>
                    <a:p>
                      <a:r>
                        <a:rPr lang="es-ES" sz="1600" kern="1200" dirty="0" smtClean="0">
                          <a:solidFill>
                            <a:schemeClr val="dk1"/>
                          </a:solidFill>
                          <a:latin typeface="+mn-lt"/>
                          <a:ea typeface="+mn-ea"/>
                          <a:cs typeface="+mn-cs"/>
                        </a:rPr>
                        <a:t>Variable  ficticia de tendencia.</a:t>
                      </a:r>
                    </a:p>
                  </a:txBody>
                  <a:tcPr marL="66675" marR="66675" marT="66675" marB="66675"/>
                </a:tc>
              </a:tr>
              <a:tr h="514589">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cor</a:t>
                      </a:r>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x,y</a:t>
                      </a:r>
                      <a:r>
                        <a:rPr lang="es-ES" sz="1600" kern="1200" dirty="0" smtClean="0">
                          <a:solidFill>
                            <a:schemeClr val="dk1"/>
                          </a:solidFill>
                          <a:latin typeface="+mn-lt"/>
                          <a:ea typeface="+mn-ea"/>
                          <a:cs typeface="+mn-cs"/>
                        </a:rPr>
                        <a:t>[,s])</a:t>
                      </a:r>
                    </a:p>
                  </a:txBody>
                  <a:tcPr marL="66675" marR="66675" marT="66675" marB="66675"/>
                </a:tc>
                <a:tc>
                  <a:txBody>
                    <a:bodyPr/>
                    <a:lstStyle/>
                    <a:p>
                      <a:r>
                        <a:rPr lang="es-ES" sz="1600" kern="1200" dirty="0" smtClean="0">
                          <a:solidFill>
                            <a:schemeClr val="dk1"/>
                          </a:solidFill>
                          <a:latin typeface="+mn-lt"/>
                          <a:ea typeface="+mn-ea"/>
                          <a:cs typeface="+mn-cs"/>
                        </a:rPr>
                        <a:t>Covarianza entre X e </a:t>
                      </a:r>
                      <a:r>
                        <a:rPr lang="es-ES" sz="1600" kern="1200" baseline="0" dirty="0" smtClean="0">
                          <a:solidFill>
                            <a:schemeClr val="dk1"/>
                          </a:solidFill>
                          <a:latin typeface="+mn-lt"/>
                          <a:ea typeface="+mn-ea"/>
                          <a:cs typeface="+mn-cs"/>
                        </a:rPr>
                        <a:t> Y.</a:t>
                      </a:r>
                      <a:endParaRPr lang="es-ES" sz="1600" kern="1200" dirty="0" smtClean="0">
                        <a:solidFill>
                          <a:schemeClr val="dk1"/>
                        </a:solidFill>
                        <a:latin typeface="+mn-lt"/>
                        <a:ea typeface="+mn-ea"/>
                        <a:cs typeface="+mn-cs"/>
                      </a:endParaRPr>
                    </a:p>
                  </a:txBody>
                  <a:tcPr marL="66675" marR="66675" marT="66675" marB="66675"/>
                </a:tc>
              </a:tr>
              <a:tr h="485174">
                <a:tc>
                  <a:txBody>
                    <a:bodyPr/>
                    <a:lstStyle/>
                    <a:p>
                      <a:r>
                        <a:rPr lang="es-ES" sz="1600" kern="1200" dirty="0" smtClean="0">
                          <a:solidFill>
                            <a:schemeClr val="dk1"/>
                          </a:solidFill>
                          <a:latin typeface="+mn-lt"/>
                          <a:ea typeface="+mn-ea"/>
                          <a:cs typeface="+mn-cs"/>
                        </a:rPr>
                        <a:t>@mean(x[,s])</a:t>
                      </a:r>
                    </a:p>
                  </a:txBody>
                  <a:tcPr marL="66675" marR="66675" marT="66675" marB="66675"/>
                </a:tc>
                <a:tc>
                  <a:txBody>
                    <a:bodyPr/>
                    <a:lstStyle/>
                    <a:p>
                      <a:r>
                        <a:rPr lang="es-ES" sz="1600" kern="1200" dirty="0" smtClean="0">
                          <a:solidFill>
                            <a:schemeClr val="dk1"/>
                          </a:solidFill>
                          <a:latin typeface="+mn-lt"/>
                          <a:ea typeface="+mn-ea"/>
                          <a:cs typeface="+mn-cs"/>
                        </a:rPr>
                        <a:t>Media para la serie X.</a:t>
                      </a:r>
                    </a:p>
                  </a:txBody>
                  <a:tcPr marL="66675" marR="66675" marT="66675" marB="66675"/>
                </a:tc>
              </a:tr>
              <a:tr h="445143">
                <a:tc>
                  <a:txBody>
                    <a:bodyPr/>
                    <a:lstStyle/>
                    <a:p>
                      <a:r>
                        <a:rPr lang="es-ES" sz="1600" kern="1200" dirty="0" err="1" smtClean="0">
                          <a:solidFill>
                            <a:schemeClr val="dk1"/>
                          </a:solidFill>
                          <a:latin typeface="+mn-lt"/>
                          <a:ea typeface="+mn-ea"/>
                          <a:cs typeface="+mn-cs"/>
                        </a:rPr>
                        <a:t>Sym</a:t>
                      </a:r>
                      <a:endParaRPr lang="es-ES" sz="1600" kern="1200" dirty="0" smtClean="0">
                        <a:solidFill>
                          <a:schemeClr val="dk1"/>
                        </a:solidFill>
                        <a:latin typeface="+mn-lt"/>
                        <a:ea typeface="+mn-ea"/>
                        <a:cs typeface="+mn-cs"/>
                      </a:endParaRPr>
                    </a:p>
                  </a:txBody>
                  <a:tcPr marL="66675" marR="66675" marT="66675" marB="66675"/>
                </a:tc>
                <a:tc>
                  <a:txBody>
                    <a:bodyPr/>
                    <a:lstStyle/>
                    <a:p>
                      <a:r>
                        <a:rPr lang="es-ES" sz="1600" kern="1200" baseline="0" dirty="0" smtClean="0">
                          <a:solidFill>
                            <a:schemeClr val="dk1"/>
                          </a:solidFill>
                          <a:latin typeface="+mn-lt"/>
                          <a:ea typeface="+mn-ea"/>
                          <a:cs typeface="+mn-cs"/>
                        </a:rPr>
                        <a:t>Crea una matriz simétrica.</a:t>
                      </a:r>
                      <a:endParaRPr lang="es-ES" sz="1600" kern="1200" dirty="0" smtClean="0">
                        <a:solidFill>
                          <a:schemeClr val="dk1"/>
                        </a:solidFill>
                        <a:latin typeface="+mn-lt"/>
                        <a:ea typeface="+mn-ea"/>
                        <a:cs typeface="+mn-cs"/>
                      </a:endParaRPr>
                    </a:p>
                  </a:txBody>
                  <a:tcPr marL="66675" marR="66675" marT="66675" marB="66675"/>
                </a:tc>
              </a:tr>
              <a:tr h="485174">
                <a:tc>
                  <a:txBody>
                    <a:bodyPr/>
                    <a:lstStyle/>
                    <a:p>
                      <a:r>
                        <a:rPr lang="es-ES" sz="1600" kern="1200" dirty="0" smtClean="0">
                          <a:solidFill>
                            <a:schemeClr val="dk1"/>
                          </a:solidFill>
                          <a:latin typeface="+mn-lt"/>
                          <a:ea typeface="+mn-ea"/>
                          <a:cs typeface="+mn-cs"/>
                        </a:rPr>
                        <a:t>@min(x[,s])</a:t>
                      </a:r>
                    </a:p>
                  </a:txBody>
                  <a:tcPr marL="66675" marR="66675" marT="66675" marB="66675"/>
                </a:tc>
                <a:tc>
                  <a:txBody>
                    <a:bodyPr/>
                    <a:lstStyle/>
                    <a:p>
                      <a:r>
                        <a:rPr lang="es-ES" sz="1600" kern="1200" dirty="0" smtClean="0">
                          <a:solidFill>
                            <a:schemeClr val="dk1"/>
                          </a:solidFill>
                          <a:latin typeface="+mn-lt"/>
                          <a:ea typeface="+mn-ea"/>
                          <a:cs typeface="+mn-cs"/>
                        </a:rPr>
                        <a:t>Mínimo valor de la serie X.</a:t>
                      </a:r>
                    </a:p>
                  </a:txBody>
                  <a:tcPr marL="66675" marR="66675" marT="66675" marB="66675"/>
                </a:tc>
              </a:tr>
              <a:tr h="481478">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max</a:t>
                      </a:r>
                      <a:r>
                        <a:rPr lang="es-ES" sz="1600" kern="1200" dirty="0" smtClean="0">
                          <a:solidFill>
                            <a:schemeClr val="dk1"/>
                          </a:solidFill>
                          <a:latin typeface="+mn-lt"/>
                          <a:ea typeface="+mn-ea"/>
                          <a:cs typeface="+mn-cs"/>
                        </a:rPr>
                        <a:t>(x[,s])</a:t>
                      </a:r>
                    </a:p>
                  </a:txBody>
                  <a:tcPr marL="66675" marR="66675" marT="66675" marB="66675"/>
                </a:tc>
                <a:tc>
                  <a:txBody>
                    <a:bodyPr/>
                    <a:lstStyle/>
                    <a:p>
                      <a:r>
                        <a:rPr lang="es-ES" sz="1600" kern="1200" dirty="0" smtClean="0">
                          <a:solidFill>
                            <a:schemeClr val="dk1"/>
                          </a:solidFill>
                          <a:latin typeface="+mn-lt"/>
                          <a:ea typeface="+mn-ea"/>
                          <a:cs typeface="+mn-cs"/>
                        </a:rPr>
                        <a:t>Máximo de la serie X.</a:t>
                      </a:r>
                    </a:p>
                  </a:txBody>
                  <a:tcPr marL="66675" marR="66675" marT="66675" marB="66675"/>
                </a:tc>
              </a:tr>
              <a:tr h="485174">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stdev</a:t>
                      </a:r>
                      <a:r>
                        <a:rPr lang="es-ES" sz="1600" kern="1200" dirty="0" smtClean="0">
                          <a:solidFill>
                            <a:schemeClr val="dk1"/>
                          </a:solidFill>
                          <a:latin typeface="+mn-lt"/>
                          <a:ea typeface="+mn-ea"/>
                          <a:cs typeface="+mn-cs"/>
                        </a:rPr>
                        <a:t>(x[,s])</a:t>
                      </a:r>
                    </a:p>
                  </a:txBody>
                  <a:tcPr marL="66675" marR="66675" marT="66675" marB="66675"/>
                </a:tc>
                <a:tc>
                  <a:txBody>
                    <a:bodyPr/>
                    <a:lstStyle/>
                    <a:p>
                      <a:r>
                        <a:rPr lang="es-ES" sz="1600" kern="1200" dirty="0" smtClean="0">
                          <a:solidFill>
                            <a:schemeClr val="dk1"/>
                          </a:solidFill>
                          <a:latin typeface="+mn-lt"/>
                          <a:ea typeface="+mn-ea"/>
                          <a:cs typeface="+mn-cs"/>
                        </a:rPr>
                        <a:t>Desviación  estándar de la serie X.</a:t>
                      </a:r>
                    </a:p>
                  </a:txBody>
                  <a:tcPr marL="66675" marR="66675" marT="66675" marB="66675"/>
                </a:tc>
              </a:tr>
              <a:tr h="431266">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sum</a:t>
                      </a:r>
                      <a:r>
                        <a:rPr lang="es-ES" sz="1600" kern="1200" dirty="0" smtClean="0">
                          <a:solidFill>
                            <a:schemeClr val="dk1"/>
                          </a:solidFill>
                          <a:latin typeface="+mn-lt"/>
                          <a:ea typeface="+mn-ea"/>
                          <a:cs typeface="+mn-cs"/>
                        </a:rPr>
                        <a:t>(x[,s])</a:t>
                      </a:r>
                    </a:p>
                  </a:txBody>
                  <a:tcPr/>
                </a:tc>
                <a:tc>
                  <a:txBody>
                    <a:bodyPr/>
                    <a:lstStyle/>
                    <a:p>
                      <a:r>
                        <a:rPr lang="es-ES" sz="1600" kern="1200" dirty="0" smtClean="0">
                          <a:solidFill>
                            <a:schemeClr val="dk1"/>
                          </a:solidFill>
                          <a:latin typeface="+mn-lt"/>
                          <a:ea typeface="+mn-ea"/>
                          <a:cs typeface="+mn-cs"/>
                        </a:rPr>
                        <a:t>Suma de la serie X.</a:t>
                      </a:r>
                    </a:p>
                  </a:txBody>
                  <a:tcPr/>
                </a:tc>
              </a:tr>
              <a:tr h="431266">
                <a:tc>
                  <a:txBody>
                    <a:bodyPr/>
                    <a:lstStyle/>
                    <a:p>
                      <a:r>
                        <a:rPr lang="es-ES" sz="1600" kern="1200" dirty="0" smtClean="0">
                          <a:solidFill>
                            <a:schemeClr val="dk1"/>
                          </a:solidFill>
                          <a:latin typeface="+mn-lt"/>
                          <a:ea typeface="+mn-ea"/>
                          <a:cs typeface="+mn-cs"/>
                        </a:rPr>
                        <a:t>@</a:t>
                      </a:r>
                      <a:r>
                        <a:rPr lang="es-ES" sz="1600" kern="1200" dirty="0" err="1" smtClean="0">
                          <a:solidFill>
                            <a:schemeClr val="dk1"/>
                          </a:solidFill>
                          <a:latin typeface="+mn-lt"/>
                          <a:ea typeface="+mn-ea"/>
                          <a:cs typeface="+mn-cs"/>
                        </a:rPr>
                        <a:t>var</a:t>
                      </a:r>
                      <a:r>
                        <a:rPr lang="es-ES" sz="1600" kern="1200" dirty="0" smtClean="0">
                          <a:solidFill>
                            <a:schemeClr val="dk1"/>
                          </a:solidFill>
                          <a:latin typeface="+mn-lt"/>
                          <a:ea typeface="+mn-ea"/>
                          <a:cs typeface="+mn-cs"/>
                        </a:rPr>
                        <a:t>(x[,s])</a:t>
                      </a:r>
                    </a:p>
                  </a:txBody>
                  <a:tcPr/>
                </a:tc>
                <a:tc>
                  <a:txBody>
                    <a:bodyPr/>
                    <a:lstStyle/>
                    <a:p>
                      <a:r>
                        <a:rPr lang="es-ES" sz="1600" kern="1200" dirty="0" smtClean="0">
                          <a:solidFill>
                            <a:schemeClr val="dk1"/>
                          </a:solidFill>
                          <a:latin typeface="+mn-lt"/>
                          <a:ea typeface="+mn-ea"/>
                          <a:cs typeface="+mn-cs"/>
                        </a:rPr>
                        <a:t>Varianza de la serie X.</a:t>
                      </a:r>
                    </a:p>
                  </a:txBody>
                  <a:tcPr/>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aphicFrame>
        <p:nvGraphicFramePr>
          <p:cNvPr id="15" name="14 Tabla"/>
          <p:cNvGraphicFramePr>
            <a:graphicFrameLocks noGrp="1"/>
          </p:cNvGraphicFramePr>
          <p:nvPr/>
        </p:nvGraphicFramePr>
        <p:xfrm>
          <a:off x="428596" y="1428736"/>
          <a:ext cx="8429684" cy="2494280"/>
        </p:xfrm>
        <a:graphic>
          <a:graphicData uri="http://schemas.openxmlformats.org/drawingml/2006/table">
            <a:tbl>
              <a:tblPr firstRow="1" bandRow="1">
                <a:tableStyleId>{00A15C55-8517-42AA-B614-E9B94910E393}</a:tableStyleId>
              </a:tblPr>
              <a:tblGrid>
                <a:gridCol w="2000264"/>
                <a:gridCol w="6429420"/>
              </a:tblGrid>
              <a:tr h="370840">
                <a:tc>
                  <a:txBody>
                    <a:bodyPr/>
                    <a:lstStyle/>
                    <a:p>
                      <a:pPr algn="ctr"/>
                      <a:r>
                        <a:rPr lang="es-ES" sz="1800" b="1" kern="1200" dirty="0" smtClean="0">
                          <a:solidFill>
                            <a:schemeClr val="lt1"/>
                          </a:solidFill>
                          <a:latin typeface="+mn-lt"/>
                          <a:ea typeface="+mn-ea"/>
                          <a:cs typeface="+mn-cs"/>
                        </a:rPr>
                        <a:t>Funciones</a:t>
                      </a:r>
                    </a:p>
                  </a:txBody>
                  <a:tcPr/>
                </a:tc>
                <a:tc>
                  <a:txBody>
                    <a:bodyPr/>
                    <a:lstStyle/>
                    <a:p>
                      <a:pPr algn="ctr"/>
                      <a:r>
                        <a:rPr lang="es-ES" dirty="0" smtClean="0"/>
                        <a:t>Descripción</a:t>
                      </a:r>
                      <a:endParaRPr lang="es-ES" dirty="0"/>
                    </a:p>
                  </a:txBody>
                  <a:tcPr/>
                </a:tc>
              </a:tr>
              <a:tr h="370840">
                <a:tc>
                  <a:txBody>
                    <a:bodyPr/>
                    <a:lstStyle/>
                    <a:p>
                      <a:pPr algn="l"/>
                      <a:r>
                        <a:rPr lang="es-ES" sz="1800" kern="1200" baseline="0" dirty="0" smtClean="0">
                          <a:solidFill>
                            <a:schemeClr val="dk1"/>
                          </a:solidFill>
                          <a:latin typeface="+mn-lt"/>
                          <a:ea typeface="+mn-ea"/>
                          <a:cs typeface="+mn-cs"/>
                        </a:rPr>
                        <a:t>@</a:t>
                      </a:r>
                      <a:r>
                        <a:rPr lang="es-ES" sz="1800" kern="1200" baseline="0" dirty="0" err="1" smtClean="0">
                          <a:solidFill>
                            <a:schemeClr val="dk1"/>
                          </a:solidFill>
                          <a:latin typeface="+mn-lt"/>
                          <a:ea typeface="+mn-ea"/>
                          <a:cs typeface="+mn-cs"/>
                        </a:rPr>
                        <a:t>identity</a:t>
                      </a:r>
                      <a:r>
                        <a:rPr lang="es-ES" sz="1800" kern="1200" baseline="0" dirty="0" smtClean="0">
                          <a:solidFill>
                            <a:schemeClr val="dk1"/>
                          </a:solidFill>
                          <a:latin typeface="+mn-lt"/>
                          <a:ea typeface="+mn-ea"/>
                          <a:cs typeface="+mn-cs"/>
                        </a:rPr>
                        <a:t>(i)</a:t>
                      </a:r>
                      <a:endParaRPr lang="es-ES" dirty="0"/>
                    </a:p>
                  </a:txBody>
                  <a:tcPr/>
                </a:tc>
                <a:tc>
                  <a:txBody>
                    <a:bodyPr/>
                    <a:lstStyle/>
                    <a:p>
                      <a:r>
                        <a:rPr lang="es-ES" sz="1800" kern="1200" baseline="0" dirty="0" smtClean="0">
                          <a:solidFill>
                            <a:schemeClr val="dk1"/>
                          </a:solidFill>
                          <a:latin typeface="+mn-lt"/>
                          <a:ea typeface="+mn-ea"/>
                          <a:cs typeface="+mn-cs"/>
                        </a:rPr>
                        <a:t>Crea una matriz identidad de dimensión “i”</a:t>
                      </a:r>
                      <a:endParaRPr lang="es-ES" dirty="0"/>
                    </a:p>
                  </a:txBody>
                  <a:tcPr/>
                </a:tc>
              </a:tr>
              <a:tr h="370840">
                <a:tc>
                  <a:txBody>
                    <a:bodyPr/>
                    <a:lstStyle/>
                    <a:p>
                      <a:pPr algn="l"/>
                      <a:r>
                        <a:rPr lang="es-ES" sz="1800" kern="1200" baseline="0" dirty="0" smtClean="0">
                          <a:solidFill>
                            <a:schemeClr val="dk1"/>
                          </a:solidFill>
                          <a:latin typeface="+mn-lt"/>
                          <a:ea typeface="+mn-ea"/>
                          <a:cs typeface="+mn-cs"/>
                        </a:rPr>
                        <a:t>@</a:t>
                      </a:r>
                      <a:r>
                        <a:rPr lang="es-ES" sz="1800" kern="1200" baseline="0" dirty="0" err="1" smtClean="0">
                          <a:solidFill>
                            <a:schemeClr val="dk1"/>
                          </a:solidFill>
                          <a:latin typeface="+mn-lt"/>
                          <a:ea typeface="+mn-ea"/>
                          <a:cs typeface="+mn-cs"/>
                        </a:rPr>
                        <a:t>inverse</a:t>
                      </a:r>
                      <a:r>
                        <a:rPr lang="es-ES" sz="1800" kern="1200" baseline="0" dirty="0" smtClean="0">
                          <a:solidFill>
                            <a:schemeClr val="dk1"/>
                          </a:solidFill>
                          <a:latin typeface="+mn-lt"/>
                          <a:ea typeface="+mn-ea"/>
                          <a:cs typeface="+mn-cs"/>
                        </a:rPr>
                        <a:t>(X)</a:t>
                      </a:r>
                      <a:endParaRPr lang="es-ES" dirty="0"/>
                    </a:p>
                  </a:txBody>
                  <a:tcPr/>
                </a:tc>
                <a:tc>
                  <a:txBody>
                    <a:bodyPr/>
                    <a:lstStyle/>
                    <a:p>
                      <a:r>
                        <a:rPr lang="es-ES" sz="1800" kern="1200" baseline="0" dirty="0" smtClean="0">
                          <a:solidFill>
                            <a:schemeClr val="dk1"/>
                          </a:solidFill>
                          <a:latin typeface="+mn-lt"/>
                          <a:ea typeface="+mn-ea"/>
                          <a:cs typeface="+mn-cs"/>
                        </a:rPr>
                        <a:t>Crea una nueva matriz que es la inversa de</a:t>
                      </a:r>
                    </a:p>
                    <a:p>
                      <a:r>
                        <a:rPr lang="es-ES" sz="1800" kern="1200" baseline="0" dirty="0" smtClean="0">
                          <a:solidFill>
                            <a:schemeClr val="dk1"/>
                          </a:solidFill>
                          <a:latin typeface="+mn-lt"/>
                          <a:ea typeface="+mn-ea"/>
                          <a:cs typeface="+mn-cs"/>
                        </a:rPr>
                        <a:t>una matriz no singular X.</a:t>
                      </a:r>
                      <a:endParaRPr lang="es-ES" dirty="0"/>
                    </a:p>
                  </a:txBody>
                  <a:tcPr/>
                </a:tc>
              </a:tr>
              <a:tr h="370840">
                <a:tc>
                  <a:txBody>
                    <a:bodyPr/>
                    <a:lstStyle/>
                    <a:p>
                      <a:pPr algn="l"/>
                      <a:r>
                        <a:rPr lang="es-ES" sz="1800" kern="1200" baseline="0" dirty="0" smtClean="0">
                          <a:solidFill>
                            <a:schemeClr val="dk1"/>
                          </a:solidFill>
                          <a:latin typeface="+mn-lt"/>
                          <a:ea typeface="+mn-ea"/>
                          <a:cs typeface="+mn-cs"/>
                        </a:rPr>
                        <a:t>@</a:t>
                      </a:r>
                      <a:r>
                        <a:rPr lang="es-ES" sz="1800" kern="1200" baseline="0" dirty="0" err="1" smtClean="0">
                          <a:solidFill>
                            <a:schemeClr val="dk1"/>
                          </a:solidFill>
                          <a:latin typeface="+mn-lt"/>
                          <a:ea typeface="+mn-ea"/>
                          <a:cs typeface="+mn-cs"/>
                        </a:rPr>
                        <a:t>rank</a:t>
                      </a:r>
                      <a:r>
                        <a:rPr lang="es-ES" sz="1800" kern="1200" baseline="0" dirty="0" smtClean="0">
                          <a:solidFill>
                            <a:schemeClr val="dk1"/>
                          </a:solidFill>
                          <a:latin typeface="+mn-lt"/>
                          <a:ea typeface="+mn-ea"/>
                          <a:cs typeface="+mn-cs"/>
                        </a:rPr>
                        <a:t>(k)</a:t>
                      </a:r>
                      <a:endParaRPr lang="es-ES" dirty="0"/>
                    </a:p>
                  </a:txBody>
                  <a:tcPr/>
                </a:tc>
                <a:tc>
                  <a:txBody>
                    <a:bodyPr/>
                    <a:lstStyle/>
                    <a:p>
                      <a:r>
                        <a:rPr lang="es-ES" sz="1800" kern="1200" baseline="0" dirty="0" smtClean="0">
                          <a:solidFill>
                            <a:schemeClr val="dk1"/>
                          </a:solidFill>
                          <a:latin typeface="+mn-lt"/>
                          <a:ea typeface="+mn-ea"/>
                          <a:cs typeface="+mn-cs"/>
                        </a:rPr>
                        <a:t>Crea un nuevo escalar con rango.de la matriz “k”.</a:t>
                      </a:r>
                      <a:endParaRPr lang="es-ES" dirty="0"/>
                    </a:p>
                  </a:txBody>
                  <a:tcPr/>
                </a:tc>
              </a:tr>
              <a:tr h="370840">
                <a:tc>
                  <a:txBody>
                    <a:bodyPr/>
                    <a:lstStyle/>
                    <a:p>
                      <a:pPr algn="l"/>
                      <a:r>
                        <a:rPr lang="es-ES" sz="1800" kern="1200" baseline="0" dirty="0" smtClean="0">
                          <a:solidFill>
                            <a:schemeClr val="dk1"/>
                          </a:solidFill>
                          <a:latin typeface="+mn-lt"/>
                          <a:ea typeface="+mn-ea"/>
                          <a:cs typeface="+mn-cs"/>
                        </a:rPr>
                        <a:t>@trace(M)</a:t>
                      </a:r>
                      <a:endParaRPr lang="es-ES" dirty="0"/>
                    </a:p>
                  </a:txBody>
                  <a:tcPr/>
                </a:tc>
                <a:tc>
                  <a:txBody>
                    <a:bodyPr/>
                    <a:lstStyle/>
                    <a:p>
                      <a:r>
                        <a:rPr lang="es-ES" sz="1800" kern="1200" baseline="0" dirty="0" smtClean="0">
                          <a:solidFill>
                            <a:schemeClr val="dk1"/>
                          </a:solidFill>
                          <a:latin typeface="+mn-lt"/>
                          <a:ea typeface="+mn-ea"/>
                          <a:cs typeface="+mn-cs"/>
                        </a:rPr>
                        <a:t>Crea un nuevo escalar que contiene la traza de la matriz “M”</a:t>
                      </a:r>
                      <a:endParaRPr lang="es-ES" dirty="0"/>
                    </a:p>
                  </a:txBody>
                  <a:tcPr/>
                </a:tc>
              </a:tr>
              <a:tr h="370840">
                <a:tc>
                  <a:txBody>
                    <a:bodyPr/>
                    <a:lstStyle/>
                    <a:p>
                      <a:pPr algn="l"/>
                      <a:r>
                        <a:rPr lang="es-ES" sz="1800" kern="1200" baseline="0" dirty="0" smtClean="0">
                          <a:solidFill>
                            <a:schemeClr val="dk1"/>
                          </a:solidFill>
                          <a:latin typeface="+mn-lt"/>
                          <a:ea typeface="+mn-ea"/>
                          <a:cs typeface="+mn-cs"/>
                        </a:rPr>
                        <a:t>@seas(n)</a:t>
                      </a:r>
                      <a:endParaRPr lang="es-ES" dirty="0"/>
                    </a:p>
                  </a:txBody>
                  <a:tcPr/>
                </a:tc>
                <a:tc>
                  <a:txBody>
                    <a:bodyPr/>
                    <a:lstStyle/>
                    <a:p>
                      <a:r>
                        <a:rPr lang="es-ES" dirty="0" smtClean="0"/>
                        <a:t>Crea una variable ficticia.</a:t>
                      </a:r>
                      <a:endParaRPr lang="es-ES" dirty="0"/>
                    </a:p>
                  </a:txBody>
                  <a:tcPr/>
                </a:tc>
              </a:tr>
            </a:tbl>
          </a:graphicData>
        </a:graphic>
      </p:graphicFrame>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a:spLocks noGrp="1"/>
          </p:cNvSpPr>
          <p:nvPr>
            <p:ph type="subTitle" idx="1"/>
          </p:nvPr>
        </p:nvSpPr>
        <p:spPr>
          <a:xfrm>
            <a:off x="428596" y="4071942"/>
            <a:ext cx="8286808" cy="2143140"/>
          </a:xfrm>
        </p:spPr>
        <p:txBody>
          <a:bodyPr/>
          <a:lstStyle/>
          <a:p>
            <a:pPr algn="just"/>
            <a:r>
              <a:rPr lang="es-ES" sz="2200" dirty="0" smtClean="0"/>
              <a:t>Ahora que ya sabemos usar el área de comandos vamos a calcular el intervalo de confianza para los parámetros del modelo.</a:t>
            </a:r>
          </a:p>
          <a:p>
            <a:pPr algn="just"/>
            <a:r>
              <a:rPr lang="es-ES" sz="2200" dirty="0" smtClean="0"/>
              <a:t>Primero lo haremos manualmente, después por comandos de EViews y seguidamente para comprobar los resultados lo formaremos con Excel.</a:t>
            </a:r>
            <a:endParaRPr lang="es-ES"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3"/>
          <a:srcRect/>
          <a:stretch>
            <a:fillRect/>
          </a:stretch>
        </p:blipFill>
        <p:spPr bwMode="auto">
          <a:xfrm>
            <a:off x="4500562" y="2000240"/>
            <a:ext cx="4214842" cy="1357322"/>
          </a:xfrm>
          <a:prstGeom prst="rect">
            <a:avLst/>
          </a:prstGeom>
          <a:noFill/>
          <a:ln w="9525">
            <a:solidFill>
              <a:schemeClr val="tx1"/>
            </a:solidFill>
            <a:miter lim="800000"/>
            <a:headEnd/>
            <a:tailEnd/>
          </a:ln>
          <a:effectLst/>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14282" y="1142984"/>
            <a:ext cx="7786742" cy="500066"/>
          </a:xfrm>
        </p:spPr>
        <p:txBody>
          <a:bodyPr/>
          <a:lstStyle/>
          <a:p>
            <a:pPr algn="l"/>
            <a:r>
              <a:rPr lang="es-ES" sz="2400" dirty="0" smtClean="0">
                <a:solidFill>
                  <a:srgbClr val="FF0000"/>
                </a:solidFill>
              </a:rPr>
              <a:t>Intervalo de Confianza para los Parámetros Estimados</a:t>
            </a:r>
            <a:endParaRPr lang="es-ES" sz="2400" dirty="0">
              <a:solidFill>
                <a:srgbClr val="FF0000"/>
              </a:solidFill>
            </a:endParaRPr>
          </a:p>
        </p:txBody>
      </p:sp>
      <p:graphicFrame>
        <p:nvGraphicFramePr>
          <p:cNvPr id="14" name="13 Objeto"/>
          <p:cNvGraphicFramePr>
            <a:graphicFrameLocks noChangeAspect="1"/>
          </p:cNvGraphicFramePr>
          <p:nvPr/>
        </p:nvGraphicFramePr>
        <p:xfrm>
          <a:off x="571472" y="1928802"/>
          <a:ext cx="2928958" cy="642942"/>
        </p:xfrm>
        <a:graphic>
          <a:graphicData uri="http://schemas.openxmlformats.org/presentationml/2006/ole">
            <mc:AlternateContent xmlns:mc="http://schemas.openxmlformats.org/markup-compatibility/2006">
              <mc:Choice xmlns:v="urn:schemas-microsoft-com:vml" Requires="v">
                <p:oleObj spid="_x0000_s51204" name="Ecuación" r:id="rId4" imgW="1079280" imgH="253800" progId="Equation.3">
                  <p:embed/>
                </p:oleObj>
              </mc:Choice>
              <mc:Fallback>
                <p:oleObj name="Ecuación" r:id="rId4" imgW="1079280" imgH="253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928802"/>
                        <a:ext cx="2928958"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10 Objeto"/>
          <p:cNvGraphicFramePr>
            <a:graphicFrameLocks noChangeAspect="1"/>
          </p:cNvGraphicFramePr>
          <p:nvPr/>
        </p:nvGraphicFramePr>
        <p:xfrm>
          <a:off x="285720" y="3714752"/>
          <a:ext cx="4429156" cy="1857388"/>
        </p:xfrm>
        <a:graphic>
          <a:graphicData uri="http://schemas.openxmlformats.org/presentationml/2006/ole">
            <mc:AlternateContent xmlns:mc="http://schemas.openxmlformats.org/markup-compatibility/2006">
              <mc:Choice xmlns:v="urn:schemas-microsoft-com:vml" Requires="v">
                <p:oleObj spid="_x0000_s51205" name="Ecuación" r:id="rId6" imgW="1930320" imgH="863280" progId="Equation.3">
                  <p:embed/>
                </p:oleObj>
              </mc:Choice>
              <mc:Fallback>
                <p:oleObj name="Ecuación" r:id="rId6" imgW="1930320" imgH="8632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3714752"/>
                        <a:ext cx="4429156" cy="18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Tabla"/>
          <p:cNvGraphicFramePr>
            <a:graphicFrameLocks noGrp="1"/>
          </p:cNvGraphicFramePr>
          <p:nvPr/>
        </p:nvGraphicFramePr>
        <p:xfrm>
          <a:off x="4786314" y="3714752"/>
          <a:ext cx="4000528" cy="2071700"/>
        </p:xfrm>
        <a:graphic>
          <a:graphicData uri="http://schemas.openxmlformats.org/drawingml/2006/table">
            <a:tbl>
              <a:tblPr firstRow="1" bandRow="1">
                <a:tableStyleId>{793D81CF-94F2-401A-BA57-92F5A7B2D0C5}</a:tableStyleId>
              </a:tblPr>
              <a:tblGrid>
                <a:gridCol w="1862315"/>
                <a:gridCol w="2138213"/>
              </a:tblGrid>
              <a:tr h="414340">
                <a:tc>
                  <a:txBody>
                    <a:bodyPr/>
                    <a:lstStyle/>
                    <a:p>
                      <a:r>
                        <a:rPr lang="es-ES" dirty="0" smtClean="0"/>
                        <a:t>Limite</a:t>
                      </a:r>
                      <a:r>
                        <a:rPr lang="es-ES" baseline="0" dirty="0" smtClean="0"/>
                        <a:t> Superior</a:t>
                      </a:r>
                      <a:endParaRPr lang="es-ES" dirty="0"/>
                    </a:p>
                  </a:txBody>
                  <a:tcPr/>
                </a:tc>
                <a:tc>
                  <a:txBody>
                    <a:bodyPr/>
                    <a:lstStyle/>
                    <a:p>
                      <a:r>
                        <a:rPr lang="es-ES" dirty="0" smtClean="0"/>
                        <a:t>Limite Inferior</a:t>
                      </a:r>
                      <a:endParaRPr lang="es-ES" dirty="0"/>
                    </a:p>
                  </a:txBody>
                  <a:tcPr/>
                </a:tc>
              </a:tr>
              <a:tr h="414340">
                <a:tc>
                  <a:txBody>
                    <a:bodyPr/>
                    <a:lstStyle/>
                    <a:p>
                      <a:pPr algn="ctr"/>
                      <a:r>
                        <a:rPr lang="es-ES" dirty="0" smtClean="0"/>
                        <a:t>4.197519</a:t>
                      </a:r>
                      <a:endParaRPr lang="es-ES" dirty="0"/>
                    </a:p>
                  </a:txBody>
                  <a:tcPr/>
                </a:tc>
                <a:tc>
                  <a:txBody>
                    <a:bodyPr/>
                    <a:lstStyle/>
                    <a:p>
                      <a:pPr algn="ctr"/>
                      <a:r>
                        <a:rPr lang="es-ES" dirty="0" smtClean="0"/>
                        <a:t>3.18023</a:t>
                      </a:r>
                      <a:endParaRPr lang="es-ES" dirty="0"/>
                    </a:p>
                  </a:txBody>
                  <a:tcPr/>
                </a:tc>
              </a:tr>
              <a:tr h="414340">
                <a:tc>
                  <a:txBody>
                    <a:bodyPr/>
                    <a:lstStyle/>
                    <a:p>
                      <a:pPr algn="ctr"/>
                      <a:r>
                        <a:rPr lang="es-ES" dirty="0" smtClean="0"/>
                        <a:t>0.527311</a:t>
                      </a:r>
                      <a:endParaRPr lang="es-ES" dirty="0"/>
                    </a:p>
                  </a:txBody>
                  <a:tcPr/>
                </a:tc>
                <a:tc>
                  <a:txBody>
                    <a:bodyPr/>
                    <a:lstStyle/>
                    <a:p>
                      <a:pPr algn="ctr"/>
                      <a:r>
                        <a:rPr lang="es-ES" dirty="0" smtClean="0"/>
                        <a:t>0.38813</a:t>
                      </a:r>
                      <a:endParaRPr lang="es-ES" dirty="0"/>
                    </a:p>
                  </a:txBody>
                  <a:tcPr/>
                </a:tc>
              </a:tr>
              <a:tr h="414340">
                <a:tc>
                  <a:txBody>
                    <a:bodyPr/>
                    <a:lstStyle/>
                    <a:p>
                      <a:pPr algn="ctr"/>
                      <a:r>
                        <a:rPr lang="es-ES" dirty="0" smtClean="0"/>
                        <a:t>-0.023972</a:t>
                      </a:r>
                      <a:endParaRPr lang="es-ES" dirty="0"/>
                    </a:p>
                  </a:txBody>
                  <a:tcPr/>
                </a:tc>
                <a:tc>
                  <a:txBody>
                    <a:bodyPr/>
                    <a:lstStyle/>
                    <a:p>
                      <a:pPr algn="ctr"/>
                      <a:r>
                        <a:rPr lang="es-ES" dirty="0" smtClean="0"/>
                        <a:t>-0.03009</a:t>
                      </a:r>
                      <a:endParaRPr lang="es-ES" dirty="0"/>
                    </a:p>
                  </a:txBody>
                  <a:tcPr/>
                </a:tc>
              </a:tr>
              <a:tr h="414340">
                <a:tc>
                  <a:txBody>
                    <a:bodyPr/>
                    <a:lstStyle/>
                    <a:p>
                      <a:pPr algn="ctr"/>
                      <a:r>
                        <a:rPr lang="es-ES" dirty="0" smtClean="0"/>
                        <a:t>0.677873</a:t>
                      </a:r>
                      <a:endParaRPr lang="es-ES" dirty="0"/>
                    </a:p>
                  </a:txBody>
                  <a:tcPr/>
                </a:tc>
                <a:tc>
                  <a:txBody>
                    <a:bodyPr/>
                    <a:lstStyle/>
                    <a:p>
                      <a:pPr algn="ctr"/>
                      <a:r>
                        <a:rPr lang="es-ES" dirty="0" smtClean="0"/>
                        <a:t>0.44817</a:t>
                      </a:r>
                      <a:endParaRPr lang="es-ES" dirty="0"/>
                    </a:p>
                  </a:txBody>
                  <a:tcPr/>
                </a:tc>
              </a:tr>
            </a:tbl>
          </a:graphicData>
        </a:graphic>
      </p:graphicFrame>
      <p:sp>
        <p:nvSpPr>
          <p:cNvPr id="19" name="18 Rectángulo redondeado"/>
          <p:cNvSpPr/>
          <p:nvPr/>
        </p:nvSpPr>
        <p:spPr>
          <a:xfrm>
            <a:off x="428596" y="1857364"/>
            <a:ext cx="3429024" cy="857256"/>
          </a:xfrm>
          <a:prstGeom prst="round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Picture 1" descr="C:\Documents and Settings\clark\Mis documentos\Mis imágenes\20.JPG"/>
          <p:cNvPicPr>
            <a:picLocks noChangeAspect="1" noChangeArrowheads="1"/>
          </p:cNvPicPr>
          <p:nvPr/>
        </p:nvPicPr>
        <p:blipFill>
          <a:blip r:embed="rId8"/>
          <a:srcRect/>
          <a:stretch>
            <a:fillRect/>
          </a:stretch>
        </p:blipFill>
        <p:spPr bwMode="auto">
          <a:xfrm>
            <a:off x="6610350" y="0"/>
            <a:ext cx="2533650" cy="1071546"/>
          </a:xfrm>
          <a:prstGeom prst="rect">
            <a:avLst/>
          </a:prstGeom>
          <a:noFill/>
          <a:ln>
            <a:solidFill>
              <a:schemeClr val="tx1"/>
            </a:solidFill>
          </a:ln>
        </p:spPr>
      </p:pic>
      <p:pic>
        <p:nvPicPr>
          <p:cNvPr id="16" name="Picture 1" descr="C:\Documents and Settings\clark\Mis documentos\Mis imágenes\81.JPG"/>
          <p:cNvPicPr>
            <a:picLocks noChangeAspect="1" noChangeArrowheads="1"/>
          </p:cNvPicPr>
          <p:nvPr/>
        </p:nvPicPr>
        <p:blipFill>
          <a:blip r:embed="rId9"/>
          <a:srcRect/>
          <a:stretch>
            <a:fillRect/>
          </a:stretch>
        </p:blipFill>
        <p:spPr bwMode="auto">
          <a:xfrm>
            <a:off x="0" y="0"/>
            <a:ext cx="1819275" cy="1071546"/>
          </a:xfrm>
          <a:prstGeom prst="rect">
            <a:avLst/>
          </a:prstGeom>
          <a:noFill/>
          <a:ln>
            <a:solidFill>
              <a:schemeClr val="tx1"/>
            </a:solidFill>
          </a:ln>
        </p:spPr>
      </p:pic>
      <p:cxnSp>
        <p:nvCxnSpPr>
          <p:cNvPr id="20" name="19 Conector recto de flecha"/>
          <p:cNvCxnSpPr/>
          <p:nvPr/>
        </p:nvCxnSpPr>
        <p:spPr>
          <a:xfrm rot="10800000" flipV="1">
            <a:off x="1285852" y="2428868"/>
            <a:ext cx="4643470" cy="121444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10800000" flipV="1">
            <a:off x="4000496" y="2428868"/>
            <a:ext cx="2786082" cy="128588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14422"/>
            <a:ext cx="4286248" cy="4500594"/>
          </a:xfrm>
        </p:spPr>
        <p:txBody>
          <a:bodyPr/>
          <a:lstStyle/>
          <a:p>
            <a:pPr algn="just"/>
            <a:r>
              <a:rPr lang="es-ES" sz="2400" dirty="0" smtClean="0"/>
              <a:t>El intervalo mediante EViews  son los comandos que aparecen en el lado derecho.</a:t>
            </a:r>
          </a:p>
          <a:p>
            <a:pPr algn="l"/>
            <a:endParaRPr lang="es-ES" sz="2400" dirty="0" smtClean="0"/>
          </a:p>
          <a:p>
            <a:pPr algn="just"/>
            <a:r>
              <a:rPr lang="es-ES" sz="2400" dirty="0" smtClean="0"/>
              <a:t>Digitaremos cada línea y haremos un Intro para ejecutar el comando.</a:t>
            </a:r>
          </a:p>
          <a:p>
            <a:pPr algn="just"/>
            <a:r>
              <a:rPr lang="es-ES" sz="2400" dirty="0" smtClean="0"/>
              <a:t>Hay que mencionar que “ ‘ “ son solo comentarios no se ejecutan, el usuario es libre de ponerlo o no.</a:t>
            </a:r>
            <a:endParaRPr lang="es-ES" sz="2400" dirty="0"/>
          </a:p>
        </p:txBody>
      </p:sp>
      <p:pic>
        <p:nvPicPr>
          <p:cNvPr id="58370" name="Picture 2"/>
          <p:cNvPicPr>
            <a:picLocks noChangeAspect="1" noChangeArrowheads="1"/>
          </p:cNvPicPr>
          <p:nvPr/>
        </p:nvPicPr>
        <p:blipFill>
          <a:blip r:embed="rId2"/>
          <a:srcRect/>
          <a:stretch>
            <a:fillRect/>
          </a:stretch>
        </p:blipFill>
        <p:spPr bwMode="auto">
          <a:xfrm>
            <a:off x="4643438" y="1214422"/>
            <a:ext cx="4210050" cy="4953002"/>
          </a:xfrm>
          <a:prstGeom prst="rect">
            <a:avLst/>
          </a:prstGeom>
          <a:noFill/>
          <a:ln w="9525">
            <a:noFill/>
            <a:miter lim="800000"/>
            <a:headEnd/>
            <a:tailEnd/>
          </a:ln>
          <a:effectLst/>
        </p:spPr>
      </p:pic>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85860"/>
            <a:ext cx="4429124" cy="500066"/>
          </a:xfrm>
        </p:spPr>
        <p:txBody>
          <a:bodyPr/>
          <a:lstStyle/>
          <a:p>
            <a:pPr algn="l"/>
            <a:r>
              <a:rPr lang="es-ES" sz="2400" dirty="0" smtClean="0">
                <a:solidFill>
                  <a:srgbClr val="FF0000"/>
                </a:solidFill>
              </a:rPr>
              <a:t>Usando el Program de EViews</a:t>
            </a:r>
            <a:endParaRPr lang="es-ES" sz="2400" dirty="0">
              <a:solidFill>
                <a:srgbClr val="FF000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285720" y="1785926"/>
            <a:ext cx="8215370" cy="4071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mn-lt"/>
                <a:ea typeface="+mn-ea"/>
                <a:cs typeface="+mn-cs"/>
              </a:rPr>
              <a:t>Aunque mas adelante explicaremos como usarlo,</a:t>
            </a:r>
            <a:r>
              <a:rPr kumimoji="0" lang="es-ES" sz="2200" b="0" i="0" u="none" strike="noStrike" kern="0" cap="none" spc="0" normalizeH="0" noProof="0" dirty="0" smtClean="0">
                <a:ln>
                  <a:noFill/>
                </a:ln>
                <a:effectLst/>
                <a:uLnTx/>
                <a:uFillTx/>
                <a:latin typeface="+mn-lt"/>
                <a:ea typeface="+mn-ea"/>
                <a:cs typeface="+mn-cs"/>
              </a:rPr>
              <a:t> </a:t>
            </a:r>
            <a:r>
              <a:rPr kumimoji="0" lang="es-ES" sz="2200" b="0" i="0" u="none" strike="noStrike" kern="0" cap="none" spc="0" normalizeH="0" baseline="0" noProof="0" dirty="0" smtClean="0">
                <a:ln>
                  <a:noFill/>
                </a:ln>
                <a:effectLst/>
                <a:uLnTx/>
                <a:uFillTx/>
                <a:latin typeface="+mn-lt"/>
                <a:ea typeface="+mn-ea"/>
                <a:cs typeface="+mn-cs"/>
              </a:rPr>
              <a:t>diremos que podemos correr los resultados mediante</a:t>
            </a:r>
            <a:r>
              <a:rPr kumimoji="0" lang="es-ES" sz="2200" b="0" i="0" u="none" strike="noStrike" kern="0" cap="none" spc="0" normalizeH="0" noProof="0" dirty="0" smtClean="0">
                <a:ln>
                  <a:noFill/>
                </a:ln>
                <a:effectLst/>
                <a:uLnTx/>
                <a:uFillTx/>
                <a:latin typeface="+mn-lt"/>
                <a:ea typeface="+mn-ea"/>
                <a:cs typeface="+mn-cs"/>
              </a:rPr>
              <a:t> la creación del programa para lo cual iremos a: </a:t>
            </a:r>
            <a:r>
              <a:rPr kumimoji="0" lang="es-ES" sz="2200" b="0" i="0" u="none" strike="noStrike" kern="0" cap="none" spc="0" normalizeH="0" noProof="0" dirty="0" smtClean="0">
                <a:ln>
                  <a:noFill/>
                </a:ln>
                <a:solidFill>
                  <a:srgbClr val="0070C0"/>
                </a:solidFill>
                <a:effectLst/>
                <a:uLnTx/>
                <a:uFillTx/>
                <a:latin typeface="+mn-lt"/>
                <a:ea typeface="+mn-ea"/>
                <a:cs typeface="+mn-cs"/>
              </a:rPr>
              <a:t>File</a:t>
            </a:r>
            <a:r>
              <a:rPr lang="es-ES" sz="2200" kern="0" dirty="0" smtClean="0">
                <a:solidFill>
                  <a:srgbClr val="0070C0"/>
                </a:solidFill>
                <a:latin typeface="+mn-lt"/>
              </a:rPr>
              <a:t>/New/Program.</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Una vez en la nueva ventana digitaremos todos los comandos, para que calcule los intervalos de confianza para los parámetros.</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65538" name="Picture 2"/>
          <p:cNvPicPr>
            <a:picLocks noChangeAspect="1" noChangeArrowheads="1"/>
          </p:cNvPicPr>
          <p:nvPr/>
        </p:nvPicPr>
        <p:blipFill>
          <a:blip r:embed="rId4"/>
          <a:srcRect/>
          <a:stretch>
            <a:fillRect/>
          </a:stretch>
        </p:blipFill>
        <p:spPr bwMode="auto">
          <a:xfrm>
            <a:off x="1500166" y="3143248"/>
            <a:ext cx="5810250" cy="100013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3074" name="Picture 2"/>
          <p:cNvPicPr>
            <a:picLocks noChangeAspect="1" noChangeArrowheads="1"/>
          </p:cNvPicPr>
          <p:nvPr/>
        </p:nvPicPr>
        <p:blipFill>
          <a:blip r:embed="rId2"/>
          <a:srcRect/>
          <a:stretch>
            <a:fillRect/>
          </a:stretch>
        </p:blipFill>
        <p:spPr bwMode="auto">
          <a:xfrm>
            <a:off x="714348" y="1214422"/>
            <a:ext cx="7715304" cy="4786346"/>
          </a:xfrm>
          <a:prstGeom prst="rect">
            <a:avLst/>
          </a:prstGeom>
          <a:noFill/>
          <a:ln w="9525">
            <a:solidFill>
              <a:srgbClr val="002060"/>
            </a:solidFill>
            <a:miter lim="800000"/>
            <a:headEnd/>
            <a:tailEnd/>
          </a:ln>
          <a:effectLst/>
        </p:spPr>
      </p:pic>
      <p:sp>
        <p:nvSpPr>
          <p:cNvPr id="10" name="9 Llamada rectangular redondeada"/>
          <p:cNvSpPr/>
          <p:nvPr/>
        </p:nvSpPr>
        <p:spPr>
          <a:xfrm>
            <a:off x="285720" y="6143644"/>
            <a:ext cx="6286544" cy="285752"/>
          </a:xfrm>
          <a:prstGeom prst="wedgeRoundRectCallout">
            <a:avLst>
              <a:gd name="adj1" fmla="val 79773"/>
              <a:gd name="adj2" fmla="val -182495"/>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s-ES" sz="1300" dirty="0" smtClean="0"/>
              <a:t>Ramón </a:t>
            </a:r>
            <a:r>
              <a:rPr lang="es-ES" sz="1300" dirty="0" err="1" smtClean="0"/>
              <a:t>Mahía</a:t>
            </a:r>
            <a:r>
              <a:rPr lang="es-ES" sz="1300" dirty="0" smtClean="0"/>
              <a:t> (2001) “</a:t>
            </a:r>
            <a:r>
              <a:rPr lang="es-ES" sz="1200" dirty="0" smtClean="0">
                <a:solidFill>
                  <a:srgbClr val="2B2BF5"/>
                </a:solidFill>
              </a:rPr>
              <a:t>GUÍA DE MANEJO DEL PROGRAMA E-VIEWS</a:t>
            </a:r>
            <a:r>
              <a:rPr lang="es-ES" sz="1200" b="1" dirty="0" smtClean="0">
                <a:solidFill>
                  <a:srgbClr val="2B2BF5"/>
                </a:solidFill>
              </a:rPr>
              <a:t>”</a:t>
            </a:r>
            <a:endParaRPr lang="es-ES" sz="1200" b="1" dirty="0">
              <a:solidFill>
                <a:srgbClr val="2B2BF5"/>
              </a:solidFill>
            </a:endParaRPr>
          </a:p>
        </p:txBody>
      </p:sp>
      <p:pic>
        <p:nvPicPr>
          <p:cNvPr id="14337"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1"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500034" y="1500174"/>
            <a:ext cx="4000528" cy="4643470"/>
          </a:xfrm>
        </p:spPr>
        <p:txBody>
          <a:bodyPr/>
          <a:lstStyle/>
          <a:p>
            <a:pPr algn="just"/>
            <a:r>
              <a:rPr lang="es-ES" sz="2200" dirty="0" smtClean="0"/>
              <a:t>Este se ejecutará haciendo Click en </a:t>
            </a:r>
            <a:r>
              <a:rPr lang="es-ES" sz="2200" dirty="0" smtClean="0">
                <a:solidFill>
                  <a:srgbClr val="0070C0"/>
                </a:solidFill>
              </a:rPr>
              <a:t>Run</a:t>
            </a:r>
            <a:r>
              <a:rPr lang="es-ES" sz="2200" dirty="0" smtClean="0"/>
              <a:t>, podemos guardar la programación con un Click en el menú </a:t>
            </a:r>
            <a:r>
              <a:rPr lang="es-ES" sz="2200" dirty="0" smtClean="0">
                <a:solidFill>
                  <a:srgbClr val="0070C0"/>
                </a:solidFill>
              </a:rPr>
              <a:t>save</a:t>
            </a:r>
            <a:r>
              <a:rPr lang="es-ES" sz="2200" dirty="0" smtClean="0"/>
              <a:t>, con el nombre que deseamos este tendrá por extensión.PRG</a:t>
            </a:r>
          </a:p>
          <a:p>
            <a:pPr algn="just"/>
            <a:endParaRPr lang="es-ES" sz="2200" dirty="0" smtClean="0"/>
          </a:p>
          <a:p>
            <a:pPr algn="just"/>
            <a:r>
              <a:rPr lang="es-ES" sz="2200" dirty="0" smtClean="0"/>
              <a:t>Este programa se ejecutará siempre que el archivo workfile(wf1) este en la misma carpeta que el archivo de programación(prg) generado.</a:t>
            </a:r>
          </a:p>
          <a:p>
            <a:pPr algn="just"/>
            <a:endParaRPr lang="es-ES" sz="2200" dirty="0" smtClean="0"/>
          </a:p>
          <a:p>
            <a:pPr algn="just"/>
            <a:endParaRPr lang="es-ES" sz="2200" dirty="0"/>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66562" name="Picture 2"/>
          <p:cNvPicPr>
            <a:picLocks noChangeAspect="1" noChangeArrowheads="1"/>
          </p:cNvPicPr>
          <p:nvPr/>
        </p:nvPicPr>
        <p:blipFill>
          <a:blip r:embed="rId4"/>
          <a:srcRect/>
          <a:stretch>
            <a:fillRect/>
          </a:stretch>
        </p:blipFill>
        <p:spPr bwMode="auto">
          <a:xfrm>
            <a:off x="4643438" y="1571612"/>
            <a:ext cx="423386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68610" name="Picture 2" descr="C:\Documents and Settings\clark\Mis documentos\Mis imágenes\cv.JPG"/>
          <p:cNvPicPr>
            <a:picLocks noChangeAspect="1" noChangeArrowheads="1"/>
          </p:cNvPicPr>
          <p:nvPr/>
        </p:nvPicPr>
        <p:blipFill>
          <a:blip r:embed="rId4"/>
          <a:srcRect/>
          <a:stretch>
            <a:fillRect/>
          </a:stretch>
        </p:blipFill>
        <p:spPr bwMode="auto">
          <a:xfrm>
            <a:off x="357158" y="1214422"/>
            <a:ext cx="4357718" cy="2071702"/>
          </a:xfrm>
          <a:prstGeom prst="rect">
            <a:avLst/>
          </a:prstGeom>
          <a:noFill/>
        </p:spPr>
      </p:pic>
      <p:sp>
        <p:nvSpPr>
          <p:cNvPr id="14" name="13 Llamada rectangular redondeada"/>
          <p:cNvSpPr/>
          <p:nvPr/>
        </p:nvSpPr>
        <p:spPr>
          <a:xfrm>
            <a:off x="5143504" y="1285860"/>
            <a:ext cx="3786214" cy="1357322"/>
          </a:xfrm>
          <a:prstGeom prst="wedgeRoundRectCallout">
            <a:avLst>
              <a:gd name="adj1" fmla="val -92852"/>
              <a:gd name="adj2" fmla="val 1808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Podemos editar el nombre de LS, para esto nos situamos en la parte inferior de la hora y fecha y activamos el menú Edit +/-</a:t>
            </a:r>
            <a:endParaRPr lang="es-ES" dirty="0"/>
          </a:p>
        </p:txBody>
      </p:sp>
      <p:sp>
        <p:nvSpPr>
          <p:cNvPr id="15" name="14 Llamada rectangular redondeada"/>
          <p:cNvSpPr/>
          <p:nvPr/>
        </p:nvSpPr>
        <p:spPr>
          <a:xfrm>
            <a:off x="2714612" y="2714620"/>
            <a:ext cx="3786214" cy="714380"/>
          </a:xfrm>
          <a:prstGeom prst="wedgeRoundRectCallout">
            <a:avLst>
              <a:gd name="adj1" fmla="val -102216"/>
              <a:gd name="adj2" fmla="val -179347"/>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Digitamos el nombre que queremos poner y listo</a:t>
            </a:r>
            <a:endParaRPr lang="es-ES" dirty="0"/>
          </a:p>
        </p:txBody>
      </p:sp>
      <p:sp>
        <p:nvSpPr>
          <p:cNvPr id="16" name="15 Subtítulo"/>
          <p:cNvSpPr>
            <a:spLocks noGrp="1"/>
          </p:cNvSpPr>
          <p:nvPr>
            <p:ph type="subTitle" idx="1"/>
          </p:nvPr>
        </p:nvSpPr>
        <p:spPr>
          <a:xfrm>
            <a:off x="428596" y="5786454"/>
            <a:ext cx="8358246" cy="495288"/>
          </a:xfrm>
        </p:spPr>
        <p:txBody>
          <a:bodyPr/>
          <a:lstStyle/>
          <a:p>
            <a:pPr algn="l"/>
            <a:r>
              <a:rPr lang="es-ES" sz="2200" dirty="0" smtClean="0"/>
              <a:t>Vamos a someter a comprobación los resultados en Excel.</a:t>
            </a:r>
            <a:endParaRPr lang="es-ES" sz="2200" dirty="0"/>
          </a:p>
        </p:txBody>
      </p:sp>
      <p:pic>
        <p:nvPicPr>
          <p:cNvPr id="68611" name="Picture 3" descr="C:\Documents and Settings\clark\Mis documentos\Mis imágenes\vv.JPG"/>
          <p:cNvPicPr>
            <a:picLocks noChangeAspect="1" noChangeArrowheads="1"/>
          </p:cNvPicPr>
          <p:nvPr/>
        </p:nvPicPr>
        <p:blipFill>
          <a:blip r:embed="rId5"/>
          <a:srcRect/>
          <a:stretch>
            <a:fillRect/>
          </a:stretch>
        </p:blipFill>
        <p:spPr bwMode="auto">
          <a:xfrm>
            <a:off x="1071538" y="3643314"/>
            <a:ext cx="6500858" cy="1981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14282" y="1214422"/>
            <a:ext cx="8358246" cy="1214446"/>
          </a:xfrm>
        </p:spPr>
        <p:txBody>
          <a:bodyPr/>
          <a:lstStyle/>
          <a:p>
            <a:pPr algn="l"/>
            <a:r>
              <a:rPr lang="es-ES" sz="2400" dirty="0" smtClean="0">
                <a:solidFill>
                  <a:srgbClr val="FF0000"/>
                </a:solidFill>
              </a:rPr>
              <a:t>Comprobando los Resultados en Excel</a:t>
            </a:r>
          </a:p>
          <a:p>
            <a:pPr algn="l"/>
            <a:r>
              <a:rPr lang="es-ES" sz="2200" dirty="0" smtClean="0"/>
              <a:t>Vamos hallar la probabilidad de una t-Stundent en Excel</a:t>
            </a:r>
            <a:endParaRPr lang="es-ES" sz="2200" dirty="0"/>
          </a:p>
        </p:txBody>
      </p:sp>
      <p:pic>
        <p:nvPicPr>
          <p:cNvPr id="55298" name="Picture 2"/>
          <p:cNvPicPr>
            <a:picLocks noChangeAspect="1" noChangeArrowheads="1"/>
          </p:cNvPicPr>
          <p:nvPr/>
        </p:nvPicPr>
        <p:blipFill>
          <a:blip r:embed="rId2"/>
          <a:srcRect/>
          <a:stretch>
            <a:fillRect/>
          </a:stretch>
        </p:blipFill>
        <p:spPr bwMode="auto">
          <a:xfrm>
            <a:off x="500034" y="2428868"/>
            <a:ext cx="5214974" cy="3500462"/>
          </a:xfrm>
          <a:prstGeom prst="rect">
            <a:avLst/>
          </a:prstGeom>
          <a:noFill/>
          <a:ln w="9525">
            <a:noFill/>
            <a:miter lim="800000"/>
            <a:headEnd/>
            <a:tailEnd/>
          </a:ln>
          <a:effectLst/>
        </p:spPr>
      </p:pic>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9" name="8 Llamada rectangular redondeada"/>
          <p:cNvSpPr/>
          <p:nvPr/>
        </p:nvSpPr>
        <p:spPr>
          <a:xfrm>
            <a:off x="6143636" y="2714620"/>
            <a:ext cx="2643238" cy="500066"/>
          </a:xfrm>
          <a:prstGeom prst="wedgeRoundRectCallout">
            <a:avLst>
              <a:gd name="adj1" fmla="val -85895"/>
              <a:gd name="adj2" fmla="val 23863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dirty="0" smtClean="0"/>
              <a:t>Instrucción  a seguir en Excel</a:t>
            </a: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428736"/>
            <a:ext cx="8501122" cy="1214446"/>
          </a:xfrm>
        </p:spPr>
        <p:txBody>
          <a:bodyPr/>
          <a:lstStyle/>
          <a:p>
            <a:pPr algn="just"/>
            <a:r>
              <a:rPr lang="es-ES" sz="2200" dirty="0" smtClean="0"/>
              <a:t>Podemos comprobar que los resultados obtenidos en Excel son los mismo que se obtuvieron de forma manual y mediante los comandos de EViews.</a:t>
            </a:r>
            <a:endParaRPr lang="es-ES" sz="2200" dirty="0"/>
          </a:p>
        </p:txBody>
      </p:sp>
      <p:pic>
        <p:nvPicPr>
          <p:cNvPr id="56322" name="Picture 2"/>
          <p:cNvPicPr>
            <a:picLocks noChangeAspect="1" noChangeArrowheads="1"/>
          </p:cNvPicPr>
          <p:nvPr/>
        </p:nvPicPr>
        <p:blipFill>
          <a:blip r:embed="rId2"/>
          <a:srcRect/>
          <a:stretch>
            <a:fillRect/>
          </a:stretch>
        </p:blipFill>
        <p:spPr bwMode="auto">
          <a:xfrm>
            <a:off x="1428728" y="2643182"/>
            <a:ext cx="5643602" cy="3286148"/>
          </a:xfrm>
          <a:prstGeom prst="rect">
            <a:avLst/>
          </a:prstGeom>
          <a:noFill/>
          <a:ln w="9525">
            <a:noFill/>
            <a:miter lim="800000"/>
            <a:headEnd/>
            <a:tailEnd/>
          </a:ln>
          <a:effectLst/>
        </p:spPr>
      </p:pic>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0"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071546"/>
            <a:ext cx="37147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Test de Normalidad </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9" name="2 Marcador de contenido"/>
          <p:cNvSpPr txBox="1">
            <a:spLocks/>
          </p:cNvSpPr>
          <p:nvPr/>
        </p:nvSpPr>
        <p:spPr bwMode="auto">
          <a:xfrm>
            <a:off x="285720" y="1571612"/>
            <a:ext cx="8572560" cy="47863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Uno de los problema más frecuentes al trabajar con variables es saber si tienen distribución Normal.  Pues no se puede aplicar los Test estadísticos si la muestra no es normal, en ese caso se trabajaría con pruebas no paramétricas</a:t>
            </a:r>
            <a:r>
              <a:rPr lang="es-ES" sz="2200" kern="0" dirty="0" smtClean="0">
                <a:latin typeface="+mn-lt"/>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o se puede graficar las variables  para tener una idea de la forma y de esta manera poder hacer las transformaciones del caso,</a:t>
            </a:r>
            <a:r>
              <a:rPr kumimoji="0" lang="es-ES" sz="2200" b="0" i="0" u="none" strike="noStrike" kern="0" cap="none" spc="0" normalizeH="0" noProof="0" dirty="0" smtClean="0">
                <a:ln>
                  <a:noFill/>
                </a:ln>
                <a:solidFill>
                  <a:schemeClr val="tx1"/>
                </a:solidFill>
                <a:effectLst/>
                <a:uLnTx/>
                <a:uFillTx/>
                <a:latin typeface="+mn-lt"/>
                <a:ea typeface="+mn-ea"/>
                <a:cs typeface="+mn-cs"/>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para que tengan una distribución normal.</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EViews</a:t>
            </a:r>
            <a:r>
              <a:rPr lang="es-ES" sz="2200" kern="0" dirty="0" smtClean="0">
                <a:latin typeface="+mn-lt"/>
              </a:rPr>
              <a:t> </a:t>
            </a:r>
            <a:r>
              <a:rPr kumimoji="0" lang="es-ES" sz="2200" b="0" i="0" u="none" strike="noStrike" kern="0" cap="none" spc="0" normalizeH="0" baseline="0" noProof="0" dirty="0" smtClean="0">
                <a:ln>
                  <a:noFill/>
                </a:ln>
                <a:solidFill>
                  <a:schemeClr val="tx1"/>
                </a:solidFill>
                <a:effectLst/>
                <a:uLnTx/>
                <a:uFillTx/>
                <a:latin typeface="+mn-lt"/>
                <a:ea typeface="+mn-ea"/>
                <a:cs typeface="+mn-cs"/>
              </a:rPr>
              <a:t>tiene incorporado varias pruebas para analizar la normalidad.</a:t>
            </a:r>
            <a:r>
              <a:rPr kumimoji="0" lang="es-ES" sz="2200" b="0" i="0" u="none" strike="noStrike" kern="0" cap="none" spc="0" normalizeH="0" noProof="0" dirty="0" smtClean="0">
                <a:ln>
                  <a:noFill/>
                </a:ln>
                <a:solidFill>
                  <a:schemeClr val="tx1"/>
                </a:solidFill>
                <a:effectLst/>
                <a:uLnTx/>
                <a:uFillTx/>
                <a:latin typeface="+mn-lt"/>
                <a:ea typeface="+mn-ea"/>
                <a:cs typeface="+mn-cs"/>
              </a:rPr>
              <a:t> Recordemos que para asumir normalidad del modelo solo basta que los errores de este sean normales para asumir la normalidad de dicho modelo.</a:t>
            </a:r>
            <a:r>
              <a:rPr kumimoji="0" lang="es-ES" sz="2200" b="0" i="0" u="none" strike="noStrike" kern="0" cap="none" spc="0" normalizeH="0" baseline="0" noProof="0" dirty="0" smtClean="0">
                <a:ln>
                  <a:noFill/>
                </a:ln>
                <a:solidFill>
                  <a:schemeClr val="tx1"/>
                </a:solidFill>
                <a:effectLst/>
                <a:uLnTx/>
                <a:uFillTx/>
                <a:latin typeface="+mn-lt"/>
                <a:ea typeface="+mn-ea"/>
                <a:cs typeface="+mn-cs"/>
              </a:rPr>
              <a:t> </a:t>
            </a:r>
            <a:endParaRPr kumimoji="0" lang="es-ES" sz="5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5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5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0" defTabSz="914400" rtl="0" eaLnBrk="1" fontAlgn="base" latinLnBrk="0" hangingPunct="1">
              <a:lnSpc>
                <a:spcPct val="100000"/>
              </a:lnSpc>
              <a:spcBef>
                <a:spcPct val="20000"/>
              </a:spcBef>
              <a:spcAft>
                <a:spcPct val="0"/>
              </a:spcAft>
              <a:buClrTx/>
              <a:buSzTx/>
              <a:buFontTx/>
              <a:buBlip>
                <a:blip r:embed="rId4"/>
              </a:buBlip>
              <a:tabLst/>
              <a:defRPr/>
            </a:pPr>
            <a:r>
              <a:rPr kumimoji="0" lang="es-ES" sz="2200" b="0" i="0" u="none" strike="noStrike" kern="0" cap="none" spc="0" normalizeH="0" baseline="0" noProof="0" dirty="0" smtClean="0">
                <a:ln>
                  <a:noFill/>
                </a:ln>
                <a:solidFill>
                  <a:srgbClr val="2B2BF5"/>
                </a:solidFill>
                <a:effectLst/>
                <a:uLnTx/>
                <a:uFillTx/>
                <a:latin typeface="+mn-lt"/>
              </a:rPr>
              <a:t>Test de Jarque – Bera</a:t>
            </a:r>
          </a:p>
          <a:p>
            <a:pPr marL="457200" marR="0" lvl="1" indent="0" defTabSz="914400" rtl="0" eaLnBrk="1" fontAlgn="base" latinLnBrk="0" hangingPunct="1">
              <a:lnSpc>
                <a:spcPct val="100000"/>
              </a:lnSpc>
              <a:spcBef>
                <a:spcPct val="20000"/>
              </a:spcBef>
              <a:spcAft>
                <a:spcPct val="0"/>
              </a:spcAft>
              <a:buClrTx/>
              <a:buSzTx/>
              <a:buFontTx/>
              <a:buBlip>
                <a:blip r:embed="rId4"/>
              </a:buBlip>
              <a:tabLst/>
              <a:defRPr/>
            </a:pPr>
            <a:r>
              <a:rPr kumimoji="0" lang="es-ES" sz="2200" b="0" i="0" u="none" strike="noStrike" kern="0" cap="none" spc="0" normalizeH="0" baseline="0" noProof="0" dirty="0" smtClean="0">
                <a:ln>
                  <a:noFill/>
                </a:ln>
                <a:solidFill>
                  <a:srgbClr val="2B2BF5"/>
                </a:solidFill>
                <a:effectLst/>
                <a:uLnTx/>
                <a:uFillTx/>
                <a:latin typeface="+mn-lt"/>
              </a:rPr>
              <a:t>Prueba de Normalidad (Quantile - Quantile)</a:t>
            </a:r>
          </a:p>
          <a:p>
            <a:pPr marL="457200" marR="0" lvl="1" indent="0" defTabSz="914400" rtl="0" eaLnBrk="1" fontAlgn="base" latinLnBrk="0" hangingPunct="1">
              <a:lnSpc>
                <a:spcPct val="100000"/>
              </a:lnSpc>
              <a:spcBef>
                <a:spcPct val="20000"/>
              </a:spcBef>
              <a:spcAft>
                <a:spcPct val="0"/>
              </a:spcAft>
              <a:buClrTx/>
              <a:buSzTx/>
              <a:buFontTx/>
              <a:buBlip>
                <a:blip r:embed="rId4"/>
              </a:buBlip>
              <a:tabLst/>
              <a:defRPr/>
            </a:pPr>
            <a:r>
              <a:rPr kumimoji="0" lang="es-ES" sz="2200" b="0" i="0" u="none" strike="noStrike" kern="0" cap="none" spc="0" normalizeH="0" baseline="0" noProof="0" dirty="0" smtClean="0">
                <a:ln>
                  <a:noFill/>
                </a:ln>
                <a:solidFill>
                  <a:srgbClr val="2B2BF5"/>
                </a:solidFill>
                <a:effectLst/>
                <a:uLnTx/>
                <a:uFillTx/>
                <a:latin typeface="+mn-lt"/>
              </a:rPr>
              <a:t>El Diagrama de Caja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14" name="2 Marcador de contenido"/>
          <p:cNvSpPr txBox="1">
            <a:spLocks/>
          </p:cNvSpPr>
          <p:nvPr/>
        </p:nvSpPr>
        <p:spPr bwMode="auto">
          <a:xfrm>
            <a:off x="357158" y="1214422"/>
            <a:ext cx="8286808" cy="5214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uLnTx/>
                <a:uFillTx/>
                <a:latin typeface="+mj-lt"/>
                <a:ea typeface="+mj-ea"/>
                <a:cs typeface="+mj-cs"/>
              </a:rPr>
              <a:t>Test de Jarque – Bera</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mn-cs"/>
              </a:rPr>
              <a:t>Aplicando la prueba al</a:t>
            </a:r>
            <a:r>
              <a:rPr kumimoji="0" lang="es-ES" sz="2200" b="0" i="0" u="none" strike="noStrike" kern="0" cap="none" spc="0" normalizeH="0" noProof="0" dirty="0" smtClean="0">
                <a:ln>
                  <a:noFill/>
                </a:ln>
                <a:solidFill>
                  <a:schemeClr val="tx1"/>
                </a:solidFill>
                <a:effectLst/>
                <a:uLnTx/>
                <a:uFillTx/>
                <a:latin typeface="+mj-lt"/>
                <a:ea typeface="+mn-ea"/>
                <a:cs typeface="+mn-cs"/>
              </a:rPr>
              <a:t> error del modelo se tiene la hipótesis de </a:t>
            </a:r>
            <a:r>
              <a:rPr kumimoji="0" lang="es-ES" sz="2200" b="0" i="0" u="none" strike="noStrike" kern="0" cap="none" spc="0" normalizeH="0" noProof="0" dirty="0" smtClean="0">
                <a:ln>
                  <a:noFill/>
                </a:ln>
                <a:effectLst/>
                <a:uLnTx/>
                <a:uFillTx/>
                <a:latin typeface="+mj-lt"/>
                <a:ea typeface="+mn-ea"/>
                <a:cs typeface="+mn-cs"/>
              </a:rPr>
              <a:t>decisión:</a:t>
            </a:r>
            <a:endParaRPr kumimoji="0" lang="es-ES" sz="2200" b="0" i="0" u="none" strike="noStrike" kern="0" cap="none" spc="0" normalizeH="0" baseline="0" noProof="0" dirty="0" smtClean="0">
              <a:ln>
                <a:noFill/>
              </a:ln>
              <a:effectLst/>
              <a:uLnTx/>
              <a:uFillTx/>
              <a:latin typeface="+mj-lt"/>
              <a:ea typeface="+mn-ea"/>
              <a:cs typeface="+mn-cs"/>
            </a:endParaRPr>
          </a:p>
          <a:p>
            <a:pPr>
              <a:buNone/>
            </a:pPr>
            <a:r>
              <a:rPr lang="es-ES" sz="2200" dirty="0" smtClean="0">
                <a:latin typeface="+mj-lt"/>
              </a:rPr>
              <a:t>H</a:t>
            </a:r>
            <a:r>
              <a:rPr lang="es-ES" sz="1400" dirty="0" smtClean="0">
                <a:latin typeface="+mj-lt"/>
              </a:rPr>
              <a:t>0</a:t>
            </a:r>
            <a:r>
              <a:rPr lang="es-ES" sz="2200" dirty="0" smtClean="0">
                <a:latin typeface="+mj-lt"/>
              </a:rPr>
              <a:t> : </a:t>
            </a:r>
            <a:r>
              <a:rPr lang="el-GR" sz="2200" dirty="0" smtClean="0">
                <a:latin typeface="+mj-lt"/>
                <a:cs typeface="Times New Roman"/>
              </a:rPr>
              <a:t>ε</a:t>
            </a:r>
            <a:r>
              <a:rPr lang="es-ES" sz="1200" dirty="0" smtClean="0">
                <a:latin typeface="+mj-lt"/>
                <a:cs typeface="Times New Roman"/>
              </a:rPr>
              <a:t>t </a:t>
            </a:r>
            <a:r>
              <a:rPr lang="es-ES" sz="2000" dirty="0" smtClean="0">
                <a:latin typeface="+mj-lt"/>
                <a:cs typeface="Times New Roman"/>
              </a:rPr>
              <a:t> </a:t>
            </a:r>
            <a:r>
              <a:rPr lang="es-ES" sz="2200" dirty="0" smtClean="0">
                <a:latin typeface="+mj-lt"/>
                <a:cs typeface="Times New Roman"/>
              </a:rPr>
              <a:t>se aproxima a una distribución Normal.</a:t>
            </a:r>
          </a:p>
          <a:p>
            <a:pPr>
              <a:buNone/>
            </a:pPr>
            <a:r>
              <a:rPr lang="es-ES" sz="2200" dirty="0" smtClean="0">
                <a:latin typeface="+mj-lt"/>
                <a:cs typeface="Times New Roman"/>
              </a:rPr>
              <a:t>H</a:t>
            </a:r>
            <a:r>
              <a:rPr lang="es-ES" sz="1600" dirty="0" smtClean="0">
                <a:latin typeface="+mj-lt"/>
                <a:cs typeface="Times New Roman"/>
              </a:rPr>
              <a:t>1</a:t>
            </a:r>
            <a:r>
              <a:rPr lang="es-ES" dirty="0" smtClean="0">
                <a:latin typeface="+mj-lt"/>
                <a:cs typeface="Times New Roman"/>
              </a:rPr>
              <a:t> </a:t>
            </a:r>
            <a:r>
              <a:rPr lang="es-ES" sz="2200" dirty="0" smtClean="0">
                <a:latin typeface="+mj-lt"/>
                <a:cs typeface="Times New Roman"/>
              </a:rPr>
              <a:t>: </a:t>
            </a:r>
            <a:r>
              <a:rPr lang="el-GR" sz="2200" dirty="0" smtClean="0">
                <a:latin typeface="+mj-lt"/>
                <a:cs typeface="Times New Roman"/>
              </a:rPr>
              <a:t>ε</a:t>
            </a:r>
            <a:r>
              <a:rPr lang="es-ES" sz="1200" dirty="0" smtClean="0">
                <a:latin typeface="+mj-lt"/>
                <a:cs typeface="Times New Roman"/>
              </a:rPr>
              <a:t>t</a:t>
            </a:r>
            <a:r>
              <a:rPr lang="es-ES" sz="2200" dirty="0" smtClean="0">
                <a:latin typeface="+mj-lt"/>
                <a:cs typeface="Times New Roman"/>
              </a:rPr>
              <a:t>  no se aproxima a una distribución Normal.</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Jarque -  Bera se formula: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T: Tamaño de muestra</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K: Es la kurtosis</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S: Es la asimetría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k: Número de regresoras</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rgbClr val="2B2BF5"/>
                </a:solidFill>
                <a:effectLst/>
                <a:uLnTx/>
                <a:uFillTx/>
                <a:latin typeface="+mj-lt"/>
                <a:ea typeface="+mn-ea"/>
                <a:cs typeface="Times New Roman"/>
              </a:rPr>
              <a:t>Regla de Decisión:</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j-lt"/>
              <a:ea typeface="+mn-ea"/>
              <a:cs typeface="Times New Roman"/>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Si el </a:t>
            </a:r>
            <a:r>
              <a:rPr kumimoji="0" lang="es-ES" sz="2200" b="0" i="1" u="none" strike="noStrike" kern="0" cap="none" spc="0" normalizeH="0" baseline="0" noProof="0" dirty="0" smtClean="0">
                <a:ln>
                  <a:noFill/>
                </a:ln>
                <a:solidFill>
                  <a:schemeClr val="tx1"/>
                </a:solidFill>
                <a:effectLst/>
                <a:uLnTx/>
                <a:uFillTx/>
                <a:latin typeface="+mj-lt"/>
                <a:ea typeface="+mn-ea"/>
                <a:cs typeface="Times New Roman"/>
              </a:rPr>
              <a:t>JB</a:t>
            </a:r>
            <a:r>
              <a:rPr kumimoji="0" lang="es-ES" sz="2200" b="0" i="0" u="none" strike="noStrike" kern="0" cap="none" spc="0" normalizeH="0" baseline="0" noProof="0" dirty="0" smtClean="0">
                <a:ln>
                  <a:noFill/>
                </a:ln>
                <a:solidFill>
                  <a:schemeClr val="tx1"/>
                </a:solidFill>
                <a:effectLst/>
                <a:uLnTx/>
                <a:uFillTx/>
                <a:latin typeface="+mj-lt"/>
                <a:ea typeface="+mn-ea"/>
                <a:cs typeface="Times New Roman"/>
              </a:rPr>
              <a:t> es menor 5.99 no se rechaza la hipótesis nula  </a:t>
            </a:r>
          </a:p>
        </p:txBody>
      </p:sp>
      <p:graphicFrame>
        <p:nvGraphicFramePr>
          <p:cNvPr id="69634" name="Object 2"/>
          <p:cNvGraphicFramePr>
            <a:graphicFrameLocks noChangeAspect="1"/>
          </p:cNvGraphicFramePr>
          <p:nvPr/>
        </p:nvGraphicFramePr>
        <p:xfrm>
          <a:off x="3929058" y="3571876"/>
          <a:ext cx="4105275" cy="1000124"/>
        </p:xfrm>
        <a:graphic>
          <a:graphicData uri="http://schemas.openxmlformats.org/presentationml/2006/ole">
            <mc:AlternateContent xmlns:mc="http://schemas.openxmlformats.org/markup-compatibility/2006">
              <mc:Choice xmlns:v="urn:schemas-microsoft-com:vml" Requires="v">
                <p:oleObj spid="_x0000_s69636" name="Ecuación" r:id="rId5" imgW="1663560" imgH="482400" progId="Equation.3">
                  <p:embed/>
                </p:oleObj>
              </mc:Choice>
              <mc:Fallback>
                <p:oleObj name="Ecuación" r:id="rId5" imgW="1663560" imgH="482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58" y="3571876"/>
                        <a:ext cx="4105275" cy="1000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4286248" y="5143512"/>
          <a:ext cx="3286148" cy="500061"/>
        </p:xfrm>
        <a:graphic>
          <a:graphicData uri="http://schemas.openxmlformats.org/presentationml/2006/ole">
            <mc:AlternateContent xmlns:mc="http://schemas.openxmlformats.org/markup-compatibility/2006">
              <mc:Choice xmlns:v="urn:schemas-microsoft-com:vml" Requires="v">
                <p:oleObj spid="_x0000_s69637" name="Ecuación" r:id="rId7" imgW="1155600" imgH="253800" progId="Equation.3">
                  <p:embed/>
                </p:oleObj>
              </mc:Choice>
              <mc:Fallback>
                <p:oleObj name="Ecuación" r:id="rId7" imgW="1155600" imgH="2538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48" y="5143512"/>
                        <a:ext cx="3286148" cy="5000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214422"/>
            <a:ext cx="8429684" cy="785818"/>
          </a:xfrm>
        </p:spPr>
        <p:txBody>
          <a:bodyPr/>
          <a:lstStyle/>
          <a:p>
            <a:pPr algn="l"/>
            <a:r>
              <a:rPr lang="es-ES" sz="2200" dirty="0" smtClean="0"/>
              <a:t>Abrir con doble Click Resid ir a </a:t>
            </a:r>
            <a:r>
              <a:rPr lang="es-ES" sz="2200" dirty="0" smtClean="0">
                <a:solidFill>
                  <a:srgbClr val="0070C0"/>
                </a:solidFill>
              </a:rPr>
              <a:t>View/ Descriptive Statistics &amp; Tests / Histogram and Stats</a:t>
            </a:r>
            <a:endParaRPr lang="es-ES" sz="2200" dirty="0">
              <a:solidFill>
                <a:srgbClr val="0070C0"/>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70658" name="Picture 2" descr="C:\Documents and Settings\clark\Mis documentos\Mis imágenes\10.JPG"/>
          <p:cNvPicPr>
            <a:picLocks noChangeAspect="1" noChangeArrowheads="1"/>
          </p:cNvPicPr>
          <p:nvPr/>
        </p:nvPicPr>
        <p:blipFill>
          <a:blip r:embed="rId4"/>
          <a:srcRect/>
          <a:stretch>
            <a:fillRect/>
          </a:stretch>
        </p:blipFill>
        <p:spPr bwMode="auto">
          <a:xfrm>
            <a:off x="928662" y="3000372"/>
            <a:ext cx="4667250" cy="2867025"/>
          </a:xfrm>
          <a:prstGeom prst="rect">
            <a:avLst/>
          </a:prstGeom>
          <a:noFill/>
          <a:ln>
            <a:solidFill>
              <a:schemeClr val="tx1"/>
            </a:solidFill>
          </a:ln>
        </p:spPr>
      </p:pic>
      <p:pic>
        <p:nvPicPr>
          <p:cNvPr id="70659" name="Picture 3"/>
          <p:cNvPicPr>
            <a:picLocks noChangeAspect="1" noChangeArrowheads="1"/>
          </p:cNvPicPr>
          <p:nvPr/>
        </p:nvPicPr>
        <p:blipFill>
          <a:blip r:embed="rId5"/>
          <a:srcRect/>
          <a:stretch>
            <a:fillRect/>
          </a:stretch>
        </p:blipFill>
        <p:spPr bwMode="auto">
          <a:xfrm>
            <a:off x="4143372" y="1714488"/>
            <a:ext cx="4048125" cy="895350"/>
          </a:xfrm>
          <a:prstGeom prst="rect">
            <a:avLst/>
          </a:prstGeom>
          <a:noFill/>
          <a:ln w="9525">
            <a:solidFill>
              <a:schemeClr val="tx1"/>
            </a:solidFill>
            <a:miter lim="800000"/>
            <a:headEnd/>
            <a:tailEnd/>
          </a:ln>
          <a:effectLst/>
        </p:spPr>
      </p:pic>
      <p:sp>
        <p:nvSpPr>
          <p:cNvPr id="14" name="13 Llamada rectangular redondeada"/>
          <p:cNvSpPr/>
          <p:nvPr/>
        </p:nvSpPr>
        <p:spPr>
          <a:xfrm>
            <a:off x="5929322" y="4286256"/>
            <a:ext cx="2071702" cy="714380"/>
          </a:xfrm>
          <a:prstGeom prst="wedgeRoundRectCallout">
            <a:avLst>
              <a:gd name="adj1" fmla="val -71832"/>
              <a:gd name="adj2" fmla="val 9044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smtClean="0"/>
              <a:t>El </a:t>
            </a:r>
            <a:r>
              <a:rPr lang="es-ES" sz="1500" i="1" dirty="0" smtClean="0"/>
              <a:t>JB </a:t>
            </a:r>
            <a:r>
              <a:rPr lang="es-ES" sz="1500" dirty="0" smtClean="0"/>
              <a:t>es menor que 5.99 entonces no se rechaza Ho.</a:t>
            </a:r>
            <a:endParaRPr lang="es-ES" sz="1500" i="1" dirty="0"/>
          </a:p>
        </p:txBody>
      </p:sp>
      <p:sp>
        <p:nvSpPr>
          <p:cNvPr id="15" name="14 Llamada rectangular redondeada"/>
          <p:cNvSpPr/>
          <p:nvPr/>
        </p:nvSpPr>
        <p:spPr>
          <a:xfrm>
            <a:off x="6143636" y="5429264"/>
            <a:ext cx="2286112" cy="785818"/>
          </a:xfrm>
          <a:prstGeom prst="wedgeRoundRectCallout">
            <a:avLst>
              <a:gd name="adj1" fmla="val -78799"/>
              <a:gd name="adj2" fmla="val -45242"/>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smtClean="0"/>
              <a:t>Existe una probabilidad de 12.39%(mayor 5%) de no rechazar Ho.</a:t>
            </a:r>
            <a:endParaRPr lang="es-ES" sz="1500" i="1" dirty="0"/>
          </a:p>
        </p:txBody>
      </p:sp>
      <p:sp>
        <p:nvSpPr>
          <p:cNvPr id="16" name="15 Llamada rectangular redondeada"/>
          <p:cNvSpPr/>
          <p:nvPr/>
        </p:nvSpPr>
        <p:spPr>
          <a:xfrm>
            <a:off x="5572132" y="2714620"/>
            <a:ext cx="2286112" cy="1071570"/>
          </a:xfrm>
          <a:prstGeom prst="wedgeRoundRectCallout">
            <a:avLst>
              <a:gd name="adj1" fmla="val -55050"/>
              <a:gd name="adj2" fmla="val 154514"/>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smtClean="0"/>
              <a:t>La asimetría tiende a cero, lo que nos da indicios de normalidad.</a:t>
            </a:r>
            <a:endParaRPr lang="es-ES" sz="1500" i="1" dirty="0"/>
          </a:p>
        </p:txBody>
      </p:sp>
      <p:sp>
        <p:nvSpPr>
          <p:cNvPr id="17" name="16 Llamada rectangular redondeada"/>
          <p:cNvSpPr/>
          <p:nvPr/>
        </p:nvSpPr>
        <p:spPr>
          <a:xfrm>
            <a:off x="785786" y="5715016"/>
            <a:ext cx="3357586" cy="714380"/>
          </a:xfrm>
          <a:prstGeom prst="wedgeRoundRectCallout">
            <a:avLst>
              <a:gd name="adj1" fmla="val 54125"/>
              <a:gd name="adj2" fmla="val -13488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500" dirty="0" smtClean="0"/>
              <a:t>La kurtosis tiende a tres lo que nos da indicios de normalidad de los errores.</a:t>
            </a:r>
            <a:endParaRPr lang="es-ES" sz="1500" i="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4" name="2 Marcador de contenido"/>
          <p:cNvSpPr txBox="1">
            <a:spLocks/>
          </p:cNvSpPr>
          <p:nvPr/>
        </p:nvSpPr>
        <p:spPr bwMode="auto">
          <a:xfrm>
            <a:off x="285720" y="1214422"/>
            <a:ext cx="8362216" cy="32147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Prueba de Normalidad (Quantile - Quantile)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Para que exista normalidad en los residuos los puntos deberán estar a lo largo de la recta, pero si los puntos están muy dispersos y la mayoría esta fuera de la recta, entonces</a:t>
            </a:r>
            <a:r>
              <a:rPr kumimoji="0" lang="es-ES" sz="2200" b="0" i="0" u="none" strike="noStrike" kern="0" cap="none" spc="0" normalizeH="0" noProof="0" dirty="0" smtClean="0">
                <a:ln>
                  <a:noFill/>
                </a:ln>
                <a:solidFill>
                  <a:schemeClr val="tx1"/>
                </a:solidFill>
                <a:effectLst/>
                <a:uLnTx/>
                <a:uFillTx/>
                <a:latin typeface="+mn-lt"/>
                <a:ea typeface="+mn-ea"/>
                <a:cs typeface="+mn-cs"/>
              </a:rPr>
              <a:t> </a:t>
            </a:r>
            <a:r>
              <a:rPr lang="es-ES" sz="2200" kern="0" dirty="0" smtClean="0">
                <a:latin typeface="+mn-lt"/>
              </a:rPr>
              <a:t>se concluye que </a:t>
            </a:r>
            <a:r>
              <a:rPr kumimoji="0" lang="es-ES" sz="2200" b="0" i="0" u="none" strike="noStrike" kern="0" cap="none" spc="0" normalizeH="0" baseline="0" noProof="0" dirty="0" smtClean="0">
                <a:ln>
                  <a:noFill/>
                </a:ln>
                <a:solidFill>
                  <a:schemeClr val="tx1"/>
                </a:solidFill>
                <a:effectLst/>
                <a:uLnTx/>
                <a:uFillTx/>
                <a:latin typeface="+mn-lt"/>
                <a:ea typeface="+mn-ea"/>
                <a:cs typeface="+mn-cs"/>
              </a:rPr>
              <a:t>no existe normalidad.</a:t>
            </a:r>
            <a:endParaRPr lang="es-ES" sz="22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La instrucción en EViews es doble </a:t>
            </a:r>
            <a:r>
              <a:rPr lang="es-ES" sz="2200" kern="0" dirty="0" smtClean="0">
                <a:latin typeface="+mn-lt"/>
              </a:rPr>
              <a:t>Click</a:t>
            </a:r>
            <a:r>
              <a:rPr kumimoji="0" lang="es-ES" sz="2200" b="0" i="0" u="none" strike="noStrike" kern="0" cap="none" spc="0" normalizeH="0" baseline="0" noProof="0" dirty="0" smtClean="0">
                <a:ln>
                  <a:noFill/>
                </a:ln>
                <a:solidFill>
                  <a:schemeClr val="tx1"/>
                </a:solidFill>
                <a:effectLst/>
                <a:uLnTx/>
                <a:uFillTx/>
                <a:latin typeface="+mn-lt"/>
                <a:ea typeface="+mn-ea"/>
                <a:cs typeface="+mn-cs"/>
              </a:rPr>
              <a:t> en Resid ir a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View/ Graph… </a:t>
            </a:r>
            <a:r>
              <a:rPr kumimoji="0" lang="es-ES" sz="2200" b="0" i="0" u="none" strike="noStrike" kern="0" cap="none" spc="0" normalizeH="0" baseline="0" noProof="0" dirty="0" smtClean="0">
                <a:ln>
                  <a:noFill/>
                </a:ln>
                <a:solidFill>
                  <a:schemeClr val="tx1"/>
                </a:solidFill>
                <a:effectLst/>
                <a:uLnTx/>
                <a:uFillTx/>
                <a:latin typeface="+mn-lt"/>
                <a:ea typeface="+mn-ea"/>
                <a:cs typeface="+mn-cs"/>
              </a:rPr>
              <a:t>y en especificación seleccionar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Quantile - Quantile </a:t>
            </a:r>
            <a:r>
              <a:rPr kumimoji="0" lang="es-ES" sz="2200" b="0" i="0" u="none" strike="noStrike" kern="0" cap="none" spc="0" normalizeH="0" baseline="0" noProof="0" dirty="0" smtClean="0">
                <a:ln>
                  <a:noFill/>
                </a:ln>
                <a:solidFill>
                  <a:schemeClr val="tx1"/>
                </a:solidFill>
                <a:effectLst/>
                <a:uLnTx/>
                <a:uFillTx/>
                <a:latin typeface="+mn-lt"/>
                <a:ea typeface="+mn-ea"/>
                <a:cs typeface="+mn-cs"/>
              </a:rPr>
              <a:t>en opciones seleccionar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Theoretical</a:t>
            </a:r>
            <a:endParaRPr kumimoji="0" lang="es-ES" sz="2200" b="0" i="0" u="none" strike="noStrike" kern="0" cap="none" spc="0" normalizeH="0" baseline="0" noProof="0" dirty="0">
              <a:ln>
                <a:noFill/>
              </a:ln>
              <a:solidFill>
                <a:srgbClr val="0070C0"/>
              </a:solidFill>
              <a:effectLst/>
              <a:uLnTx/>
              <a:uFillTx/>
              <a:latin typeface="+mn-lt"/>
              <a:ea typeface="+mn-ea"/>
              <a:cs typeface="+mn-cs"/>
            </a:endParaRPr>
          </a:p>
        </p:txBody>
      </p:sp>
      <p:pic>
        <p:nvPicPr>
          <p:cNvPr id="71683" name="Picture 3" descr="C:\Documents and Settings\clark\Mis documentos\Mis imágenes\13.JPG"/>
          <p:cNvPicPr>
            <a:picLocks noChangeAspect="1" noChangeArrowheads="1"/>
          </p:cNvPicPr>
          <p:nvPr/>
        </p:nvPicPr>
        <p:blipFill>
          <a:blip r:embed="rId4"/>
          <a:srcRect/>
          <a:stretch>
            <a:fillRect/>
          </a:stretch>
        </p:blipFill>
        <p:spPr bwMode="auto">
          <a:xfrm>
            <a:off x="1428728" y="4214818"/>
            <a:ext cx="5791200" cy="211454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642910" y="5072074"/>
            <a:ext cx="7929618" cy="1357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a:spcBef>
                <a:spcPct val="20000"/>
              </a:spcBef>
            </a:pPr>
            <a:r>
              <a:rPr lang="es-ES" sz="2400" dirty="0" smtClean="0"/>
              <a:t>Como se puede apreciar los puntos están sobre la recta entonces podemos decir que la variable </a:t>
            </a:r>
            <a:r>
              <a:rPr lang="es-ES" sz="2400" dirty="0" smtClean="0">
                <a:solidFill>
                  <a:srgbClr val="0070C0"/>
                </a:solidFill>
              </a:rPr>
              <a:t>Resid </a:t>
            </a:r>
            <a:r>
              <a:rPr lang="es-ES" sz="2400" dirty="0" smtClean="0"/>
              <a:t>(Error) tiene una distribución normal.</a:t>
            </a:r>
            <a:endParaRPr kumimoji="0" lang="es-ES" sz="2200" b="0" i="0" u="none" strike="noStrike" kern="0" cap="none" spc="0" normalizeH="0" baseline="0" noProof="0" dirty="0">
              <a:ln>
                <a:noFill/>
              </a:ln>
              <a:effectLst/>
              <a:uLnTx/>
              <a:uFillTx/>
              <a:latin typeface="+mn-lt"/>
              <a:ea typeface="+mn-ea"/>
              <a:cs typeface="+mn-cs"/>
            </a:endParaRPr>
          </a:p>
        </p:txBody>
      </p:sp>
      <p:pic>
        <p:nvPicPr>
          <p:cNvPr id="72708" name="Picture 4"/>
          <p:cNvPicPr>
            <a:picLocks noChangeAspect="1" noChangeArrowheads="1"/>
          </p:cNvPicPr>
          <p:nvPr/>
        </p:nvPicPr>
        <p:blipFill>
          <a:blip r:embed="rId4"/>
          <a:srcRect/>
          <a:stretch>
            <a:fillRect/>
          </a:stretch>
        </p:blipFill>
        <p:spPr bwMode="auto">
          <a:xfrm>
            <a:off x="1571604" y="1214422"/>
            <a:ext cx="5253059" cy="387668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4" name="2 Marcador de contenido"/>
          <p:cNvSpPr txBox="1">
            <a:spLocks/>
          </p:cNvSpPr>
          <p:nvPr/>
        </p:nvSpPr>
        <p:spPr bwMode="auto">
          <a:xfrm>
            <a:off x="285720" y="1071546"/>
            <a:ext cx="8572560" cy="37147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600" i="0" u="none" strike="noStrike" kern="0" cap="none" spc="0" normalizeH="0" baseline="0" noProof="0" dirty="0" smtClean="0">
                <a:ln>
                  <a:noFill/>
                </a:ln>
                <a:solidFill>
                  <a:srgbClr val="FF0000"/>
                </a:solidFill>
                <a:effectLst/>
                <a:uLnTx/>
                <a:uFillTx/>
                <a:latin typeface="+mn-lt"/>
                <a:ea typeface="+mn-ea"/>
                <a:cs typeface="+mn-cs"/>
              </a:rPr>
              <a:t>Diagrama de Caja</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Si en el gráfico la media esta en medio de la caja y los “bigotes” tiene la misma distancia a la caja se acepta la normalidad de la variable.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Como sabemos este gráfico se basa en la media, los cuartiles y valores extremos. Donde la caja encierra el rango intercuartil que encierra el 50% de los valores y tiene una media dibujada dentro, además el intercuartil tiene como extremos el percentil 75 y el percentil 25.</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chemeClr val="tx1"/>
                </a:solidFill>
                <a:effectLst/>
                <a:uLnTx/>
                <a:uFillTx/>
                <a:latin typeface="+mn-lt"/>
                <a:ea typeface="+mn-ea"/>
                <a:cs typeface="+mn-cs"/>
              </a:rPr>
              <a:t>Instrucción en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Views</a:t>
            </a:r>
            <a:r>
              <a:rPr kumimoji="0" lang="es-ES" sz="2400" b="0" i="0" u="none" strike="noStrike" kern="0" cap="none" spc="0" normalizeH="0" baseline="0" noProof="0" dirty="0" smtClean="0">
                <a:ln>
                  <a:noFill/>
                </a:ln>
                <a:solidFill>
                  <a:schemeClr val="tx1"/>
                </a:solidFill>
                <a:effectLst/>
                <a:uLnTx/>
                <a:uFillTx/>
                <a:latin typeface="+mn-lt"/>
                <a:ea typeface="+mn-ea"/>
                <a:cs typeface="+mn-cs"/>
              </a:rPr>
              <a:t> es abrir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Resid</a:t>
            </a:r>
            <a:r>
              <a:rPr kumimoji="0" lang="es-ES" sz="2400" b="0" i="0" u="none" strike="noStrike" kern="0" cap="none" spc="0" normalizeH="0" baseline="0" noProof="0" dirty="0" smtClean="0">
                <a:ln>
                  <a:noFill/>
                </a:ln>
                <a:solidFill>
                  <a:schemeClr val="tx1"/>
                </a:solidFill>
                <a:effectLst/>
                <a:uLnTx/>
                <a:uFillTx/>
                <a:latin typeface="+mn-lt"/>
                <a:ea typeface="+mn-ea"/>
                <a:cs typeface="+mn-cs"/>
              </a:rPr>
              <a:t> con doble Click ir a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View/Graph/</a:t>
            </a:r>
            <a:r>
              <a:rPr kumimoji="0" lang="es-ES" sz="2400" b="0" i="0" u="none" strike="noStrike" kern="0" cap="none" spc="0" normalizeH="0" baseline="0" noProof="0" dirty="0" smtClean="0">
                <a:ln>
                  <a:noFill/>
                </a:ln>
                <a:solidFill>
                  <a:schemeClr val="tx1"/>
                </a:solidFill>
                <a:effectLst/>
                <a:uLnTx/>
                <a:uFillTx/>
                <a:latin typeface="+mn-lt"/>
                <a:ea typeface="+mn-ea"/>
                <a:cs typeface="+mn-cs"/>
              </a:rPr>
              <a:t> Seleccionar la especificación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Boxplot.</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74754" name="Picture 2" descr="C:\Documents and Settings\clark\Mis documentos\Mis imágenes\16.JPG"/>
          <p:cNvPicPr>
            <a:picLocks noChangeAspect="1" noChangeArrowheads="1"/>
          </p:cNvPicPr>
          <p:nvPr/>
        </p:nvPicPr>
        <p:blipFill>
          <a:blip r:embed="rId4"/>
          <a:srcRect/>
          <a:stretch>
            <a:fillRect/>
          </a:stretch>
        </p:blipFill>
        <p:spPr bwMode="auto">
          <a:xfrm>
            <a:off x="1071538" y="4714884"/>
            <a:ext cx="5791200" cy="157163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grpSp>
        <p:nvGrpSpPr>
          <p:cNvPr id="10" name="9 Grupo"/>
          <p:cNvGrpSpPr/>
          <p:nvPr/>
        </p:nvGrpSpPr>
        <p:grpSpPr>
          <a:xfrm>
            <a:off x="928662" y="1214422"/>
            <a:ext cx="6929486" cy="4857784"/>
            <a:chOff x="1571604" y="1285860"/>
            <a:chExt cx="5153025" cy="4491056"/>
          </a:xfrm>
        </p:grpSpPr>
        <p:pic>
          <p:nvPicPr>
            <p:cNvPr id="5122" name="Picture 2"/>
            <p:cNvPicPr>
              <a:picLocks noChangeAspect="1" noChangeArrowheads="1"/>
            </p:cNvPicPr>
            <p:nvPr/>
          </p:nvPicPr>
          <p:blipFill>
            <a:blip r:embed="rId2"/>
            <a:srcRect/>
            <a:stretch>
              <a:fillRect/>
            </a:stretch>
          </p:blipFill>
          <p:spPr bwMode="auto">
            <a:xfrm>
              <a:off x="1571604" y="1285860"/>
              <a:ext cx="5153025" cy="2600325"/>
            </a:xfrm>
            <a:prstGeom prst="rect">
              <a:avLst/>
            </a:prstGeom>
            <a:noFill/>
            <a:ln w="9525">
              <a:solidFill>
                <a:schemeClr val="tx1"/>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571604" y="3929066"/>
              <a:ext cx="5133975" cy="1847850"/>
            </a:xfrm>
            <a:prstGeom prst="rect">
              <a:avLst/>
            </a:prstGeom>
            <a:noFill/>
            <a:ln w="9525">
              <a:solidFill>
                <a:schemeClr val="tx1"/>
              </a:solidFill>
              <a:miter lim="800000"/>
              <a:headEnd/>
              <a:tailEnd/>
            </a:ln>
            <a:effectLst/>
          </p:spPr>
        </p:pic>
      </p:grpSp>
      <p:sp>
        <p:nvSpPr>
          <p:cNvPr id="11" name="10 Llamada rectangular redondeada"/>
          <p:cNvSpPr/>
          <p:nvPr/>
        </p:nvSpPr>
        <p:spPr>
          <a:xfrm>
            <a:off x="214282" y="6143644"/>
            <a:ext cx="6286544" cy="285752"/>
          </a:xfrm>
          <a:prstGeom prst="wedgeRoundRectCallout">
            <a:avLst>
              <a:gd name="adj1" fmla="val 70991"/>
              <a:gd name="adj2" fmla="val -128754"/>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s-ES" sz="1300" dirty="0" smtClean="0"/>
              <a:t>Ramón </a:t>
            </a:r>
            <a:r>
              <a:rPr lang="es-ES" sz="1300" dirty="0" err="1" smtClean="0"/>
              <a:t>Mahía</a:t>
            </a:r>
            <a:r>
              <a:rPr lang="es-ES" sz="1300" dirty="0" smtClean="0"/>
              <a:t> (2001) “</a:t>
            </a:r>
            <a:r>
              <a:rPr lang="es-ES" sz="1200" dirty="0" smtClean="0">
                <a:solidFill>
                  <a:srgbClr val="2B2BF5"/>
                </a:solidFill>
              </a:rPr>
              <a:t>GUÍA DE MANEJO DEL PROGRAMA E-VIEWS”</a:t>
            </a:r>
            <a:endParaRPr lang="es-ES" sz="1200" dirty="0">
              <a:solidFill>
                <a:srgbClr val="2B2BF5"/>
              </a:solidFill>
            </a:endParaRPr>
          </a:p>
        </p:txBody>
      </p:sp>
      <p:pic>
        <p:nvPicPr>
          <p:cNvPr id="12"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14"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9 Subtítulo"/>
          <p:cNvSpPr txBox="1">
            <a:spLocks/>
          </p:cNvSpPr>
          <p:nvPr/>
        </p:nvSpPr>
        <p:spPr bwMode="auto">
          <a:xfrm>
            <a:off x="357158" y="1428736"/>
            <a:ext cx="4000528" cy="2071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spcBef>
                <a:spcPct val="20000"/>
              </a:spcBef>
            </a:pPr>
            <a:r>
              <a:rPr lang="es-ES" sz="2200" kern="0" dirty="0" smtClean="0"/>
              <a:t>Como se observa en el gráfico la media esta en la mitad de la caja y los “bigotes” tiene igual distancia  a la caja, entonces </a:t>
            </a:r>
            <a:r>
              <a:rPr lang="es-ES" sz="2200" kern="0" dirty="0" smtClean="0">
                <a:solidFill>
                  <a:srgbClr val="0070C0"/>
                </a:solidFill>
              </a:rPr>
              <a:t>Resid</a:t>
            </a:r>
            <a:r>
              <a:rPr lang="es-ES" sz="2200" kern="0" dirty="0" smtClean="0"/>
              <a:t> tiene una distribución normal.</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73730" name="Picture 2" descr="C:\Documents and Settings\clark\Mis documentos\Mis imágenes\15.JPG"/>
          <p:cNvPicPr>
            <a:picLocks noChangeAspect="1" noChangeArrowheads="1"/>
          </p:cNvPicPr>
          <p:nvPr/>
        </p:nvPicPr>
        <p:blipFill>
          <a:blip r:embed="rId4"/>
          <a:srcRect/>
          <a:stretch>
            <a:fillRect/>
          </a:stretch>
        </p:blipFill>
        <p:spPr bwMode="auto">
          <a:xfrm>
            <a:off x="4572000" y="1214422"/>
            <a:ext cx="3833823" cy="521497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4" name="1 Título"/>
          <p:cNvSpPr txBox="1">
            <a:spLocks/>
          </p:cNvSpPr>
          <p:nvPr/>
        </p:nvSpPr>
        <p:spPr bwMode="auto">
          <a:xfrm>
            <a:off x="214282" y="1071546"/>
            <a:ext cx="6072198"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Test Estadísticos sobre los Coeficientes</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5" name="2 Marcador de contenido"/>
          <p:cNvSpPr txBox="1">
            <a:spLocks/>
          </p:cNvSpPr>
          <p:nvPr/>
        </p:nvSpPr>
        <p:spPr bwMode="auto">
          <a:xfrm>
            <a:off x="214282" y="1571612"/>
            <a:ext cx="8643998" cy="24288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EViews tiene tres pruebas sobre los coeficientes del modelo y estas son:</a:t>
            </a:r>
          </a:p>
          <a:p>
            <a:pPr marL="0" marR="0" lvl="0" indent="0" algn="just" defTabSz="914400" rtl="0" eaLnBrk="1" fontAlgn="base" latinLnBrk="0" hangingPunct="1">
              <a:lnSpc>
                <a:spcPct val="100000"/>
              </a:lnSpc>
              <a:spcBef>
                <a:spcPts val="0"/>
              </a:spcBef>
              <a:spcAft>
                <a:spcPct val="0"/>
              </a:spcAft>
              <a:buClrTx/>
              <a:buSzTx/>
              <a:buFont typeface="Wingdings" pitchFamily="2" charset="2"/>
              <a:buChar char="ü"/>
              <a:tabLst/>
              <a:defRPr/>
            </a:pPr>
            <a:r>
              <a:rPr kumimoji="0" lang="es-ES" sz="2000" b="0" i="0" u="none" strike="noStrike" kern="0" cap="none" spc="0" normalizeH="0" baseline="0" noProof="0" dirty="0" smtClean="0">
                <a:ln>
                  <a:noFill/>
                </a:ln>
                <a:solidFill>
                  <a:srgbClr val="2B2BF5"/>
                </a:solidFill>
                <a:effectLst/>
                <a:uLnTx/>
                <a:uFillTx/>
                <a:latin typeface="+mn-lt"/>
                <a:ea typeface="+mn-ea"/>
                <a:cs typeface="+mn-cs"/>
              </a:rPr>
              <a:t>Pruebas de Restricción de Coeficientes:  </a:t>
            </a:r>
            <a:r>
              <a:rPr kumimoji="0" lang="es-ES" sz="2000" b="0" i="0" u="none" strike="noStrike" kern="0" cap="none" spc="0" normalizeH="0" baseline="0" noProof="0" dirty="0" smtClean="0">
                <a:ln>
                  <a:noFill/>
                </a:ln>
                <a:solidFill>
                  <a:schemeClr val="tx1"/>
                </a:solidFill>
                <a:effectLst/>
                <a:uLnTx/>
                <a:uFillTx/>
                <a:latin typeface="+mn-lt"/>
                <a:ea typeface="+mn-ea"/>
                <a:cs typeface="+mn-cs"/>
              </a:rPr>
              <a:t>Esta prueba se basa en la prueba de Wald, que puede ser individual (H</a:t>
            </a:r>
            <a:r>
              <a:rPr kumimoji="0" lang="es-ES" sz="1400" b="0" i="0" u="none" strike="noStrike" kern="0" cap="none" spc="0" normalizeH="0" baseline="0" noProof="0" dirty="0" smtClean="0">
                <a:ln>
                  <a:noFill/>
                </a:ln>
                <a:solidFill>
                  <a:schemeClr val="tx1"/>
                </a:solidFill>
                <a:effectLst/>
                <a:uLnTx/>
                <a:uFillTx/>
                <a:latin typeface="+mn-lt"/>
                <a:ea typeface="+mn-ea"/>
                <a:cs typeface="+mn-cs"/>
              </a:rPr>
              <a:t>0</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β</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i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0) o grupal (H</a:t>
            </a:r>
            <a:r>
              <a:rPr kumimoji="0" lang="es-ES" sz="1400" b="0" i="0" u="none" strike="noStrike" kern="0" cap="none" spc="0" normalizeH="0" baseline="0" noProof="0" dirty="0" smtClean="0">
                <a:ln>
                  <a:noFill/>
                </a:ln>
                <a:solidFill>
                  <a:schemeClr val="tx1"/>
                </a:solidFill>
                <a:effectLst/>
                <a:uLnTx/>
                <a:uFillTx/>
                <a:latin typeface="+mn-lt"/>
                <a:ea typeface="+mn-ea"/>
                <a:cs typeface="+mn-cs"/>
              </a:rPr>
              <a:t>0</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β</a:t>
            </a:r>
            <a:r>
              <a:rPr kumimoji="0" lang="es-ES" sz="1600" b="0" i="0" u="none" strike="noStrike" kern="0" cap="none" spc="0" normalizeH="0" baseline="0" noProof="0" dirty="0" smtClean="0">
                <a:ln>
                  <a:noFill/>
                </a:ln>
                <a:solidFill>
                  <a:schemeClr val="tx1"/>
                </a:solidFill>
                <a:effectLst/>
                <a:uLnTx/>
                <a:uFillTx/>
                <a:latin typeface="Arial"/>
                <a:ea typeface="+mn-ea"/>
                <a:cs typeface="Arial"/>
              </a:rPr>
              <a:t>1</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 =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β</a:t>
            </a:r>
            <a:r>
              <a:rPr kumimoji="0" lang="es-ES" sz="1400" b="0" i="0" u="none" strike="noStrike" kern="0" cap="none" spc="0" normalizeH="0" baseline="0" noProof="0" dirty="0" smtClean="0">
                <a:ln>
                  <a:noFill/>
                </a:ln>
                <a:solidFill>
                  <a:schemeClr val="tx1"/>
                </a:solidFill>
                <a:effectLst/>
                <a:uLnTx/>
                <a:uFillTx/>
                <a:latin typeface="Arial"/>
                <a:ea typeface="+mn-ea"/>
                <a:cs typeface="Arial"/>
              </a:rPr>
              <a:t>2</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 β</a:t>
            </a:r>
            <a:r>
              <a:rPr kumimoji="0" lang="es-ES" sz="1400" b="0" i="0" u="none" strike="noStrike" kern="0" cap="none" spc="0" normalizeH="0" baseline="0" noProof="0" dirty="0" smtClean="0">
                <a:ln>
                  <a:noFill/>
                </a:ln>
                <a:solidFill>
                  <a:schemeClr val="tx1"/>
                </a:solidFill>
                <a:effectLst/>
                <a:uLnTx/>
                <a:uFillTx/>
                <a:latin typeface="Arial"/>
                <a:ea typeface="+mn-ea"/>
                <a:cs typeface="Arial"/>
              </a:rPr>
              <a:t>k</a:t>
            </a:r>
            <a:r>
              <a:rPr kumimoji="0" lang="es-ES" sz="2000" b="0" i="0" u="none" strike="noStrike" kern="0" cap="none" spc="0" normalizeH="0" baseline="0" noProof="0" dirty="0" smtClean="0">
                <a:ln>
                  <a:noFill/>
                </a:ln>
                <a:solidFill>
                  <a:schemeClr val="tx1"/>
                </a:solidFill>
                <a:effectLst/>
                <a:uLnTx/>
                <a:uFillTx/>
                <a:latin typeface="+mn-lt"/>
                <a:ea typeface="+mn-ea"/>
                <a:cs typeface="+mn-cs"/>
              </a:rPr>
              <a:t> =0)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En la ventana de la ecuación ir a </a:t>
            </a:r>
            <a:r>
              <a:rPr kumimoji="0" lang="es-ES" sz="2000" b="0" i="0" u="none" strike="noStrike" kern="0" cap="none" spc="0" normalizeH="0" baseline="0" noProof="0" dirty="0" smtClean="0">
                <a:ln>
                  <a:noFill/>
                </a:ln>
                <a:solidFill>
                  <a:srgbClr val="0070C0"/>
                </a:solidFill>
                <a:effectLst/>
                <a:uLnTx/>
                <a:uFillTx/>
                <a:latin typeface="+mn-lt"/>
                <a:ea typeface="+mn-ea"/>
                <a:cs typeface="+mn-cs"/>
              </a:rPr>
              <a:t>View/Coefficient Diagnostics/Wald Test-Coefficient Restrictions…</a:t>
            </a:r>
            <a:r>
              <a:rPr kumimoji="0" lang="es-ES" sz="2000" b="0" i="0" u="none" strike="noStrike" kern="0" cap="none" spc="0" normalizeH="0" baseline="0" noProof="0" dirty="0" smtClean="0">
                <a:ln>
                  <a:noFill/>
                </a:ln>
                <a:solidFill>
                  <a:schemeClr val="tx1"/>
                </a:solidFill>
                <a:effectLst/>
                <a:uLnTx/>
                <a:uFillTx/>
                <a:latin typeface="+mn-lt"/>
                <a:ea typeface="+mn-ea"/>
                <a:cs typeface="+mn-cs"/>
              </a:rPr>
              <a:t>En la ventana de dialogo se escriben las restricciones  entre comas si existen más de una ejemplo:</a:t>
            </a:r>
            <a:r>
              <a:rPr kumimoji="0" lang="es-ES" sz="2000" b="0" i="0" u="none" strike="noStrike" kern="0" cap="none" spc="0" normalizeH="0" noProof="0" dirty="0" smtClean="0">
                <a:ln>
                  <a:noFill/>
                </a:ln>
                <a:solidFill>
                  <a:schemeClr val="tx1"/>
                </a:solidFill>
                <a:effectLst/>
                <a:uLnTx/>
                <a:uFillTx/>
                <a:latin typeface="+mn-lt"/>
                <a:ea typeface="+mn-ea"/>
                <a:cs typeface="+mn-cs"/>
              </a:rPr>
              <a: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H</a:t>
            </a:r>
            <a:r>
              <a:rPr kumimoji="0" lang="es-ES" sz="1200" b="0" i="0" u="none" strike="noStrike" kern="0" cap="none" spc="0" normalizeH="0" baseline="0" noProof="0" dirty="0" smtClean="0">
                <a:ln>
                  <a:noFill/>
                </a:ln>
                <a:solidFill>
                  <a:schemeClr val="tx1"/>
                </a:solidFill>
                <a:effectLst/>
                <a:uLnTx/>
                <a:uFillTx/>
                <a:latin typeface="+mn-lt"/>
                <a:ea typeface="+mn-ea"/>
                <a:cs typeface="+mn-cs"/>
              </a:rPr>
              <a:t>0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r>
              <a:rPr kumimoji="0" lang="es-E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C(2)+C(3)+C(4)</a:t>
            </a:r>
            <a:r>
              <a:rPr kumimoji="0" lang="es-ES" sz="2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s-E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0</a:t>
            </a:r>
          </a:p>
          <a:p>
            <a:pPr marL="0" marR="0" lvl="0" indent="0" defTabSz="914400" rtl="0" eaLnBrk="1" fontAlgn="base" latinLnBrk="0" hangingPunct="1">
              <a:lnSpc>
                <a:spcPct val="100000"/>
              </a:lnSpc>
              <a:spcBef>
                <a:spcPts val="0"/>
              </a:spcBef>
              <a:spcAft>
                <a:spcPct val="0"/>
              </a:spcAft>
              <a:buClrTx/>
              <a:buSzTx/>
              <a:buFontTx/>
              <a:buNone/>
              <a:tabLst/>
              <a:defRPr/>
            </a:pPr>
            <a:endParaRPr kumimoji="0" lang="es-E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5779" name="Picture 3" descr="C:\Documents and Settings\clark\Mis documentos\Mis imágenes\18.JPG"/>
          <p:cNvPicPr>
            <a:picLocks noChangeAspect="1" noChangeArrowheads="1"/>
          </p:cNvPicPr>
          <p:nvPr/>
        </p:nvPicPr>
        <p:blipFill>
          <a:blip r:embed="rId4"/>
          <a:srcRect/>
          <a:stretch>
            <a:fillRect/>
          </a:stretch>
        </p:blipFill>
        <p:spPr bwMode="auto">
          <a:xfrm>
            <a:off x="357158" y="3929066"/>
            <a:ext cx="4643470" cy="24193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C:\Documents and Settings\clark\Mis documentos\Mis imágenes\20.JPG"/>
          <p:cNvPicPr>
            <a:picLocks noChangeAspect="1" noChangeArrowheads="1"/>
          </p:cNvPicPr>
          <p:nvPr/>
        </p:nvPicPr>
        <p:blipFill>
          <a:blip r:embed="rId3"/>
          <a:srcRect/>
          <a:stretch>
            <a:fillRect/>
          </a:stretch>
        </p:blipFill>
        <p:spPr bwMode="auto">
          <a:xfrm>
            <a:off x="357158" y="2285992"/>
            <a:ext cx="4357718" cy="3929090"/>
          </a:xfrm>
          <a:prstGeom prst="rect">
            <a:avLst/>
          </a:prstGeom>
          <a:noFill/>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4"/>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5"/>
          <a:srcRect/>
          <a:stretch>
            <a:fillRect/>
          </a:stretch>
        </p:blipFill>
        <p:spPr bwMode="auto">
          <a:xfrm>
            <a:off x="0" y="0"/>
            <a:ext cx="1819275" cy="1071546"/>
          </a:xfrm>
          <a:prstGeom prst="rect">
            <a:avLst/>
          </a:prstGeom>
          <a:noFill/>
          <a:ln>
            <a:solidFill>
              <a:schemeClr val="tx1"/>
            </a:solidFill>
          </a:ln>
        </p:spPr>
      </p:pic>
      <p:graphicFrame>
        <p:nvGraphicFramePr>
          <p:cNvPr id="76802" name="Object 2"/>
          <p:cNvGraphicFramePr>
            <a:graphicFrameLocks noChangeAspect="1"/>
          </p:cNvGraphicFramePr>
          <p:nvPr/>
        </p:nvGraphicFramePr>
        <p:xfrm>
          <a:off x="1285852" y="1285860"/>
          <a:ext cx="5715000" cy="642938"/>
        </p:xfrm>
        <a:graphic>
          <a:graphicData uri="http://schemas.openxmlformats.org/presentationml/2006/ole">
            <mc:AlternateContent xmlns:mc="http://schemas.openxmlformats.org/markup-compatibility/2006">
              <mc:Choice xmlns:v="urn:schemas-microsoft-com:vml" Requires="v">
                <p:oleObj spid="_x0000_s76803" name="Ecuación" r:id="rId6" imgW="2717640" imgH="266400" progId="Equation.3">
                  <p:embed/>
                </p:oleObj>
              </mc:Choice>
              <mc:Fallback>
                <p:oleObj name="Ecuación" r:id="rId6" imgW="2717640" imgH="2664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52" y="1285860"/>
                        <a:ext cx="57150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Rectángulo redondeado"/>
          <p:cNvSpPr/>
          <p:nvPr/>
        </p:nvSpPr>
        <p:spPr>
          <a:xfrm>
            <a:off x="1000100" y="1285860"/>
            <a:ext cx="6429420" cy="857256"/>
          </a:xfrm>
          <a:prstGeom prst="round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Proceso alternativo"/>
          <p:cNvSpPr/>
          <p:nvPr/>
        </p:nvSpPr>
        <p:spPr>
          <a:xfrm>
            <a:off x="2857488" y="4572008"/>
            <a:ext cx="1500198" cy="428628"/>
          </a:xfrm>
          <a:prstGeom prst="flowChartAlternateProcess">
            <a:avLst/>
          </a:prstGeom>
          <a:noFill/>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12" name="11 CuadroTexto"/>
          <p:cNvSpPr txBox="1"/>
          <p:nvPr/>
        </p:nvSpPr>
        <p:spPr>
          <a:xfrm>
            <a:off x="2857488" y="4643446"/>
            <a:ext cx="1869207" cy="307777"/>
          </a:xfrm>
          <a:prstGeom prst="rect">
            <a:avLst/>
          </a:prstGeom>
          <a:noFill/>
        </p:spPr>
        <p:txBody>
          <a:bodyPr wrap="square" rtlCol="0">
            <a:spAutoFit/>
          </a:bodyPr>
          <a:lstStyle/>
          <a:p>
            <a:r>
              <a:rPr lang="es-ES" sz="1400" dirty="0" smtClean="0">
                <a:latin typeface="Arial" pitchFamily="34" charset="0"/>
                <a:cs typeface="Arial" pitchFamily="34" charset="0"/>
              </a:rPr>
              <a:t>F </a:t>
            </a:r>
            <a:r>
              <a:rPr lang="es-ES" sz="1050" dirty="0" smtClean="0">
                <a:latin typeface="Arial" pitchFamily="34" charset="0"/>
                <a:cs typeface="Arial" pitchFamily="34" charset="0"/>
              </a:rPr>
              <a:t>( q=1;T=180;0.95)</a:t>
            </a:r>
            <a:endParaRPr lang="es-ES" sz="1600" dirty="0">
              <a:latin typeface="Arial" pitchFamily="34" charset="0"/>
              <a:cs typeface="Arial" pitchFamily="34" charset="0"/>
            </a:endParaRPr>
          </a:p>
        </p:txBody>
      </p:sp>
      <p:sp>
        <p:nvSpPr>
          <p:cNvPr id="15" name="14 Llamada rectangular redondeada"/>
          <p:cNvSpPr/>
          <p:nvPr/>
        </p:nvSpPr>
        <p:spPr>
          <a:xfrm>
            <a:off x="5000628" y="4429132"/>
            <a:ext cx="3857652" cy="1214446"/>
          </a:xfrm>
          <a:prstGeom prst="wedgeRoundRectCallout">
            <a:avLst>
              <a:gd name="adj1" fmla="val -66400"/>
              <a:gd name="adj2" fmla="val -7717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Existe una baja probabilidad 0% de no rechazar la hipótesis nula. </a:t>
            </a:r>
          </a:p>
          <a:p>
            <a:pPr lvl="0" indent="-283464" fontAlgn="auto">
              <a:spcBef>
                <a:spcPts val="0"/>
              </a:spcBef>
              <a:spcAft>
                <a:spcPts val="0"/>
              </a:spcAft>
              <a:buClr>
                <a:schemeClr val="accent1"/>
              </a:buClr>
              <a:buSzPct val="80000"/>
              <a:defRPr/>
            </a:pPr>
            <a:r>
              <a:rPr lang="es-ES" sz="1600" dirty="0" smtClean="0"/>
              <a:t>Por lo que se rechaza H</a:t>
            </a:r>
            <a:r>
              <a:rPr lang="es-ES" sz="1100" dirty="0" smtClean="0"/>
              <a:t>0</a:t>
            </a:r>
            <a:endParaRPr lang="es-ES" sz="1600" dirty="0" smtClean="0"/>
          </a:p>
          <a:p>
            <a:pPr lvl="0" indent="-283464" fontAlgn="auto">
              <a:spcBef>
                <a:spcPts val="0"/>
              </a:spcBef>
              <a:spcAft>
                <a:spcPts val="0"/>
              </a:spcAft>
              <a:buClr>
                <a:schemeClr val="accent1"/>
              </a:buClr>
              <a:buSzPct val="80000"/>
              <a:defRPr/>
            </a:pPr>
            <a:r>
              <a:rPr lang="es-ES" sz="1600" dirty="0" smtClean="0"/>
              <a:t>q: Número de restricciones.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142984"/>
            <a:ext cx="8501090" cy="2786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marL="0" marR="0" lvl="0" indent="0" algn="just" defTabSz="914400" rtl="0" eaLnBrk="1" fontAlgn="base" latinLnBrk="0" hangingPunct="1">
              <a:lnSpc>
                <a:spcPct val="100000"/>
              </a:lnSpc>
              <a:spcBef>
                <a:spcPct val="20000"/>
              </a:spcBef>
              <a:spcAft>
                <a:spcPct val="0"/>
              </a:spcAft>
              <a:buClrTx/>
              <a:buSzTx/>
              <a:tabLst/>
              <a:defRPr/>
            </a:pPr>
            <a:r>
              <a:rPr kumimoji="0" lang="es-ES" sz="2400" i="0" u="none" strike="noStrike" kern="0" cap="none" spc="0" normalizeH="0" baseline="0" noProof="0" dirty="0" smtClean="0">
                <a:ln>
                  <a:noFill/>
                </a:ln>
                <a:solidFill>
                  <a:srgbClr val="2B2BF5"/>
                </a:solidFill>
                <a:effectLst/>
                <a:uLnTx/>
                <a:uFillTx/>
                <a:latin typeface="+mn-lt"/>
                <a:ea typeface="+mn-ea"/>
                <a:cs typeface="+mn-cs"/>
              </a:rPr>
              <a:t>Contraste de restricciones lineales: </a:t>
            </a:r>
            <a:r>
              <a:rPr kumimoji="0" lang="es-ES" sz="2400" b="0" i="0" u="none" strike="noStrike" kern="0" cap="none" spc="0" normalizeH="0" baseline="0" noProof="0" dirty="0" smtClean="0">
                <a:ln>
                  <a:noFill/>
                </a:ln>
                <a:solidFill>
                  <a:schemeClr val="tx1"/>
                </a:solidFill>
                <a:effectLst/>
                <a:uLnTx/>
                <a:uFillTx/>
                <a:latin typeface="+mn-lt"/>
                <a:ea typeface="+mn-ea"/>
                <a:cs typeface="+mn-cs"/>
              </a:rPr>
              <a:t>Esta Prueba utiliza el estadístico “W” y el “F “ para contrastar los residual del modelo sin restringir (</a:t>
            </a:r>
            <a:r>
              <a:rPr kumimoji="0" lang="el-GR" sz="2400" b="0" i="0" u="none" strike="noStrike" kern="0" cap="none" spc="0" normalizeH="0" baseline="0" noProof="0" dirty="0" smtClean="0">
                <a:ln>
                  <a:noFill/>
                </a:ln>
                <a:solidFill>
                  <a:schemeClr val="tx1"/>
                </a:solidFill>
                <a:effectLst/>
                <a:uLnTx/>
                <a:uFillTx/>
                <a:latin typeface="Arial"/>
                <a:ea typeface="+mn-ea"/>
                <a:cs typeface="Arial"/>
              </a:rPr>
              <a:t>ε</a:t>
            </a:r>
            <a:r>
              <a:rPr kumimoji="0" lang="es-ES" sz="1400" b="0" i="0" u="none" strike="noStrike" kern="0" cap="none" spc="0" normalizeH="0" baseline="0" noProof="0" dirty="0" smtClean="0">
                <a:ln>
                  <a:noFill/>
                </a:ln>
                <a:solidFill>
                  <a:schemeClr val="tx1"/>
                </a:solidFill>
                <a:effectLst/>
                <a:uLnTx/>
                <a:uFillTx/>
                <a:latin typeface="Arial"/>
                <a:ea typeface="+mn-ea"/>
                <a:cs typeface="Arial"/>
              </a:rPr>
              <a:t>S</a:t>
            </a:r>
            <a:r>
              <a:rPr kumimoji="0" lang="es-ES" sz="2400" b="0" i="0" u="none" strike="noStrike" kern="0" cap="none" spc="0" normalizeH="0" baseline="0" noProof="0" dirty="0" smtClean="0">
                <a:ln>
                  <a:noFill/>
                </a:ln>
                <a:solidFill>
                  <a:schemeClr val="tx1"/>
                </a:solidFill>
                <a:effectLst/>
                <a:uLnTx/>
                <a:uFillTx/>
                <a:latin typeface="+mn-lt"/>
                <a:ea typeface="+mn-ea"/>
                <a:cs typeface="+mn-cs"/>
              </a:rPr>
              <a:t>) y los del mod.elo restringido (</a:t>
            </a:r>
            <a:r>
              <a:rPr kumimoji="0" lang="el-GR" sz="2400" b="0" i="0" u="none" strike="noStrike" kern="0" cap="none" spc="0" normalizeH="0" baseline="0" noProof="0" dirty="0" smtClean="0">
                <a:ln>
                  <a:noFill/>
                </a:ln>
                <a:solidFill>
                  <a:schemeClr val="tx1"/>
                </a:solidFill>
                <a:effectLst/>
                <a:uLnTx/>
                <a:uFillTx/>
                <a:latin typeface="Arial"/>
                <a:ea typeface="+mn-ea"/>
                <a:cs typeface="Arial"/>
              </a:rPr>
              <a:t>ε</a:t>
            </a:r>
            <a:r>
              <a:rPr kumimoji="0" lang="es-ES" sz="1400" b="0" i="0" u="none" strike="noStrike" kern="0" cap="none" spc="0" normalizeH="0" baseline="0" noProof="0" dirty="0" smtClean="0">
                <a:ln>
                  <a:noFill/>
                </a:ln>
                <a:solidFill>
                  <a:schemeClr val="tx1"/>
                </a:solidFill>
                <a:effectLst/>
                <a:uLnTx/>
                <a:uFillTx/>
                <a:latin typeface="Arial"/>
                <a:ea typeface="+mn-ea"/>
                <a:cs typeface="Arial"/>
              </a:rPr>
              <a:t>t</a:t>
            </a:r>
            <a:r>
              <a:rPr kumimoji="0" lang="es-ES" sz="2400"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tabLst/>
              <a:defRPr/>
            </a:pPr>
            <a:endParaRPr kumimoji="0" lang="es-E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5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Courier New" pitchFamily="49" charset="0"/>
              <a:buChar char="o"/>
              <a:tabLst/>
              <a:defRPr/>
            </a:pPr>
            <a:endParaRPr lang="es-ES" sz="5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5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tabLst/>
              <a:defRPr/>
            </a:pPr>
            <a:r>
              <a:rPr kumimoji="0" lang="es-ES" sz="2400" i="0" u="none" strike="noStrike" kern="0" cap="none" spc="0" normalizeH="0" baseline="0" noProof="0" dirty="0" smtClean="0">
                <a:ln>
                  <a:noFill/>
                </a:ln>
                <a:solidFill>
                  <a:srgbClr val="2B2BF5"/>
                </a:solidFill>
                <a:effectLst/>
                <a:uLnTx/>
                <a:uFillTx/>
                <a:latin typeface="+mn-lt"/>
                <a:ea typeface="+mn-ea"/>
                <a:cs typeface="+mn-cs"/>
              </a:rPr>
              <a:t>Pruebas de Variables Omitidas: </a:t>
            </a:r>
            <a:r>
              <a:rPr kumimoji="0" lang="es-ES" sz="2400" b="0" i="0" u="none" strike="noStrike" kern="0" cap="none" spc="0" normalizeH="0" baseline="0" noProof="0" dirty="0" smtClean="0">
                <a:ln>
                  <a:noFill/>
                </a:ln>
                <a:solidFill>
                  <a:schemeClr val="tx1"/>
                </a:solidFill>
                <a:effectLst/>
                <a:uLnTx/>
                <a:uFillTx/>
                <a:latin typeface="+mn-lt"/>
                <a:ea typeface="+mn-ea"/>
                <a:cs typeface="+mn-cs"/>
              </a:rPr>
              <a:t>Nos da una idea si una lista de variable adicional podría mejorar el modelo.</a:t>
            </a:r>
            <a:r>
              <a:rPr kumimoji="0" lang="es-ES" sz="2400" b="0" i="0" u="none" strike="noStrike" kern="0" cap="none" spc="0" normalizeH="0" noProof="0" dirty="0" smtClean="0">
                <a:ln>
                  <a:noFill/>
                </a:ln>
                <a:solidFill>
                  <a:schemeClr val="tx1"/>
                </a:solidFill>
                <a:effectLst/>
                <a:uLnTx/>
                <a:uFillTx/>
                <a:latin typeface="+mn-lt"/>
                <a:ea typeface="+mn-ea"/>
                <a:cs typeface="+mn-cs"/>
              </a:rPr>
              <a:t> Si nos </a:t>
            </a:r>
            <a:r>
              <a:rPr lang="es-ES" sz="2400" kern="0" dirty="0" smtClean="0">
                <a:latin typeface="+mn-lt"/>
              </a:rPr>
              <a:t>situamos</a:t>
            </a:r>
            <a:r>
              <a:rPr kumimoji="0" lang="es-ES" sz="2400" b="0" i="0" u="none" strike="noStrike" kern="0" cap="none" spc="0" normalizeH="0" baseline="0" noProof="0" dirty="0" smtClean="0">
                <a:ln>
                  <a:noFill/>
                </a:ln>
                <a:solidFill>
                  <a:schemeClr val="tx1"/>
                </a:solidFill>
                <a:effectLst/>
                <a:uLnTx/>
                <a:uFillTx/>
                <a:latin typeface="+mn-lt"/>
                <a:ea typeface="+mn-ea"/>
                <a:cs typeface="+mn-cs"/>
              </a:rPr>
              <a:t> en el cuadro de la ecuación y nos dirigimos</a:t>
            </a:r>
            <a:r>
              <a:rPr kumimoji="0" lang="es-ES" sz="2400" b="0" i="0" u="none" strike="noStrike" kern="0" cap="none" spc="0" normalizeH="0" noProof="0" dirty="0" smtClean="0">
                <a:ln>
                  <a:noFill/>
                </a:ln>
                <a:solidFill>
                  <a:schemeClr val="tx1"/>
                </a:solidFill>
                <a:effectLst/>
                <a:uLnTx/>
                <a:uFillTx/>
                <a:latin typeface="+mn-lt"/>
                <a:ea typeface="+mn-ea"/>
                <a:cs typeface="+mn-cs"/>
              </a:rPr>
              <a:t> </a:t>
            </a:r>
            <a:r>
              <a:rPr kumimoji="0" lang="es-ES" sz="2400" b="0" i="0" u="none" strike="noStrike" kern="0" cap="none" spc="0" normalizeH="0" baseline="0" noProof="0" dirty="0" smtClean="0">
                <a:ln>
                  <a:noFill/>
                </a:ln>
                <a:solidFill>
                  <a:schemeClr val="tx1"/>
                </a:solidFill>
                <a:effectLst/>
                <a:uLnTx/>
                <a:uFillTx/>
                <a:latin typeface="+mn-lt"/>
                <a:ea typeface="+mn-ea"/>
                <a:cs typeface="+mn-cs"/>
              </a:rPr>
              <a:t>a</a:t>
            </a:r>
            <a:r>
              <a:rPr kumimoji="0" lang="es-ES" sz="2400" b="0" i="0" u="none" strike="noStrike" kern="0" cap="none" spc="0" normalizeH="0" noProof="0" dirty="0" smtClean="0">
                <a:ln>
                  <a:noFill/>
                </a:ln>
                <a:solidFill>
                  <a:schemeClr val="tx1"/>
                </a:solidFill>
                <a:effectLst/>
                <a:uLnTx/>
                <a:uFillTx/>
                <a:latin typeface="+mn-lt"/>
                <a:ea typeface="+mn-ea"/>
                <a:cs typeface="+mn-cs"/>
              </a:rPr>
              <a:t> </a:t>
            </a:r>
            <a:r>
              <a:rPr kumimoji="0" lang="es-ES" sz="2400" b="0" i="0" u="none" strike="noStrike" kern="0" cap="none" spc="0" normalizeH="0" baseline="0" noProof="0" dirty="0" smtClean="0">
                <a:ln>
                  <a:noFill/>
                </a:ln>
                <a:solidFill>
                  <a:srgbClr val="0070C0"/>
                </a:solidFill>
                <a:effectLst/>
                <a:uLnTx/>
                <a:uFillTx/>
                <a:latin typeface="+mn-lt"/>
                <a:ea typeface="+mn-ea"/>
                <a:cs typeface="+mn-cs"/>
              </a:rPr>
              <a:t>View/Coefficient Diagnostics /Omitted Variables Test-Likelihood Ratio</a:t>
            </a:r>
            <a:r>
              <a:rPr kumimoji="0" lang="es-ES" sz="2400" b="0" i="0" u="none" strike="noStrike" kern="0" cap="none" spc="0" normalizeH="0" baseline="0" noProof="0" dirty="0" smtClean="0">
                <a:ln>
                  <a:noFill/>
                </a:ln>
                <a:effectLst/>
                <a:uLnTx/>
                <a:uFillTx/>
                <a:latin typeface="+mn-lt"/>
                <a:ea typeface="+mn-ea"/>
                <a:cs typeface="+mn-cs"/>
              </a:rPr>
              <a:t>.</a:t>
            </a:r>
            <a:r>
              <a:rPr kumimoji="0" lang="es-ES" sz="2400" b="0" i="0" u="none" strike="noStrike" kern="0" cap="none" spc="0" normalizeH="0" noProof="0" dirty="0" smtClean="0">
                <a:ln>
                  <a:noFill/>
                </a:ln>
                <a:effectLst/>
                <a:uLnTx/>
                <a:uFillTx/>
                <a:latin typeface="+mn-lt"/>
                <a:ea typeface="+mn-ea"/>
                <a:cs typeface="+mn-cs"/>
              </a:rPr>
              <a:t> </a:t>
            </a:r>
            <a:r>
              <a:rPr kumimoji="0" lang="es-ES" sz="2400" b="0" i="0" u="none" strike="noStrike" kern="0" cap="none" spc="0" normalizeH="0" baseline="0" noProof="0" dirty="0" smtClean="0">
                <a:ln>
                  <a:noFill/>
                </a:ln>
                <a:solidFill>
                  <a:schemeClr val="tx1"/>
                </a:solidFill>
                <a:effectLst/>
                <a:uLnTx/>
                <a:uFillTx/>
                <a:latin typeface="+mn-lt"/>
                <a:ea typeface="+mn-ea"/>
                <a:cs typeface="+mn-cs"/>
              </a:rPr>
              <a:t>En el cuadro de dialogo se escriben las variables a omitir (caso: PDG</a:t>
            </a:r>
            <a:r>
              <a:rPr lang="es-ES" sz="2400" kern="0" dirty="0" smtClean="0">
                <a:latin typeface="+mn-lt"/>
              </a:rPr>
              <a:t>).</a:t>
            </a: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77826" name="Object 2"/>
          <p:cNvGraphicFramePr>
            <a:graphicFrameLocks noChangeAspect="1"/>
          </p:cNvGraphicFramePr>
          <p:nvPr/>
        </p:nvGraphicFramePr>
        <p:xfrm>
          <a:off x="3000364" y="1714488"/>
          <a:ext cx="3714750" cy="785817"/>
        </p:xfrm>
        <a:graphic>
          <a:graphicData uri="http://schemas.openxmlformats.org/presentationml/2006/ole">
            <mc:AlternateContent xmlns:mc="http://schemas.openxmlformats.org/markup-compatibility/2006">
              <mc:Choice xmlns:v="urn:schemas-microsoft-com:vml" Requires="v">
                <p:oleObj spid="_x0000_s77827" name="Ecuación" r:id="rId5" imgW="1803240" imgH="469800" progId="Equation.3">
                  <p:embed/>
                </p:oleObj>
              </mc:Choice>
              <mc:Fallback>
                <p:oleObj name="Ecuación" r:id="rId5" imgW="1803240" imgH="469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64" y="1714488"/>
                        <a:ext cx="3714750" cy="785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7827" name="Picture 3" descr="C:\Documents and Settings\clark\Mis documentos\Mis imágenes\1.JPG"/>
          <p:cNvPicPr>
            <a:picLocks noChangeAspect="1" noChangeArrowheads="1"/>
          </p:cNvPicPr>
          <p:nvPr/>
        </p:nvPicPr>
        <p:blipFill>
          <a:blip r:embed="rId7"/>
          <a:srcRect/>
          <a:stretch>
            <a:fillRect/>
          </a:stretch>
        </p:blipFill>
        <p:spPr bwMode="auto">
          <a:xfrm>
            <a:off x="1857356" y="4000504"/>
            <a:ext cx="5019678" cy="241934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4929190" y="1571612"/>
            <a:ext cx="3786214" cy="250033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s-E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6018" name="Picture 2" descr="C:\Documents and Settings\clark\Mis documentos\Mis imágenes\2.JPG"/>
          <p:cNvPicPr>
            <a:picLocks noChangeAspect="1" noChangeArrowheads="1"/>
          </p:cNvPicPr>
          <p:nvPr/>
        </p:nvPicPr>
        <p:blipFill>
          <a:blip r:embed="rId4"/>
          <a:srcRect/>
          <a:stretch>
            <a:fillRect/>
          </a:stretch>
        </p:blipFill>
        <p:spPr bwMode="auto">
          <a:xfrm>
            <a:off x="357158" y="1428736"/>
            <a:ext cx="4005264" cy="4143404"/>
          </a:xfrm>
          <a:prstGeom prst="rect">
            <a:avLst/>
          </a:prstGeom>
          <a:noFill/>
          <a:ln>
            <a:solidFill>
              <a:schemeClr val="tx1"/>
            </a:solidFill>
          </a:ln>
        </p:spPr>
      </p:pic>
      <p:sp>
        <p:nvSpPr>
          <p:cNvPr id="9" name="8 Llamada rectangular redondeada"/>
          <p:cNvSpPr/>
          <p:nvPr/>
        </p:nvSpPr>
        <p:spPr>
          <a:xfrm>
            <a:off x="4929190" y="1500174"/>
            <a:ext cx="3786214" cy="4214842"/>
          </a:xfrm>
          <a:prstGeom prst="wedgeRoundRectCallout">
            <a:avLst>
              <a:gd name="adj1" fmla="val -92126"/>
              <a:gd name="adj2" fmla="val -864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600"/>
              </a:spcBef>
              <a:spcAft>
                <a:spcPts val="0"/>
              </a:spcAft>
              <a:buClr>
                <a:schemeClr val="accent1"/>
              </a:buClr>
              <a:buSzPct val="80000"/>
              <a:defRPr/>
            </a:pPr>
            <a:r>
              <a:rPr lang="es-ES" dirty="0" smtClean="0"/>
              <a:t>H</a:t>
            </a:r>
            <a:r>
              <a:rPr lang="es-ES" sz="1400" dirty="0" smtClean="0"/>
              <a:t>0</a:t>
            </a:r>
            <a:r>
              <a:rPr lang="es-ES" dirty="0" smtClean="0"/>
              <a:t> : La variable GDP es no significativa para el modelo por lo que  C(2)=0.</a:t>
            </a:r>
          </a:p>
          <a:p>
            <a:pPr lvl="0" indent="-283464" fontAlgn="auto">
              <a:spcBef>
                <a:spcPts val="600"/>
              </a:spcBef>
              <a:spcAft>
                <a:spcPts val="0"/>
              </a:spcAft>
              <a:buClr>
                <a:schemeClr val="accent1"/>
              </a:buClr>
              <a:buSzPct val="80000"/>
              <a:defRPr/>
            </a:pPr>
            <a:r>
              <a:rPr lang="es-ES" dirty="0" smtClean="0">
                <a:solidFill>
                  <a:schemeClr val="tx1"/>
                </a:solidFill>
              </a:rPr>
              <a:t>H</a:t>
            </a:r>
            <a:r>
              <a:rPr lang="es-ES" sz="1400" dirty="0" smtClean="0">
                <a:solidFill>
                  <a:schemeClr val="tx1"/>
                </a:solidFill>
              </a:rPr>
              <a:t>1</a:t>
            </a:r>
            <a:r>
              <a:rPr lang="es-ES" dirty="0" smtClean="0">
                <a:solidFill>
                  <a:schemeClr val="tx1"/>
                </a:solidFill>
              </a:rPr>
              <a:t> : La variable GDP es una variable significativa para el modelo (C(2)≠ 0).</a:t>
            </a:r>
          </a:p>
          <a:p>
            <a:pPr lvl="0" indent="-283464" fontAlgn="auto">
              <a:spcBef>
                <a:spcPts val="600"/>
              </a:spcBef>
              <a:spcAft>
                <a:spcPts val="0"/>
              </a:spcAft>
              <a:buClr>
                <a:schemeClr val="accent1"/>
              </a:buClr>
              <a:buSzPct val="80000"/>
              <a:defRPr/>
            </a:pPr>
            <a:r>
              <a:rPr lang="es-ES" dirty="0" smtClean="0">
                <a:solidFill>
                  <a:schemeClr val="tx1"/>
                </a:solidFill>
              </a:rPr>
              <a:t>Como la probabilidad es menor del 5%, se rechaza la hipótesis nula.</a:t>
            </a:r>
          </a:p>
          <a:p>
            <a:pPr lvl="0" indent="-283464" fontAlgn="auto">
              <a:spcBef>
                <a:spcPts val="600"/>
              </a:spcBef>
              <a:spcAft>
                <a:spcPts val="0"/>
              </a:spcAft>
              <a:buClr>
                <a:schemeClr val="accent1"/>
              </a:buClr>
              <a:buSzPct val="80000"/>
              <a:defRPr/>
            </a:pPr>
            <a:r>
              <a:rPr lang="es-ES" dirty="0" smtClean="0">
                <a:solidFill>
                  <a:schemeClr val="tx1"/>
                </a:solidFill>
              </a:rPr>
              <a:t>Por lo que La variable GDP es significativa para el modelo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2" name="9 Subtítulo"/>
          <p:cNvSpPr txBox="1">
            <a:spLocks/>
          </p:cNvSpPr>
          <p:nvPr/>
        </p:nvSpPr>
        <p:spPr bwMode="auto">
          <a:xfrm>
            <a:off x="285720" y="1142984"/>
            <a:ext cx="8429684" cy="1357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effectLst/>
                <a:uLnTx/>
                <a:uFillTx/>
                <a:latin typeface="+mn-lt"/>
                <a:ea typeface="+mn-ea"/>
                <a:cs typeface="+mn-cs"/>
              </a:rPr>
              <a:t>Si</a:t>
            </a:r>
            <a:r>
              <a:rPr kumimoji="0" lang="es-ES" sz="2000" b="0" i="0" u="none" strike="noStrike" kern="0" cap="none" spc="0" normalizeH="0" noProof="0" dirty="0" smtClean="0">
                <a:ln>
                  <a:noFill/>
                </a:ln>
                <a:effectLst/>
                <a:uLnTx/>
                <a:uFillTx/>
                <a:latin typeface="+mn-lt"/>
                <a:ea typeface="+mn-ea"/>
                <a:cs typeface="+mn-cs"/>
              </a:rPr>
              <a:t> queremos probar si GDP y PR son redundantes par el modelo</a:t>
            </a:r>
          </a:p>
          <a:p>
            <a:pPr marL="0" marR="0" lvl="0" indent="0" algn="l" defTabSz="914400" rtl="0" eaLnBrk="1" fontAlgn="base" latinLnBrk="0" hangingPunct="1">
              <a:lnSpc>
                <a:spcPct val="100000"/>
              </a:lnSpc>
              <a:spcBef>
                <a:spcPct val="20000"/>
              </a:spcBef>
              <a:spcAft>
                <a:spcPct val="0"/>
              </a:spcAft>
              <a:buClrTx/>
              <a:buSzTx/>
              <a:buFontTx/>
              <a:buNone/>
              <a:tabLst/>
              <a:defRPr/>
            </a:pPr>
            <a:r>
              <a:rPr lang="es-ES" sz="2000" kern="0" dirty="0" smtClean="0">
                <a:latin typeface="+mn-lt"/>
              </a:rPr>
              <a:t>H</a:t>
            </a:r>
            <a:r>
              <a:rPr lang="es-ES" sz="1400" kern="0" dirty="0" smtClean="0">
                <a:latin typeface="+mn-lt"/>
              </a:rPr>
              <a:t>0</a:t>
            </a:r>
            <a:r>
              <a:rPr lang="es-ES" sz="2000" kern="0" dirty="0" smtClean="0">
                <a:latin typeface="+mn-lt"/>
              </a:rPr>
              <a:t>: GDP y RS son redundantes para el modelo.</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noProof="0" dirty="0" smtClean="0">
                <a:ln>
                  <a:noFill/>
                </a:ln>
                <a:effectLst/>
                <a:uLnTx/>
                <a:uFillTx/>
                <a:latin typeface="+mn-lt"/>
                <a:ea typeface="+mn-ea"/>
                <a:cs typeface="+mn-cs"/>
              </a:rPr>
              <a:t>H</a:t>
            </a:r>
            <a:r>
              <a:rPr kumimoji="0" lang="es-ES" sz="1600" b="0" i="0" u="none" strike="noStrike" kern="0" cap="none" spc="0" normalizeH="0" noProof="0" dirty="0" smtClean="0">
                <a:ln>
                  <a:noFill/>
                </a:ln>
                <a:effectLst/>
                <a:uLnTx/>
                <a:uFillTx/>
                <a:latin typeface="+mn-lt"/>
                <a:ea typeface="+mn-ea"/>
                <a:cs typeface="+mn-cs"/>
              </a:rPr>
              <a:t>1</a:t>
            </a:r>
            <a:r>
              <a:rPr kumimoji="0" lang="es-ES" sz="2000" b="0" i="0" u="none" strike="noStrike" kern="0" cap="none" spc="0" normalizeH="0" noProof="0" dirty="0" smtClean="0">
                <a:ln>
                  <a:noFill/>
                </a:ln>
                <a:effectLst/>
                <a:uLnTx/>
                <a:uFillTx/>
                <a:latin typeface="+mn-lt"/>
                <a:ea typeface="+mn-ea"/>
                <a:cs typeface="+mn-cs"/>
              </a:rPr>
              <a:t>: GDP y RS son significativas conjuntamente (C(2),C(4)≠0)</a:t>
            </a:r>
            <a:endParaRPr kumimoji="0" lang="es-ES" sz="2000" b="0" i="0" u="none" strike="noStrike" kern="0" cap="none" spc="0" normalizeH="0" baseline="0" noProof="0" dirty="0">
              <a:ln>
                <a:noFill/>
              </a:ln>
              <a:effectLst/>
              <a:uLnTx/>
              <a:uFillTx/>
              <a:latin typeface="+mn-lt"/>
              <a:ea typeface="+mn-ea"/>
              <a:cs typeface="+mn-cs"/>
            </a:endParaRPr>
          </a:p>
        </p:txBody>
      </p:sp>
      <p:pic>
        <p:nvPicPr>
          <p:cNvPr id="87042" name="Picture 2" descr="C:\Documents and Settings\clark\Mis documentos\Mis imágenes\4.JPG"/>
          <p:cNvPicPr>
            <a:picLocks noChangeAspect="1" noChangeArrowheads="1"/>
          </p:cNvPicPr>
          <p:nvPr/>
        </p:nvPicPr>
        <p:blipFill>
          <a:blip r:embed="rId4"/>
          <a:srcRect/>
          <a:stretch>
            <a:fillRect/>
          </a:stretch>
        </p:blipFill>
        <p:spPr bwMode="auto">
          <a:xfrm>
            <a:off x="285720" y="2357430"/>
            <a:ext cx="2705100" cy="1857375"/>
          </a:xfrm>
          <a:prstGeom prst="rect">
            <a:avLst/>
          </a:prstGeom>
          <a:noFill/>
          <a:ln>
            <a:solidFill>
              <a:schemeClr val="tx1"/>
            </a:solidFill>
          </a:ln>
        </p:spPr>
      </p:pic>
      <p:pic>
        <p:nvPicPr>
          <p:cNvPr id="87043" name="Picture 3"/>
          <p:cNvPicPr>
            <a:picLocks noChangeAspect="1" noChangeArrowheads="1"/>
          </p:cNvPicPr>
          <p:nvPr/>
        </p:nvPicPr>
        <p:blipFill>
          <a:blip r:embed="rId5"/>
          <a:srcRect/>
          <a:stretch>
            <a:fillRect/>
          </a:stretch>
        </p:blipFill>
        <p:spPr bwMode="auto">
          <a:xfrm>
            <a:off x="4500562" y="2214554"/>
            <a:ext cx="3314700" cy="2647950"/>
          </a:xfrm>
          <a:prstGeom prst="rect">
            <a:avLst/>
          </a:prstGeom>
          <a:noFill/>
          <a:ln w="9525">
            <a:solidFill>
              <a:schemeClr val="tx1"/>
            </a:solidFill>
            <a:miter lim="800000"/>
            <a:headEnd/>
            <a:tailEnd/>
          </a:ln>
          <a:effectLst/>
        </p:spPr>
      </p:pic>
      <p:sp>
        <p:nvSpPr>
          <p:cNvPr id="14" name="13 Flecha derecha"/>
          <p:cNvSpPr/>
          <p:nvPr/>
        </p:nvSpPr>
        <p:spPr>
          <a:xfrm>
            <a:off x="3143240" y="2786058"/>
            <a:ext cx="1214446"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16" name="15 Proceso alternativo"/>
          <p:cNvSpPr/>
          <p:nvPr/>
        </p:nvSpPr>
        <p:spPr>
          <a:xfrm>
            <a:off x="285720" y="5143512"/>
            <a:ext cx="8429684" cy="928694"/>
          </a:xfrm>
          <a:prstGeom prst="flowChartAlternateProcess">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600"/>
              </a:spcBef>
              <a:spcAft>
                <a:spcPts val="0"/>
              </a:spcAft>
              <a:buClr>
                <a:schemeClr val="accent1"/>
              </a:buClr>
              <a:buSzPct val="80000"/>
              <a:defRPr/>
            </a:pPr>
            <a:r>
              <a:rPr lang="es-ES" dirty="0" smtClean="0">
                <a:solidFill>
                  <a:schemeClr val="tx1"/>
                </a:solidFill>
              </a:rPr>
              <a:t>Como la probabilidad  (F-statistic)es menor del 5%, se rechaza la hipótesis nula.</a:t>
            </a:r>
          </a:p>
          <a:p>
            <a:pPr lvl="0" indent="-283464" fontAlgn="auto">
              <a:spcBef>
                <a:spcPts val="600"/>
              </a:spcBef>
              <a:spcAft>
                <a:spcPts val="0"/>
              </a:spcAft>
              <a:buClr>
                <a:schemeClr val="accent1"/>
              </a:buClr>
              <a:buSzPct val="80000"/>
              <a:defRPr/>
            </a:pPr>
            <a:r>
              <a:rPr lang="es-ES" dirty="0" smtClean="0">
                <a:solidFill>
                  <a:schemeClr val="tx1"/>
                </a:solidFill>
              </a:rPr>
              <a:t>Por lo que La variable GDP  y PR son  significativa para el modelo.</a:t>
            </a:r>
          </a:p>
        </p:txBody>
      </p:sp>
      <p:cxnSp>
        <p:nvCxnSpPr>
          <p:cNvPr id="18" name="17 Conector recto de flecha"/>
          <p:cNvCxnSpPr>
            <a:stCxn id="16" idx="3"/>
          </p:cNvCxnSpPr>
          <p:nvPr/>
        </p:nvCxnSpPr>
        <p:spPr>
          <a:xfrm flipH="1" flipV="1">
            <a:off x="7358082" y="3571879"/>
            <a:ext cx="1357322" cy="203598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15 Conector recto de flecha"/>
          <p:cNvCxnSpPr/>
          <p:nvPr/>
        </p:nvCxnSpPr>
        <p:spPr>
          <a:xfrm flipV="1">
            <a:off x="3071802" y="4714886"/>
            <a:ext cx="2143140" cy="642940"/>
          </a:xfrm>
          <a:prstGeom prst="straightConnector1">
            <a:avLst/>
          </a:prstGeom>
          <a:ln>
            <a:solidFill>
              <a:srgbClr val="FFC000"/>
            </a:solidFill>
            <a:tailEnd type="arrow"/>
          </a:ln>
        </p:spPr>
        <p:style>
          <a:lnRef idx="1">
            <a:schemeClr val="dk1"/>
          </a:lnRef>
          <a:fillRef idx="0">
            <a:schemeClr val="dk1"/>
          </a:fillRef>
          <a:effectRef idx="0">
            <a:schemeClr val="dk1"/>
          </a:effectRef>
          <a:fontRef idx="minor">
            <a:schemeClr val="tx1"/>
          </a:fontRef>
        </p:style>
      </p:cxnSp>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4929190" y="1571612"/>
            <a:ext cx="3786214" cy="250033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s-E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2 Marcador de contenido"/>
          <p:cNvSpPr txBox="1">
            <a:spLocks/>
          </p:cNvSpPr>
          <p:nvPr/>
        </p:nvSpPr>
        <p:spPr bwMode="auto">
          <a:xfrm>
            <a:off x="209550" y="1214422"/>
            <a:ext cx="8720168" cy="5105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ts val="0"/>
              </a:spcBef>
              <a:spcAft>
                <a:spcPct val="0"/>
              </a:spcAft>
              <a:buClrTx/>
              <a:buSzTx/>
              <a:tabLst/>
              <a:defRPr/>
            </a:pPr>
            <a:r>
              <a:rPr kumimoji="0" lang="es-ES" sz="2200" i="0" u="none" strike="noStrike" kern="0" cap="none" spc="0" normalizeH="0" baseline="0" noProof="0" dirty="0" smtClean="0">
                <a:ln>
                  <a:noFill/>
                </a:ln>
                <a:solidFill>
                  <a:srgbClr val="FF0000"/>
                </a:solidFill>
                <a:effectLst/>
                <a:uLnTx/>
                <a:uFillTx/>
                <a:latin typeface="+mn-lt"/>
                <a:ea typeface="+mn-ea"/>
                <a:cs typeface="+mn-cs"/>
              </a:rPr>
              <a:t>Pruebas de Variables Redundantes: </a:t>
            </a:r>
            <a:r>
              <a:rPr kumimoji="0" lang="es-ES" sz="2200" b="0" i="0" u="none" strike="noStrike" kern="0" cap="none" spc="0" normalizeH="0" baseline="0" noProof="0" dirty="0" smtClean="0">
                <a:ln>
                  <a:noFill/>
                </a:ln>
                <a:solidFill>
                  <a:schemeClr val="tx1"/>
                </a:solidFill>
                <a:effectLst/>
                <a:uLnTx/>
                <a:uFillTx/>
                <a:latin typeface="+mn-lt"/>
                <a:ea typeface="+mn-ea"/>
                <a:cs typeface="+mn-cs"/>
              </a:rPr>
              <a:t>Prueba si la exclusión de una lista de variable podría mejor el ajuste  del modelo.</a:t>
            </a:r>
          </a:p>
          <a:p>
            <a:pPr marL="0" marR="0" lvl="0" indent="0" defTabSz="914400" rtl="0" eaLnBrk="1" fontAlgn="base" latinLnBrk="0" hangingPunct="1">
              <a:lnSpc>
                <a:spcPct val="100000"/>
              </a:lnSpc>
              <a:spcBef>
                <a:spcPts val="0"/>
              </a:spcBef>
              <a:spcAft>
                <a:spcPct val="0"/>
              </a:spcAft>
              <a:buClrTx/>
              <a:buSzTx/>
              <a:buFontTx/>
              <a:buNone/>
              <a:tabLst/>
              <a:defRPr/>
            </a:pPr>
            <a:r>
              <a:rPr lang="es-ES" sz="2200" kern="0" dirty="0" smtClean="0">
                <a:latin typeface="+mn-lt"/>
              </a:rPr>
              <a:t>En </a:t>
            </a:r>
            <a:r>
              <a:rPr kumimoji="0" lang="es-ES" sz="2200" b="0" i="0" u="none" strike="noStrike" kern="0" cap="none" spc="0" normalizeH="0" baseline="0" noProof="0" dirty="0" smtClean="0">
                <a:ln>
                  <a:noFill/>
                </a:ln>
                <a:solidFill>
                  <a:schemeClr val="tx1"/>
                </a:solidFill>
                <a:effectLst/>
                <a:uLnTx/>
                <a:uFillTx/>
                <a:latin typeface="+mn-lt"/>
                <a:ea typeface="+mn-ea"/>
                <a:cs typeface="+mn-cs"/>
              </a:rPr>
              <a:t>cuadro de la ecuación nos dirigimos a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View/Coefficient</a:t>
            </a:r>
            <a:r>
              <a:rPr lang="es-ES" sz="2200" kern="0" dirty="0" smtClean="0">
                <a:solidFill>
                  <a:srgbClr val="0070C0"/>
                </a:solidFill>
                <a:latin typeface="+mn-lt"/>
              </a:rPr>
              <a:t> </a:t>
            </a:r>
            <a:r>
              <a:rPr kumimoji="0" lang="es-ES" sz="2200" b="0" i="0" u="none" strike="noStrike" kern="0" cap="none" spc="0" normalizeH="0" baseline="0" noProof="0" dirty="0" smtClean="0">
                <a:ln>
                  <a:noFill/>
                </a:ln>
                <a:solidFill>
                  <a:srgbClr val="0070C0"/>
                </a:solidFill>
                <a:effectLst/>
                <a:uLnTx/>
                <a:uFillTx/>
                <a:latin typeface="+mn-lt"/>
                <a:ea typeface="+mn-ea"/>
                <a:cs typeface="+mn-cs"/>
              </a:rPr>
              <a:t>Diagnostics / RedundantVariables Test-Likelihood Ratio…</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mn-lt"/>
                <a:ea typeface="+mn-ea"/>
                <a:cs typeface="+mn-cs"/>
              </a:rPr>
              <a:t>En el cuadro de dialogo se escriben las variables a omitir (caso: RS)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Courier New" pitchFamily="49" charset="0"/>
              <a:buChar char="o"/>
              <a:tabLst/>
              <a:defRPr/>
            </a:pPr>
            <a:endParaRPr kumimoji="0" lang="es-ES" sz="2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8066" name="Picture 2" descr="C:\Documents and Settings\clark\Mis documentos\Mis imágenes\5.JPG"/>
          <p:cNvPicPr>
            <a:picLocks noChangeAspect="1" noChangeArrowheads="1"/>
          </p:cNvPicPr>
          <p:nvPr/>
        </p:nvPicPr>
        <p:blipFill>
          <a:blip r:embed="rId4"/>
          <a:srcRect/>
          <a:stretch>
            <a:fillRect/>
          </a:stretch>
        </p:blipFill>
        <p:spPr bwMode="auto">
          <a:xfrm>
            <a:off x="5214942" y="3214686"/>
            <a:ext cx="3609975" cy="2790825"/>
          </a:xfrm>
          <a:prstGeom prst="rect">
            <a:avLst/>
          </a:prstGeom>
          <a:noFill/>
          <a:ln>
            <a:solidFill>
              <a:schemeClr val="tx1"/>
            </a:solidFill>
          </a:ln>
        </p:spPr>
      </p:pic>
      <p:pic>
        <p:nvPicPr>
          <p:cNvPr id="88067" name="Picture 3"/>
          <p:cNvPicPr>
            <a:picLocks noChangeAspect="1" noChangeArrowheads="1"/>
          </p:cNvPicPr>
          <p:nvPr/>
        </p:nvPicPr>
        <p:blipFill>
          <a:blip r:embed="rId5"/>
          <a:srcRect/>
          <a:stretch>
            <a:fillRect/>
          </a:stretch>
        </p:blipFill>
        <p:spPr bwMode="auto">
          <a:xfrm>
            <a:off x="1071538" y="3071810"/>
            <a:ext cx="2357454" cy="1571636"/>
          </a:xfrm>
          <a:prstGeom prst="rect">
            <a:avLst/>
          </a:prstGeom>
          <a:noFill/>
          <a:ln w="9525">
            <a:solidFill>
              <a:schemeClr val="tx1"/>
            </a:solidFill>
            <a:miter lim="800000"/>
            <a:headEnd/>
            <a:tailEnd/>
          </a:ln>
          <a:effectLst/>
        </p:spPr>
      </p:pic>
      <p:sp>
        <p:nvSpPr>
          <p:cNvPr id="14" name="2 Marcador de contenido"/>
          <p:cNvSpPr txBox="1">
            <a:spLocks/>
          </p:cNvSpPr>
          <p:nvPr/>
        </p:nvSpPr>
        <p:spPr>
          <a:xfrm>
            <a:off x="214282" y="4714884"/>
            <a:ext cx="5000628" cy="1714512"/>
          </a:xfrm>
          <a:prstGeom prst="rect">
            <a:avLst/>
          </a:prstGeom>
        </p:spPr>
        <p:txBody>
          <a:bodyPr>
            <a:noAutofit/>
          </a:bodyPr>
          <a:lstStyle/>
          <a:p>
            <a:pPr marR="0" lvl="0" indent="-283464" algn="l" defTabSz="914400" rtl="0" eaLnBrk="1" fontAlgn="auto" latinLnBrk="0" hangingPunct="1">
              <a:lnSpc>
                <a:spcPct val="100000"/>
              </a:lnSpc>
              <a:spcBef>
                <a:spcPts val="600"/>
              </a:spcBef>
              <a:spcAft>
                <a:spcPts val="0"/>
              </a:spcAft>
              <a:buClr>
                <a:schemeClr val="accent1"/>
              </a:buClr>
              <a:buSzPct val="80000"/>
              <a:tabLst/>
              <a:defRPr/>
            </a:pPr>
            <a:r>
              <a:rPr lang="es-ES" sz="1500" dirty="0" smtClean="0"/>
              <a:t>H</a:t>
            </a:r>
            <a:r>
              <a:rPr lang="es-ES" sz="1200" dirty="0" smtClean="0"/>
              <a:t>0</a:t>
            </a:r>
            <a:r>
              <a:rPr lang="es-ES" sz="1500" dirty="0" smtClean="0"/>
              <a:t> : La variable RS es redundante para el modelo.</a:t>
            </a:r>
          </a:p>
          <a:p>
            <a:pPr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s-ES" sz="1500" b="0" i="0" u="none" strike="noStrike" kern="1200" cap="none" spc="0" normalizeH="0" baseline="0" noProof="0" dirty="0" smtClean="0">
                <a:ln>
                  <a:noFill/>
                </a:ln>
                <a:solidFill>
                  <a:schemeClr val="tx1"/>
                </a:solidFill>
                <a:effectLst/>
                <a:uLnTx/>
                <a:uFillTx/>
                <a:latin typeface="+mn-lt"/>
                <a:ea typeface="+mn-ea"/>
                <a:cs typeface="+mn-cs"/>
              </a:rPr>
              <a:t>H</a:t>
            </a:r>
            <a:r>
              <a:rPr kumimoji="0" lang="es-ES" sz="1200" b="0" i="0" u="none" strike="noStrike" kern="1200" cap="none" spc="0" normalizeH="0" baseline="0" noProof="0" dirty="0" smtClean="0">
                <a:ln>
                  <a:noFill/>
                </a:ln>
                <a:solidFill>
                  <a:schemeClr val="tx1"/>
                </a:solidFill>
                <a:effectLst/>
                <a:uLnTx/>
                <a:uFillTx/>
                <a:latin typeface="+mn-lt"/>
                <a:ea typeface="+mn-ea"/>
                <a:cs typeface="+mn-cs"/>
              </a:rPr>
              <a:t>1</a:t>
            </a:r>
            <a:r>
              <a:rPr kumimoji="0" lang="es-ES" sz="1500" b="0" i="0" u="none" strike="noStrike" kern="1200" cap="none" spc="0" normalizeH="0" noProof="0" dirty="0" smtClean="0">
                <a:ln>
                  <a:noFill/>
                </a:ln>
                <a:solidFill>
                  <a:schemeClr val="tx1"/>
                </a:solidFill>
                <a:effectLst/>
                <a:uLnTx/>
                <a:uFillTx/>
                <a:latin typeface="+mn-lt"/>
                <a:ea typeface="+mn-ea"/>
                <a:cs typeface="+mn-cs"/>
              </a:rPr>
              <a:t> : La variable </a:t>
            </a:r>
            <a:r>
              <a:rPr lang="es-ES" sz="1500" dirty="0" smtClean="0"/>
              <a:t>RS</a:t>
            </a:r>
            <a:r>
              <a:rPr kumimoji="0" lang="es-ES" sz="1500" b="0" i="0" u="none" strike="noStrike" kern="1200" cap="none" spc="0" normalizeH="0" noProof="0" dirty="0" smtClean="0">
                <a:ln>
                  <a:noFill/>
                </a:ln>
                <a:solidFill>
                  <a:schemeClr val="tx1"/>
                </a:solidFill>
                <a:effectLst/>
                <a:uLnTx/>
                <a:uFillTx/>
                <a:latin typeface="+mn-lt"/>
                <a:ea typeface="+mn-ea"/>
                <a:cs typeface="+mn-cs"/>
              </a:rPr>
              <a:t> no es redundante para el modelo .</a:t>
            </a:r>
          </a:p>
          <a:p>
            <a:pPr marR="0" lvl="0" indent="-283464" algn="l" defTabSz="914400" rtl="0" eaLnBrk="1" fontAlgn="auto" latinLnBrk="0" hangingPunct="1">
              <a:lnSpc>
                <a:spcPct val="100000"/>
              </a:lnSpc>
              <a:spcBef>
                <a:spcPts val="600"/>
              </a:spcBef>
              <a:spcAft>
                <a:spcPts val="0"/>
              </a:spcAft>
              <a:buClr>
                <a:schemeClr val="accent1"/>
              </a:buClr>
              <a:buSzPct val="80000"/>
              <a:tabLst/>
              <a:defRPr/>
            </a:pPr>
            <a:r>
              <a:rPr lang="es-ES" sz="1500" dirty="0" smtClean="0"/>
              <a:t>Con una baja probabilidad  de 0 % (menor </a:t>
            </a:r>
            <a:r>
              <a:rPr lang="el-GR" sz="1500" dirty="0" smtClean="0">
                <a:latin typeface="Arial"/>
                <a:cs typeface="Arial"/>
              </a:rPr>
              <a:t>α</a:t>
            </a:r>
            <a:r>
              <a:rPr lang="es-ES" sz="1500" dirty="0" smtClean="0">
                <a:latin typeface="Arial"/>
                <a:cs typeface="Arial"/>
              </a:rPr>
              <a:t>=5%</a:t>
            </a:r>
            <a:r>
              <a:rPr lang="es-ES" sz="1500" dirty="0" smtClean="0"/>
              <a:t>) no se acepta la hipótesis nula. </a:t>
            </a:r>
          </a:p>
          <a:p>
            <a:pPr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s-ES" sz="1500" b="0" i="0" u="none" strike="noStrike" kern="1200" cap="none" spc="0" normalizeH="0" noProof="0" dirty="0" smtClean="0">
                <a:ln>
                  <a:noFill/>
                </a:ln>
                <a:solidFill>
                  <a:schemeClr val="tx1"/>
                </a:solidFill>
                <a:effectLst/>
                <a:uLnTx/>
                <a:uFillTx/>
                <a:latin typeface="+mn-lt"/>
                <a:ea typeface="+mn-ea"/>
                <a:cs typeface="+mn-cs"/>
              </a:rPr>
              <a:t>Por lo que la variable RS no es redundante para el modelo.</a:t>
            </a:r>
          </a:p>
        </p:txBody>
      </p:sp>
      <p:sp>
        <p:nvSpPr>
          <p:cNvPr id="15" name="14 Flecha derecha"/>
          <p:cNvSpPr/>
          <p:nvPr/>
        </p:nvSpPr>
        <p:spPr>
          <a:xfrm>
            <a:off x="3786182" y="3571876"/>
            <a:ext cx="1214446"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14480"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4929190" y="1571612"/>
            <a:ext cx="3786214" cy="250033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s-E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1 Título"/>
          <p:cNvSpPr txBox="1">
            <a:spLocks/>
          </p:cNvSpPr>
          <p:nvPr/>
        </p:nvSpPr>
        <p:spPr bwMode="auto">
          <a:xfrm>
            <a:off x="357158" y="1071546"/>
            <a:ext cx="2786082" cy="654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Multicolinealidad</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4" name="2 Marcador de contenido"/>
          <p:cNvSpPr txBox="1">
            <a:spLocks/>
          </p:cNvSpPr>
          <p:nvPr/>
        </p:nvSpPr>
        <p:spPr bwMode="auto">
          <a:xfrm>
            <a:off x="357158" y="1643050"/>
            <a:ext cx="8572560" cy="4572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Arial"/>
                <a:ea typeface="+mn-ea"/>
                <a:cs typeface="Arial"/>
              </a:rPr>
              <a:t>La multicolinealidad en el Modelo Lineal General se presenta cuando las variables independientes presentan alto nivel de correlación.</a:t>
            </a:r>
            <a:r>
              <a:rPr kumimoji="0" lang="es-ES" sz="2000" b="0" i="0" u="none" strike="noStrike" kern="0" cap="none" spc="0" normalizeH="0" noProof="0" dirty="0" smtClean="0">
                <a:ln>
                  <a:noFill/>
                </a:ln>
                <a:solidFill>
                  <a:schemeClr val="tx1"/>
                </a:solidFill>
                <a:effectLst/>
                <a:uLnTx/>
                <a:uFillTx/>
                <a:latin typeface="Arial"/>
                <a:ea typeface="+mn-ea"/>
                <a:cs typeface="Arial"/>
              </a:rPr>
              <a:t> </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Por lo que en términos empíricos hay que definir los limites de tolerancia de colinealidad.</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Arial"/>
                <a:ea typeface="+mn-ea"/>
                <a:cs typeface="Arial"/>
              </a:rPr>
              <a:t>Siguiendo a Klein en su versión de correlación indica un alto grado cuando:</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1" u="none" strike="noStrike" kern="0" cap="none" spc="0" normalizeH="0" baseline="0" noProof="0" dirty="0" smtClean="0">
                <a:ln>
                  <a:noFill/>
                </a:ln>
                <a:solidFill>
                  <a:schemeClr val="tx1"/>
                </a:solidFill>
                <a:effectLst/>
                <a:uLnTx/>
                <a:uFillTx/>
                <a:latin typeface="+mn-lt"/>
                <a:ea typeface="+mn-ea"/>
                <a:cs typeface="+mn-cs"/>
              </a:rPr>
              <a:t>R</a:t>
            </a:r>
            <a:r>
              <a:rPr kumimoji="0" lang="es-ES" sz="1400" b="0" i="1" u="none" strike="noStrike" kern="0" cap="none" spc="0" normalizeH="0" baseline="0" noProof="0" dirty="0" smtClean="0">
                <a:ln>
                  <a:noFill/>
                </a:ln>
                <a:solidFill>
                  <a:schemeClr val="tx1"/>
                </a:solidFill>
                <a:effectLst/>
                <a:uLnTx/>
                <a:uFillTx/>
                <a:latin typeface="+mn-lt"/>
                <a:ea typeface="+mn-ea"/>
                <a:cs typeface="+mn-cs"/>
              </a:rPr>
              <a:t>Y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 Es la raíz cuadrada del coeficiente de determinación</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100" i="0" u="none" strike="noStrike" kern="0" cap="none" spc="0" normalizeH="0" baseline="0" noProof="0" dirty="0" smtClean="0">
                <a:ln>
                  <a:noFill/>
                </a:ln>
                <a:solidFill>
                  <a:srgbClr val="FF0000"/>
                </a:solidFill>
                <a:effectLst/>
                <a:uLnTx/>
                <a:uFillTx/>
                <a:latin typeface="Arial"/>
                <a:ea typeface="+mn-ea"/>
                <a:cs typeface="Arial"/>
              </a:rPr>
              <a:t>Multicolinealidad Perfecta :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ρ</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 (X</a:t>
            </a:r>
            <a:r>
              <a:rPr kumimoji="0" lang="he-IL" sz="2400" b="0" i="0" u="none" strike="noStrike" kern="0" cap="none" spc="0" normalizeH="0" baseline="0" noProof="0" dirty="0" smtClean="0">
                <a:ln>
                  <a:noFill/>
                </a:ln>
                <a:solidFill>
                  <a:schemeClr val="tx1"/>
                </a:solidFill>
                <a:effectLst/>
                <a:uLnTx/>
                <a:uFillTx/>
                <a:latin typeface="Arial"/>
                <a:ea typeface="+mn-ea"/>
                <a:cs typeface="Arial"/>
              </a:rPr>
              <a:t>׳</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X) &lt; k</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i="0" u="none" strike="noStrike" kern="0" cap="none" spc="0" normalizeH="0" baseline="0" noProof="0" dirty="0" smtClean="0">
                <a:ln>
                  <a:noFill/>
                </a:ln>
                <a:solidFill>
                  <a:srgbClr val="FF0000"/>
                </a:solidFill>
                <a:effectLst/>
                <a:uLnTx/>
                <a:uFillTx/>
                <a:latin typeface="Arial"/>
                <a:ea typeface="+mn-ea"/>
                <a:cs typeface="Arial"/>
              </a:rPr>
              <a:t>Multicolinealidad</a:t>
            </a:r>
            <a:r>
              <a:rPr kumimoji="0" lang="es-ES" sz="2000" b="1" i="0" u="none" strike="noStrike" kern="0" cap="none" spc="0" normalizeH="0" baseline="0" noProof="0" dirty="0" smtClean="0">
                <a:ln>
                  <a:noFill/>
                </a:ln>
                <a:solidFill>
                  <a:srgbClr val="FF0000"/>
                </a:solidFill>
                <a:effectLst/>
                <a:uLnTx/>
                <a:uFillTx/>
                <a:latin typeface="Arial"/>
                <a:ea typeface="+mn-ea"/>
                <a:cs typeface="Arial"/>
              </a:rPr>
              <a:t> </a:t>
            </a:r>
            <a:r>
              <a:rPr kumimoji="0" lang="es-ES" sz="2000" i="0" u="none" strike="noStrike" kern="0" cap="none" spc="0" normalizeH="0" baseline="0" noProof="0" dirty="0" smtClean="0">
                <a:ln>
                  <a:noFill/>
                </a:ln>
                <a:solidFill>
                  <a:srgbClr val="FF0000"/>
                </a:solidFill>
                <a:effectLst/>
                <a:uLnTx/>
                <a:uFillTx/>
                <a:latin typeface="Arial"/>
                <a:ea typeface="+mn-ea"/>
                <a:cs typeface="Arial"/>
              </a:rPr>
              <a:t>imperfecta</a:t>
            </a:r>
            <a:r>
              <a:rPr kumimoji="0" lang="es-ES" sz="2000" b="1" i="0" u="none" strike="noStrike" kern="0" cap="none" spc="0" normalizeH="0" baseline="0" noProof="0" dirty="0" smtClean="0">
                <a:ln>
                  <a:noFill/>
                </a:ln>
                <a:solidFill>
                  <a:srgbClr val="FF0000"/>
                </a:solidFill>
                <a:effectLst/>
                <a:uLnTx/>
                <a:uFillTx/>
                <a:latin typeface="Arial"/>
                <a:ea typeface="+mn-ea"/>
                <a:cs typeface="Arial"/>
              </a:rPr>
              <a:t> : </a:t>
            </a:r>
            <a:r>
              <a:rPr kumimoji="0" lang="el-GR" sz="2000" b="0" i="0" u="none" strike="noStrike" kern="0" cap="none" spc="0" normalizeH="0" baseline="0" noProof="0" dirty="0" smtClean="0">
                <a:ln>
                  <a:noFill/>
                </a:ln>
                <a:solidFill>
                  <a:schemeClr val="tx1"/>
                </a:solidFill>
                <a:effectLst/>
                <a:uLnTx/>
                <a:uFillTx/>
                <a:latin typeface="Arial"/>
                <a:ea typeface="+mn-ea"/>
                <a:cs typeface="Arial"/>
              </a:rPr>
              <a:t>ρ</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 (X</a:t>
            </a:r>
            <a:r>
              <a:rPr kumimoji="0" lang="he-IL" sz="2400" b="0" i="0" u="none" strike="noStrike" kern="0" cap="none" spc="0" normalizeH="0" baseline="0" noProof="0" dirty="0" smtClean="0">
                <a:ln>
                  <a:noFill/>
                </a:ln>
                <a:solidFill>
                  <a:schemeClr val="tx1"/>
                </a:solidFill>
                <a:effectLst/>
                <a:uLnTx/>
                <a:uFillTx/>
                <a:latin typeface="Arial"/>
                <a:ea typeface="+mn-ea"/>
                <a:cs typeface="+mn-cs"/>
              </a:rPr>
              <a:t>׳</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X) = k    / X</a:t>
            </a:r>
            <a:r>
              <a:rPr kumimoji="0" lang="he-IL" sz="2400" b="0" i="0" u="none" strike="noStrike" kern="0" cap="none" spc="0" normalizeH="0" baseline="0" noProof="0" dirty="0" smtClean="0">
                <a:ln>
                  <a:noFill/>
                </a:ln>
                <a:solidFill>
                  <a:schemeClr val="tx1"/>
                </a:solidFill>
                <a:effectLst/>
                <a:uLnTx/>
                <a:uFillTx/>
                <a:latin typeface="Arial"/>
                <a:ea typeface="+mn-ea"/>
                <a:cs typeface="+mn-cs"/>
              </a:rPr>
              <a:t>׳</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X / ≈ 0</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i="0" u="none" strike="noStrike" kern="0" cap="none" spc="0" normalizeH="0" baseline="0" noProof="0" dirty="0" smtClean="0">
                <a:ln>
                  <a:noFill/>
                </a:ln>
                <a:solidFill>
                  <a:srgbClr val="FF0000"/>
                </a:solidFill>
                <a:effectLst/>
                <a:uLnTx/>
                <a:uFillTx/>
                <a:latin typeface="Arial"/>
                <a:ea typeface="+mn-ea"/>
                <a:cs typeface="Arial"/>
              </a:rPr>
              <a:t>Consecuencias: </a:t>
            </a:r>
            <a:r>
              <a:rPr kumimoji="0" lang="es-ES" sz="2000" b="0" i="0" u="none" strike="noStrike" kern="0" cap="none" spc="0" normalizeH="0" baseline="0" noProof="0" dirty="0" smtClean="0">
                <a:ln>
                  <a:noFill/>
                </a:ln>
                <a:solidFill>
                  <a:schemeClr val="tx1"/>
                </a:solidFill>
                <a:effectLst/>
                <a:uLnTx/>
                <a:uFillTx/>
                <a:latin typeface="Arial"/>
                <a:ea typeface="+mn-ea"/>
                <a:cs typeface="Arial"/>
              </a:rPr>
              <a:t>Es el incremento de los errores estándar de la prueba “t” , se mantiene un buen ajuste R cuadrado alto, una prueba “F” significativa  y “t” bajo para variables que presentan multicolinealidad.</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100" b="0" i="0" u="none" strike="noStrike" kern="0" cap="none" spc="0" normalizeH="0" baseline="0" noProof="0" dirty="0" smtClean="0">
              <a:ln>
                <a:noFill/>
              </a:ln>
              <a:solidFill>
                <a:schemeClr val="tx1"/>
              </a:solidFill>
              <a:effectLst/>
              <a:uLnTx/>
              <a:uFillTx/>
              <a:latin typeface="Arial"/>
              <a:ea typeface="+mn-ea"/>
              <a:cs typeface="Arial"/>
            </a:endParaRPr>
          </a:p>
        </p:txBody>
      </p:sp>
      <p:graphicFrame>
        <p:nvGraphicFramePr>
          <p:cNvPr id="89090" name="Object 2"/>
          <p:cNvGraphicFramePr>
            <a:graphicFrameLocks noChangeAspect="1"/>
          </p:cNvGraphicFramePr>
          <p:nvPr/>
        </p:nvGraphicFramePr>
        <p:xfrm>
          <a:off x="3571868" y="3357562"/>
          <a:ext cx="1500198" cy="571504"/>
        </p:xfrm>
        <a:graphic>
          <a:graphicData uri="http://schemas.openxmlformats.org/presentationml/2006/ole">
            <mc:AlternateContent xmlns:mc="http://schemas.openxmlformats.org/markup-compatibility/2006">
              <mc:Choice xmlns:v="urn:schemas-microsoft-com:vml" Requires="v">
                <p:oleObj spid="_x0000_s89091" name="Ecuación" r:id="rId5" imgW="634680" imgH="253800" progId="Equation.3">
                  <p:embed/>
                </p:oleObj>
              </mc:Choice>
              <mc:Fallback>
                <p:oleObj name="Ecuación" r:id="rId5" imgW="63468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3357562"/>
                        <a:ext cx="1500198"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14480"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4929190" y="1571612"/>
            <a:ext cx="3786214" cy="250033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es-E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2 Marcador de contenido"/>
          <p:cNvSpPr txBox="1">
            <a:spLocks/>
          </p:cNvSpPr>
          <p:nvPr/>
        </p:nvSpPr>
        <p:spPr bwMode="auto">
          <a:xfrm>
            <a:off x="357158" y="1142984"/>
            <a:ext cx="8572560" cy="528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100" i="0" u="none" strike="noStrike" kern="0" cap="none" spc="0" normalizeH="0" baseline="0" noProof="0" dirty="0" smtClean="0">
                <a:ln>
                  <a:noFill/>
                </a:ln>
                <a:solidFill>
                  <a:srgbClr val="FF0000"/>
                </a:solidFill>
                <a:effectLst/>
                <a:uLnTx/>
                <a:uFillTx/>
                <a:latin typeface="+mn-lt"/>
                <a:ea typeface="+mn-ea"/>
                <a:cs typeface="+mn-cs"/>
              </a:rPr>
              <a:t>Detección:  </a:t>
            </a:r>
            <a:r>
              <a:rPr kumimoji="0" lang="es-ES" sz="2100" b="0" i="0" u="none" strike="noStrike" kern="0" cap="none" spc="0" normalizeH="0" baseline="0" noProof="0" dirty="0" smtClean="0">
                <a:ln>
                  <a:noFill/>
                </a:ln>
                <a:solidFill>
                  <a:schemeClr val="tx1"/>
                </a:solidFill>
                <a:effectLst/>
                <a:uLnTx/>
                <a:uFillTx/>
                <a:latin typeface="+mn-lt"/>
                <a:ea typeface="+mn-ea"/>
                <a:cs typeface="+mn-cs"/>
              </a:rPr>
              <a:t>Análisis de  la matriz de correlaciones.  Algunos autores recomiendan correlaciones mayores 0.8 ó 0.85 indica la presencia de colinealidad (pero estos valores son un poco cuestionados).</a:t>
            </a:r>
            <a:endParaRPr kumimoji="0" lang="es-ES" sz="2100" b="1" i="0" u="none" strike="noStrike" kern="0" cap="none" spc="0" normalizeH="0" baseline="0" noProof="0" dirty="0" smtClean="0">
              <a:ln>
                <a:noFill/>
              </a:ln>
              <a:solidFill>
                <a:schemeClr val="accent5">
                  <a:lumMod val="60000"/>
                  <a:lumOff val="40000"/>
                </a:schemeClr>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100" i="0" u="none" strike="noStrike" kern="0" cap="none" spc="0" normalizeH="0" baseline="0" noProof="0" dirty="0" smtClean="0">
                <a:ln>
                  <a:noFill/>
                </a:ln>
                <a:solidFill>
                  <a:schemeClr val="tx1"/>
                </a:solidFill>
                <a:effectLst/>
                <a:uLnTx/>
                <a:uFillTx/>
                <a:latin typeface="+mn-lt"/>
                <a:ea typeface="+mn-ea"/>
                <a:cs typeface="+mn-cs"/>
              </a:rPr>
              <a:t>* Análisis de la matriz </a:t>
            </a:r>
            <a:r>
              <a:rPr kumimoji="0" lang="es-ES" sz="2100" b="0" i="0" u="none" strike="noStrike" kern="0" cap="none" spc="0" normalizeH="0" baseline="0" noProof="0" dirty="0" smtClean="0">
                <a:ln>
                  <a:noFill/>
                </a:ln>
                <a:solidFill>
                  <a:schemeClr val="tx1"/>
                </a:solidFill>
                <a:effectLst/>
                <a:uLnTx/>
                <a:uFillTx/>
                <a:latin typeface="Arial"/>
                <a:ea typeface="+mn-ea"/>
                <a:cs typeface="Arial"/>
              </a:rPr>
              <a:t>X</a:t>
            </a:r>
            <a:r>
              <a:rPr kumimoji="0" lang="he-IL" sz="2100" b="0" i="0" u="none" strike="noStrike" kern="0" cap="none" spc="0" normalizeH="0" baseline="0" noProof="0" dirty="0" smtClean="0">
                <a:ln>
                  <a:noFill/>
                </a:ln>
                <a:solidFill>
                  <a:schemeClr val="tx1"/>
                </a:solidFill>
                <a:effectLst/>
                <a:uLnTx/>
                <a:uFillTx/>
                <a:latin typeface="Arial"/>
                <a:ea typeface="+mn-ea"/>
                <a:cs typeface="+mn-cs"/>
              </a:rPr>
              <a:t>׳</a:t>
            </a:r>
            <a:r>
              <a:rPr kumimoji="0" lang="es-ES" sz="2100" b="0" i="0" u="none" strike="noStrike" kern="0" cap="none" spc="0" normalizeH="0" baseline="0" noProof="0" dirty="0" smtClean="0">
                <a:ln>
                  <a:noFill/>
                </a:ln>
                <a:solidFill>
                  <a:schemeClr val="tx1"/>
                </a:solidFill>
                <a:effectLst/>
                <a:uLnTx/>
                <a:uFillTx/>
                <a:latin typeface="Arial"/>
                <a:ea typeface="+mn-ea"/>
                <a:cs typeface="Arial"/>
              </a:rPr>
              <a:t>X (es o no una matriz singular).</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000" b="0" i="0" u="none" strike="noStrike" kern="0" cap="none" spc="0" normalizeH="0" baseline="0" noProof="0" dirty="0" smtClean="0">
              <a:ln>
                <a:noFill/>
              </a:ln>
              <a:solidFill>
                <a:schemeClr val="tx1"/>
              </a:solidFill>
              <a:effectLst/>
              <a:uLnTx/>
              <a:uFillTx/>
              <a:latin typeface="Arial"/>
              <a:ea typeface="+mn-ea"/>
              <a:cs typeface="Arial"/>
            </a:endParaRP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lang="es-ES" sz="2100" kern="0" dirty="0" smtClean="0">
                <a:latin typeface="Arial"/>
                <a:cs typeface="Arial"/>
              </a:rPr>
              <a:t>La multicolinealidad no quiere decir que se esté rompiendo alguno de los supuestos. Pues no afecta la capacidad predictiva conjunta de las variables y, por lo tanto la capacidad predictiva.</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s-ES" sz="2100" b="0" i="0" u="none" strike="noStrike" kern="0" cap="none" spc="0" normalizeH="0" baseline="0" noProof="0" dirty="0" smtClean="0">
                <a:ln>
                  <a:noFill/>
                </a:ln>
                <a:solidFill>
                  <a:schemeClr val="tx1"/>
                </a:solidFill>
                <a:effectLst/>
                <a:uLnTx/>
                <a:uFillTx/>
                <a:latin typeface="Arial"/>
                <a:ea typeface="+mn-ea"/>
                <a:cs typeface="Arial"/>
              </a:rPr>
              <a:t>La</a:t>
            </a:r>
            <a:r>
              <a:rPr kumimoji="0" lang="es-ES" sz="2100" b="0" i="0" u="none" strike="noStrike" kern="0" cap="none" spc="0" normalizeH="0" noProof="0" dirty="0" smtClean="0">
                <a:ln>
                  <a:noFill/>
                </a:ln>
                <a:solidFill>
                  <a:schemeClr val="tx1"/>
                </a:solidFill>
                <a:effectLst/>
                <a:uLnTx/>
                <a:uFillTx/>
                <a:latin typeface="Arial"/>
                <a:ea typeface="+mn-ea"/>
                <a:cs typeface="Arial"/>
              </a:rPr>
              <a:t> multicolinealidad es un problema que no esta bien definido. Por lo que no existe un limite a partir del cual el        se le considere como multicolinealidad.</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lang="es-ES" sz="2100" kern="0" baseline="0" dirty="0" smtClean="0">
                <a:latin typeface="Arial"/>
                <a:cs typeface="Arial"/>
              </a:rPr>
              <a:t>Un</a:t>
            </a:r>
            <a:r>
              <a:rPr lang="es-ES" sz="2100" kern="0" dirty="0" smtClean="0">
                <a:latin typeface="Arial"/>
                <a:cs typeface="Arial"/>
              </a:rPr>
              <a:t> intento por disminuir la varianza podría ser eliminar uno de los regresores, lo que disminuiría el      . </a:t>
            </a:r>
          </a:p>
          <a:p>
            <a:pPr marL="0" marR="0" lvl="0" indent="0" defTabSz="914400" rtl="0" eaLnBrk="1" fontAlgn="base" latinLnBrk="0" hangingPunct="1">
              <a:lnSpc>
                <a:spcPct val="100000"/>
              </a:lnSpc>
              <a:spcBef>
                <a:spcPct val="20000"/>
              </a:spcBef>
              <a:spcAft>
                <a:spcPct val="0"/>
              </a:spcAft>
              <a:buClrTx/>
              <a:buSzTx/>
              <a:buFont typeface="Wingdings" pitchFamily="2" charset="2"/>
              <a:buChar char="Ø"/>
              <a:tabLst/>
              <a:defRPr/>
            </a:pPr>
            <a:r>
              <a:rPr lang="es-ES" sz="2100" kern="0" dirty="0" smtClean="0">
                <a:latin typeface="Arial"/>
                <a:cs typeface="Arial"/>
              </a:rPr>
              <a:t>Suprimir las variables más culpables con justificación estadística y económica.</a:t>
            </a:r>
            <a:endParaRPr kumimoji="0" lang="es-ES" sz="2100" b="0" i="0" u="none" strike="noStrike" kern="0" cap="none" spc="0" normalizeH="0" baseline="0" noProof="0" dirty="0" smtClean="0">
              <a:ln>
                <a:noFill/>
              </a:ln>
              <a:solidFill>
                <a:schemeClr val="tx1"/>
              </a:solidFill>
              <a:effectLst/>
              <a:uLnTx/>
              <a:uFillTx/>
              <a:latin typeface="Arial"/>
              <a:ea typeface="+mn-ea"/>
              <a:cs typeface="Arial"/>
            </a:endParaRPr>
          </a:p>
        </p:txBody>
      </p:sp>
      <p:graphicFrame>
        <p:nvGraphicFramePr>
          <p:cNvPr id="15" name="14 Objeto"/>
          <p:cNvGraphicFramePr>
            <a:graphicFrameLocks noChangeAspect="1"/>
          </p:cNvGraphicFramePr>
          <p:nvPr/>
        </p:nvGraphicFramePr>
        <p:xfrm>
          <a:off x="5357818" y="4071942"/>
          <a:ext cx="357190" cy="401839"/>
        </p:xfrm>
        <a:graphic>
          <a:graphicData uri="http://schemas.openxmlformats.org/presentationml/2006/ole">
            <mc:AlternateContent xmlns:mc="http://schemas.openxmlformats.org/markup-compatibility/2006">
              <mc:Choice xmlns:v="urn:schemas-microsoft-com:vml" Requires="v">
                <p:oleObj spid="_x0000_s101381" name="Ecuación" r:id="rId5" imgW="203040" imgH="228600" progId="Equation.3">
                  <p:embed/>
                </p:oleObj>
              </mc:Choice>
              <mc:Fallback>
                <p:oleObj name="Ecuación" r:id="rId5" imgW="2030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8" y="4071942"/>
                        <a:ext cx="357190" cy="401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0" name="Object 4"/>
          <p:cNvGraphicFramePr>
            <a:graphicFrameLocks noChangeAspect="1"/>
          </p:cNvGraphicFramePr>
          <p:nvPr/>
        </p:nvGraphicFramePr>
        <p:xfrm>
          <a:off x="4286248" y="5072074"/>
          <a:ext cx="379780" cy="427043"/>
        </p:xfrm>
        <a:graphic>
          <a:graphicData uri="http://schemas.openxmlformats.org/presentationml/2006/ole">
            <mc:AlternateContent xmlns:mc="http://schemas.openxmlformats.org/markup-compatibility/2006">
              <mc:Choice xmlns:v="urn:schemas-microsoft-com:vml" Requires="v">
                <p:oleObj spid="_x0000_s101382" name="Ecuación" r:id="rId7" imgW="203040" imgH="228600" progId="Equation.3">
                  <p:embed/>
                </p:oleObj>
              </mc:Choice>
              <mc:Fallback>
                <p:oleObj name="Ecuación" r:id="rId7" imgW="20304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48" y="5072074"/>
                        <a:ext cx="379780" cy="427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4" name="5 Marcador de contenido"/>
          <p:cNvSpPr txBox="1">
            <a:spLocks/>
          </p:cNvSpPr>
          <p:nvPr/>
        </p:nvSpPr>
        <p:spPr bwMode="auto">
          <a:xfrm>
            <a:off x="214282" y="1214422"/>
            <a:ext cx="8572528" cy="1500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1900" b="0" i="0" u="none" strike="noStrike" kern="0" cap="none" spc="0" normalizeH="0" baseline="0" noProof="0" dirty="0" smtClean="0">
                <a:ln>
                  <a:noFill/>
                </a:ln>
                <a:solidFill>
                  <a:schemeClr val="tx1"/>
                </a:solidFill>
                <a:effectLst/>
                <a:uLnTx/>
                <a:uFillTx/>
                <a:latin typeface="+mn-lt"/>
                <a:ea typeface="+mn-ea"/>
                <a:cs typeface="+mn-cs"/>
              </a:rPr>
              <a:t>Para ver la matriz de correlaciones en EViews</a:t>
            </a:r>
            <a:r>
              <a:rPr lang="es-ES" sz="1900" kern="0" dirty="0" smtClean="0">
                <a:latin typeface="+mn-lt"/>
              </a:rPr>
              <a:t>, tenemos que situarnos en la ventana de objeto ecuación par ir al menú </a:t>
            </a:r>
            <a:r>
              <a:rPr kumimoji="0" lang="es-ES" sz="1900" b="0" i="0" u="none" strike="noStrike" kern="0" cap="none" spc="0" normalizeH="0" baseline="0" noProof="0" dirty="0" smtClean="0">
                <a:ln>
                  <a:noFill/>
                </a:ln>
                <a:solidFill>
                  <a:srgbClr val="0070C0"/>
                </a:solidFill>
                <a:effectLst/>
                <a:uLnTx/>
                <a:uFillTx/>
                <a:latin typeface="+mn-lt"/>
                <a:ea typeface="+mn-ea"/>
                <a:cs typeface="+mn-cs"/>
              </a:rPr>
              <a:t>Pros/Make Regressor Group </a:t>
            </a:r>
            <a:r>
              <a:rPr kumimoji="0" lang="es-ES" sz="1900" b="0" i="0" u="none" strike="noStrike" kern="0" cap="none" spc="0" normalizeH="0" baseline="0" noProof="0" dirty="0" smtClean="0">
                <a:ln>
                  <a:noFill/>
                </a:ln>
                <a:solidFill>
                  <a:schemeClr val="tx1"/>
                </a:solidFill>
                <a:effectLst/>
                <a:uLnTx/>
                <a:uFillTx/>
                <a:latin typeface="+mn-lt"/>
                <a:ea typeface="+mn-ea"/>
                <a:cs typeface="+mn-cs"/>
              </a:rPr>
              <a:t>en la nueva ventana de objeto de grupo</a:t>
            </a:r>
            <a:r>
              <a:rPr kumimoji="0" lang="es-ES" sz="1900" b="0" i="0" u="none" strike="noStrike" kern="0" cap="none" spc="0" normalizeH="0" noProof="0" dirty="0" smtClean="0">
                <a:ln>
                  <a:noFill/>
                </a:ln>
                <a:solidFill>
                  <a:schemeClr val="tx1"/>
                </a:solidFill>
                <a:effectLst/>
                <a:uLnTx/>
                <a:uFillTx/>
                <a:latin typeface="+mn-lt"/>
                <a:ea typeface="+mn-ea"/>
                <a:cs typeface="+mn-cs"/>
              </a:rPr>
              <a:t> donde aparecen todas las variables debemos ir: </a:t>
            </a:r>
            <a:r>
              <a:rPr kumimoji="0" lang="es-ES" sz="1900" b="0" i="0" u="none" strike="noStrike" kern="0" cap="none" spc="0" normalizeH="0" noProof="0" dirty="0" smtClean="0">
                <a:ln>
                  <a:noFill/>
                </a:ln>
                <a:solidFill>
                  <a:srgbClr val="0070C0"/>
                </a:solidFill>
                <a:effectLst/>
                <a:uLnTx/>
                <a:uFillTx/>
                <a:latin typeface="+mn-lt"/>
                <a:ea typeface="+mn-ea"/>
                <a:cs typeface="+mn-cs"/>
              </a:rPr>
              <a:t>View/</a:t>
            </a:r>
            <a:r>
              <a:rPr lang="es-ES" sz="1900" kern="0" dirty="0" smtClean="0">
                <a:solidFill>
                  <a:srgbClr val="0070C0"/>
                </a:solidFill>
                <a:latin typeface="+mn-lt"/>
              </a:rPr>
              <a:t>Principal Components… </a:t>
            </a:r>
            <a:r>
              <a:rPr lang="es-ES" sz="1900" kern="0" dirty="0" smtClean="0">
                <a:latin typeface="+mn-lt"/>
              </a:rPr>
              <a:t>en la nueva ventana ir a  </a:t>
            </a:r>
            <a:r>
              <a:rPr lang="es-ES" sz="1900" kern="0" dirty="0" smtClean="0">
                <a:solidFill>
                  <a:srgbClr val="0070C0"/>
                </a:solidFill>
                <a:latin typeface="+mn-lt"/>
              </a:rPr>
              <a:t>Calculation</a:t>
            </a:r>
            <a:r>
              <a:rPr lang="es-ES" sz="1900" kern="0" dirty="0" smtClean="0">
                <a:latin typeface="+mn-lt"/>
              </a:rPr>
              <a:t> y en </a:t>
            </a:r>
            <a:r>
              <a:rPr lang="es-ES" sz="1900" kern="0" dirty="0" smtClean="0">
                <a:solidFill>
                  <a:srgbClr val="0070C0"/>
                </a:solidFill>
                <a:latin typeface="+mn-lt"/>
              </a:rPr>
              <a:t>Type</a:t>
            </a:r>
            <a:r>
              <a:rPr lang="es-ES" sz="1900" kern="0" dirty="0" smtClean="0">
                <a:latin typeface="+mn-lt"/>
              </a:rPr>
              <a:t>  seleccionar: </a:t>
            </a:r>
            <a:r>
              <a:rPr lang="es-ES" sz="1900" kern="0" dirty="0" smtClean="0">
                <a:solidFill>
                  <a:srgbClr val="0070C0"/>
                </a:solidFill>
                <a:latin typeface="+mn-lt"/>
              </a:rPr>
              <a:t>Correlation</a:t>
            </a:r>
            <a:r>
              <a:rPr lang="es-ES" sz="1900" kern="0" dirty="0" smtClean="0">
                <a:latin typeface="+mn-lt"/>
              </a:rPr>
              <a:t> por el method: </a:t>
            </a:r>
            <a:r>
              <a:rPr lang="es-ES" sz="1900" kern="0" dirty="0" smtClean="0">
                <a:solidFill>
                  <a:srgbClr val="0070C0"/>
                </a:solidFill>
                <a:latin typeface="+mn-lt"/>
              </a:rPr>
              <a:t>Ordinary</a:t>
            </a:r>
            <a:r>
              <a:rPr lang="es-ES" sz="1900" kern="0" dirty="0" smtClean="0">
                <a:latin typeface="+mn-lt"/>
              </a:rPr>
              <a:t>  luego </a:t>
            </a:r>
            <a:r>
              <a:rPr lang="es-ES" sz="1900" kern="0" dirty="0" smtClean="0">
                <a:solidFill>
                  <a:srgbClr val="0070C0"/>
                </a:solidFill>
                <a:latin typeface="+mn-lt"/>
              </a:rPr>
              <a:t>Aceptar</a:t>
            </a:r>
            <a:r>
              <a:rPr lang="es-ES" sz="1900" kern="0" dirty="0" smtClean="0">
                <a:latin typeface="+mn-lt"/>
              </a:rPr>
              <a:t>.</a:t>
            </a:r>
            <a:endParaRPr kumimoji="0" lang="es-ES" sz="1900" b="0" i="0" u="none" strike="noStrike" kern="0" cap="none" spc="0" normalizeH="0" baseline="0" noProof="0" dirty="0">
              <a:ln>
                <a:noFill/>
              </a:ln>
              <a:solidFill>
                <a:srgbClr val="2B2BF5"/>
              </a:solidFill>
              <a:effectLst/>
              <a:uLnTx/>
              <a:uFillTx/>
              <a:latin typeface="+mn-lt"/>
              <a:ea typeface="+mn-ea"/>
              <a:cs typeface="+mn-cs"/>
            </a:endParaRPr>
          </a:p>
        </p:txBody>
      </p:sp>
      <p:pic>
        <p:nvPicPr>
          <p:cNvPr id="93187" name="Picture 3" descr="C:\Documents and Settings\clark\Mis documentos\Mis imágenes\1.JPG"/>
          <p:cNvPicPr>
            <a:picLocks noChangeAspect="1" noChangeArrowheads="1"/>
          </p:cNvPicPr>
          <p:nvPr/>
        </p:nvPicPr>
        <p:blipFill>
          <a:blip r:embed="rId4"/>
          <a:srcRect/>
          <a:stretch>
            <a:fillRect/>
          </a:stretch>
        </p:blipFill>
        <p:spPr bwMode="auto">
          <a:xfrm>
            <a:off x="357158" y="2786058"/>
            <a:ext cx="3643338" cy="1857388"/>
          </a:xfrm>
          <a:prstGeom prst="rect">
            <a:avLst/>
          </a:prstGeom>
          <a:noFill/>
          <a:ln>
            <a:solidFill>
              <a:schemeClr val="tx1"/>
            </a:solidFill>
          </a:ln>
        </p:spPr>
      </p:pic>
      <p:pic>
        <p:nvPicPr>
          <p:cNvPr id="93188" name="Picture 4" descr="C:\Documents and Settings\clark\Mis documentos\Mis imágenes\2.JPG"/>
          <p:cNvPicPr>
            <a:picLocks noChangeAspect="1" noChangeArrowheads="1"/>
          </p:cNvPicPr>
          <p:nvPr/>
        </p:nvPicPr>
        <p:blipFill>
          <a:blip r:embed="rId5"/>
          <a:srcRect/>
          <a:stretch>
            <a:fillRect/>
          </a:stretch>
        </p:blipFill>
        <p:spPr bwMode="auto">
          <a:xfrm>
            <a:off x="5143504" y="2786058"/>
            <a:ext cx="3600449" cy="2047872"/>
          </a:xfrm>
          <a:prstGeom prst="rect">
            <a:avLst/>
          </a:prstGeom>
          <a:noFill/>
          <a:ln>
            <a:solidFill>
              <a:schemeClr val="tx1"/>
            </a:solidFill>
          </a:ln>
        </p:spPr>
      </p:pic>
      <p:sp>
        <p:nvSpPr>
          <p:cNvPr id="20" name="19 Flecha derecha"/>
          <p:cNvSpPr/>
          <p:nvPr/>
        </p:nvSpPr>
        <p:spPr>
          <a:xfrm>
            <a:off x="4071934" y="3429000"/>
            <a:ext cx="1000132"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24" name="Picture 3" descr="C:\Documents and Settings\clark\Mis documentos\Mis imágenes\4.JPG"/>
          <p:cNvPicPr>
            <a:picLocks noChangeAspect="1" noChangeArrowheads="1"/>
          </p:cNvPicPr>
          <p:nvPr/>
        </p:nvPicPr>
        <p:blipFill>
          <a:blip r:embed="rId6"/>
          <a:srcRect/>
          <a:stretch>
            <a:fillRect/>
          </a:stretch>
        </p:blipFill>
        <p:spPr bwMode="auto">
          <a:xfrm>
            <a:off x="500034" y="4786322"/>
            <a:ext cx="3357586" cy="1571636"/>
          </a:xfrm>
          <a:prstGeom prst="rect">
            <a:avLst/>
          </a:prstGeom>
          <a:noFill/>
          <a:ln>
            <a:solidFill>
              <a:schemeClr val="tx1"/>
            </a:solidFill>
          </a:ln>
        </p:spPr>
      </p:pic>
      <p:sp>
        <p:nvSpPr>
          <p:cNvPr id="12" name="11 Flecha derecha"/>
          <p:cNvSpPr/>
          <p:nvPr/>
        </p:nvSpPr>
        <p:spPr>
          <a:xfrm rot="9142012">
            <a:off x="4003726" y="4872115"/>
            <a:ext cx="1214446"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solidFill>
                <a:schemeClr val="dk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4098" name="Picture 2"/>
          <p:cNvPicPr>
            <a:picLocks noChangeAspect="1" noChangeArrowheads="1"/>
          </p:cNvPicPr>
          <p:nvPr/>
        </p:nvPicPr>
        <p:blipFill>
          <a:blip r:embed="rId2"/>
          <a:srcRect/>
          <a:stretch>
            <a:fillRect/>
          </a:stretch>
        </p:blipFill>
        <p:spPr bwMode="auto">
          <a:xfrm>
            <a:off x="1000100" y="1285860"/>
            <a:ext cx="6786609" cy="4429156"/>
          </a:xfrm>
          <a:prstGeom prst="rect">
            <a:avLst/>
          </a:prstGeom>
          <a:noFill/>
          <a:ln w="9525">
            <a:solidFill>
              <a:schemeClr val="tx1"/>
            </a:solidFill>
            <a:miter lim="800000"/>
            <a:headEnd/>
            <a:tailEnd/>
          </a:ln>
          <a:effectLst/>
        </p:spPr>
      </p:pic>
      <p:sp>
        <p:nvSpPr>
          <p:cNvPr id="10" name="9 Llamada rectangular redondeada"/>
          <p:cNvSpPr/>
          <p:nvPr/>
        </p:nvSpPr>
        <p:spPr>
          <a:xfrm>
            <a:off x="214282" y="6143644"/>
            <a:ext cx="6286544" cy="285752"/>
          </a:xfrm>
          <a:prstGeom prst="wedgeRoundRectCallout">
            <a:avLst>
              <a:gd name="adj1" fmla="val 69791"/>
              <a:gd name="adj2" fmla="val -202495"/>
              <a:gd name="adj3" fmla="val 16667"/>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s-ES" sz="1300" dirty="0" smtClean="0"/>
              <a:t>Ramón </a:t>
            </a:r>
            <a:r>
              <a:rPr lang="es-ES" sz="1300" dirty="0" err="1" smtClean="0"/>
              <a:t>Mahía</a:t>
            </a:r>
            <a:r>
              <a:rPr lang="es-ES" sz="1300" dirty="0" smtClean="0"/>
              <a:t> (2001) “</a:t>
            </a:r>
            <a:r>
              <a:rPr lang="es-ES" sz="1200" dirty="0" smtClean="0">
                <a:solidFill>
                  <a:srgbClr val="2B2BF5"/>
                </a:solidFill>
              </a:rPr>
              <a:t>GUÍA DE MANEJO DEL PROGRAMA E-VIEWS”</a:t>
            </a:r>
            <a:endParaRPr lang="es-ES" sz="1200" dirty="0">
              <a:solidFill>
                <a:srgbClr val="2B2BF5"/>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2"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descr="C:\Documents and Settings\clark\Mis documentos\Mis imágenes\1.JPG"/>
          <p:cNvPicPr>
            <a:picLocks noChangeAspect="1" noChangeArrowheads="1"/>
          </p:cNvPicPr>
          <p:nvPr/>
        </p:nvPicPr>
        <p:blipFill>
          <a:blip r:embed="rId2"/>
          <a:srcRect/>
          <a:stretch>
            <a:fillRect/>
          </a:stretch>
        </p:blipFill>
        <p:spPr bwMode="auto">
          <a:xfrm>
            <a:off x="357158" y="3786190"/>
            <a:ext cx="3905250" cy="2357454"/>
          </a:xfrm>
          <a:prstGeom prst="rect">
            <a:avLst/>
          </a:prstGeom>
          <a:noFill/>
          <a:ln>
            <a:solidFill>
              <a:schemeClr val="tx1"/>
            </a:solidFill>
          </a:ln>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pic>
        <p:nvPicPr>
          <p:cNvPr id="9" name="Picture 2"/>
          <p:cNvPicPr>
            <a:picLocks noChangeAspect="1" noChangeArrowheads="1"/>
          </p:cNvPicPr>
          <p:nvPr/>
        </p:nvPicPr>
        <p:blipFill>
          <a:blip r:embed="rId5"/>
          <a:srcRect/>
          <a:stretch>
            <a:fillRect/>
          </a:stretch>
        </p:blipFill>
        <p:spPr bwMode="auto">
          <a:xfrm>
            <a:off x="357158" y="1142984"/>
            <a:ext cx="3981450" cy="1590675"/>
          </a:xfrm>
          <a:prstGeom prst="rect">
            <a:avLst/>
          </a:prstGeom>
          <a:noFill/>
          <a:ln w="9525">
            <a:solidFill>
              <a:schemeClr val="tx1"/>
            </a:solidFill>
            <a:miter lim="800000"/>
            <a:headEnd/>
            <a:tailEnd/>
          </a:ln>
          <a:effectLst/>
        </p:spPr>
      </p:pic>
      <p:sp>
        <p:nvSpPr>
          <p:cNvPr id="10" name="5 Marcador de contenido"/>
          <p:cNvSpPr txBox="1">
            <a:spLocks/>
          </p:cNvSpPr>
          <p:nvPr/>
        </p:nvSpPr>
        <p:spPr>
          <a:xfrm>
            <a:off x="4786314" y="1214422"/>
            <a:ext cx="4071934" cy="1357298"/>
          </a:xfrm>
          <a:prstGeom prst="rect">
            <a:avLst/>
          </a:prstGeom>
        </p:spPr>
        <p:txBody>
          <a:bodyPr>
            <a:normAutofit lnSpcReduction="10000"/>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1"/>
                </a:solidFill>
                <a:effectLst/>
                <a:uLnTx/>
                <a:uFillTx/>
                <a:latin typeface="+mn-lt"/>
                <a:ea typeface="+mn-ea"/>
                <a:cs typeface="+mn-cs"/>
              </a:rPr>
              <a:t>En el objeto correlación utilizamos </a:t>
            </a:r>
            <a:r>
              <a:rPr kumimoji="0" lang="es-ES" b="0" i="0" u="none" strike="noStrike" kern="1200" cap="none" spc="0" normalizeH="0" baseline="0" noProof="0" dirty="0" smtClean="0">
                <a:ln>
                  <a:noFill/>
                </a:ln>
                <a:solidFill>
                  <a:srgbClr val="0070C0"/>
                </a:solidFill>
                <a:effectLst/>
                <a:uLnTx/>
                <a:uFillTx/>
                <a:latin typeface="+mn-lt"/>
                <a:ea typeface="+mn-ea"/>
                <a:cs typeface="+mn-cs"/>
              </a:rPr>
              <a:t>Freeze</a:t>
            </a:r>
            <a:r>
              <a:rPr kumimoji="0" lang="es-ES" b="0" i="0" u="none" strike="noStrike" kern="1200" cap="none" spc="0" normalizeH="0" baseline="0" noProof="0" dirty="0" smtClean="0">
                <a:ln>
                  <a:noFill/>
                </a:ln>
                <a:solidFill>
                  <a:schemeClr val="tx1"/>
                </a:solidFill>
                <a:effectLst/>
                <a:uLnTx/>
                <a:uFillTx/>
                <a:latin typeface="+mn-lt"/>
                <a:ea typeface="+mn-ea"/>
                <a:cs typeface="+mn-cs"/>
              </a:rPr>
              <a:t> para congelar</a:t>
            </a:r>
            <a:r>
              <a:rPr kumimoji="0" lang="es-ES" b="0" i="0" u="none" strike="noStrike" kern="1200" cap="none" spc="0" normalizeH="0" noProof="0" dirty="0" smtClean="0">
                <a:ln>
                  <a:noFill/>
                </a:ln>
                <a:solidFill>
                  <a:schemeClr val="tx1"/>
                </a:solidFill>
                <a:effectLst/>
                <a:uLnTx/>
                <a:uFillTx/>
                <a:latin typeface="+mn-lt"/>
                <a:ea typeface="+mn-ea"/>
                <a:cs typeface="+mn-cs"/>
              </a:rPr>
              <a:t> la imagen y en la nueva ventana hacemos Click en </a:t>
            </a:r>
            <a:r>
              <a:rPr kumimoji="0" lang="es-ES" b="0" i="0" u="none" strike="noStrike" kern="1200" cap="none" spc="0" normalizeH="0" noProof="0" dirty="0" smtClean="0">
                <a:ln>
                  <a:noFill/>
                </a:ln>
                <a:solidFill>
                  <a:srgbClr val="0070C0"/>
                </a:solidFill>
                <a:effectLst/>
                <a:uLnTx/>
                <a:uFillTx/>
                <a:latin typeface="+mn-lt"/>
                <a:ea typeface="+mn-ea"/>
                <a:cs typeface="+mn-cs"/>
              </a:rPr>
              <a:t>name</a:t>
            </a:r>
            <a:r>
              <a:rPr kumimoji="0" lang="es-ES" b="0" i="0" u="none" strike="noStrike" kern="1200" cap="none" spc="0" normalizeH="0" noProof="0" dirty="0" smtClean="0">
                <a:ln>
                  <a:noFill/>
                </a:ln>
                <a:solidFill>
                  <a:schemeClr val="tx1"/>
                </a:solidFill>
                <a:effectLst/>
                <a:uLnTx/>
                <a:uFillTx/>
                <a:latin typeface="+mn-lt"/>
                <a:ea typeface="+mn-ea"/>
                <a:cs typeface="+mn-cs"/>
              </a:rPr>
              <a:t> para guardarla con el nombre de </a:t>
            </a:r>
            <a:r>
              <a:rPr lang="es-ES" dirty="0" smtClean="0">
                <a:solidFill>
                  <a:srgbClr val="0070C0"/>
                </a:solidFill>
                <a:latin typeface="+mn-lt"/>
              </a:rPr>
              <a:t>correlation</a:t>
            </a:r>
            <a:r>
              <a:rPr kumimoji="0" lang="es-ES" b="0" i="0" u="none" strike="noStrike" kern="1200" cap="none" spc="0" normalizeH="0" noProof="0" dirty="0" smtClean="0">
                <a:ln>
                  <a:noFill/>
                </a:ln>
                <a:solidFill>
                  <a:schemeClr val="tx1"/>
                </a:solidFill>
                <a:effectLst/>
                <a:uLnTx/>
                <a:uFillTx/>
                <a:latin typeface="+mn-lt"/>
                <a:ea typeface="+mn-ea"/>
                <a:cs typeface="+mn-cs"/>
              </a:rPr>
              <a:t>.</a:t>
            </a:r>
            <a:endParaRPr kumimoji="0" lang="es-E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Rectángulo"/>
          <p:cNvSpPr/>
          <p:nvPr/>
        </p:nvSpPr>
        <p:spPr>
          <a:xfrm>
            <a:off x="357158" y="2786058"/>
            <a:ext cx="4286280" cy="923330"/>
          </a:xfrm>
          <a:prstGeom prst="rect">
            <a:avLst/>
          </a:prstGeom>
        </p:spPr>
        <p:txBody>
          <a:bodyPr wrap="square">
            <a:spAutoFit/>
          </a:bodyPr>
          <a:lstStyle/>
          <a:p>
            <a:pPr algn="just"/>
            <a:r>
              <a:rPr lang="es-ES" dirty="0" smtClean="0"/>
              <a:t>En el área de comando tipiamos : </a:t>
            </a:r>
            <a:r>
              <a:rPr lang="es-ES" dirty="0" smtClean="0">
                <a:solidFill>
                  <a:srgbClr val="0070C0"/>
                </a:solidFill>
              </a:rPr>
              <a:t>Group datos2 gdp rs pr </a:t>
            </a:r>
            <a:r>
              <a:rPr lang="es-ES" dirty="0" smtClean="0"/>
              <a:t> y Intro.</a:t>
            </a:r>
            <a:endParaRPr lang="es-ES" dirty="0" smtClean="0">
              <a:solidFill>
                <a:srgbClr val="0070C0"/>
              </a:solidFill>
            </a:endParaRPr>
          </a:p>
          <a:p>
            <a:pPr algn="just"/>
            <a:r>
              <a:rPr lang="es-ES" dirty="0" smtClean="0">
                <a:solidFill>
                  <a:srgbClr val="0070C0"/>
                </a:solidFill>
              </a:rPr>
              <a:t>Sym mcorrel=@cor(datos2) </a:t>
            </a:r>
            <a:r>
              <a:rPr lang="es-ES" dirty="0" smtClean="0"/>
              <a:t>y Intro.</a:t>
            </a:r>
            <a:endParaRPr lang="es-ES" dirty="0"/>
          </a:p>
        </p:txBody>
      </p:sp>
      <p:pic>
        <p:nvPicPr>
          <p:cNvPr id="93186" name="Picture 2" descr="C:\Documents and Settings\clark\Mis documentos\Mis imágenes\1.JPG"/>
          <p:cNvPicPr>
            <a:picLocks noChangeAspect="1" noChangeArrowheads="1"/>
          </p:cNvPicPr>
          <p:nvPr/>
        </p:nvPicPr>
        <p:blipFill>
          <a:blip r:embed="rId6"/>
          <a:srcRect/>
          <a:stretch>
            <a:fillRect/>
          </a:stretch>
        </p:blipFill>
        <p:spPr bwMode="auto">
          <a:xfrm>
            <a:off x="4857752" y="2571744"/>
            <a:ext cx="4019547" cy="2647950"/>
          </a:xfrm>
          <a:prstGeom prst="rect">
            <a:avLst/>
          </a:prstGeom>
          <a:noFill/>
          <a:ln>
            <a:solidFill>
              <a:schemeClr val="tx1"/>
            </a:solidFill>
          </a:ln>
        </p:spPr>
      </p:pic>
      <p:sp>
        <p:nvSpPr>
          <p:cNvPr id="15" name="14 Llamada rectangular redondeada"/>
          <p:cNvSpPr/>
          <p:nvPr/>
        </p:nvSpPr>
        <p:spPr>
          <a:xfrm>
            <a:off x="4929190" y="5357826"/>
            <a:ext cx="3857652" cy="428628"/>
          </a:xfrm>
          <a:prstGeom prst="wedgeRoundRectCallout">
            <a:avLst>
              <a:gd name="adj1" fmla="val -73173"/>
              <a:gd name="adj2" fmla="val -132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Matriz de correlaciones almacenada en el fichero.</a:t>
            </a:r>
          </a:p>
        </p:txBody>
      </p:sp>
      <p:sp>
        <p:nvSpPr>
          <p:cNvPr id="14" name="13 Llamada rectangular redondeada"/>
          <p:cNvSpPr/>
          <p:nvPr/>
        </p:nvSpPr>
        <p:spPr>
          <a:xfrm>
            <a:off x="4929190" y="5929330"/>
            <a:ext cx="3857652" cy="500066"/>
          </a:xfrm>
          <a:prstGeom prst="wedgeRoundRectCallout">
            <a:avLst>
              <a:gd name="adj1" fmla="val -152185"/>
              <a:gd name="adj2" fmla="val -6354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Crear un objeto grupo que contiene a las variables regresoras (gdp, rs y pr).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0" name="5 Marcador de contenido"/>
          <p:cNvSpPr txBox="1">
            <a:spLocks/>
          </p:cNvSpPr>
          <p:nvPr/>
        </p:nvSpPr>
        <p:spPr>
          <a:xfrm>
            <a:off x="285720" y="5286388"/>
            <a:ext cx="3929090" cy="785818"/>
          </a:xfrm>
          <a:prstGeom prst="rect">
            <a:avLst/>
          </a:prstGeom>
        </p:spPr>
        <p:txBody>
          <a:bodyPr>
            <a:normAutofit fontScale="92500"/>
          </a:bodyPr>
          <a:lstStyle/>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1"/>
                </a:solidFill>
                <a:effectLst/>
                <a:uLnTx/>
                <a:uFillTx/>
                <a:latin typeface="+mn-lt"/>
                <a:ea typeface="+mn-ea"/>
                <a:cs typeface="+mn-cs"/>
              </a:rPr>
              <a:t>En el cuadro de comandos digitamos:</a:t>
            </a:r>
            <a:r>
              <a:rPr kumimoji="0" lang="es-ES" b="0" i="0" u="none" strike="noStrike" kern="1200" cap="none" spc="0" normalizeH="0" noProof="0" dirty="0" smtClean="0">
                <a:ln>
                  <a:noFill/>
                </a:ln>
                <a:solidFill>
                  <a:schemeClr val="tx1"/>
                </a:solidFill>
                <a:effectLst/>
                <a:uLnTx/>
                <a:uFillTx/>
                <a:latin typeface="+mn-lt"/>
                <a:ea typeface="+mn-ea"/>
                <a:cs typeface="+mn-cs"/>
              </a:rPr>
              <a:t> </a:t>
            </a:r>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dirty="0" smtClean="0">
                <a:solidFill>
                  <a:srgbClr val="0070C0"/>
                </a:solidFill>
              </a:rPr>
              <a:t>Scalar</a:t>
            </a:r>
            <a:r>
              <a:rPr lang="es-ES" dirty="0" smtClean="0"/>
              <a:t>  </a:t>
            </a:r>
            <a:r>
              <a:rPr lang="es-ES" dirty="0" smtClean="0">
                <a:solidFill>
                  <a:srgbClr val="0070C0"/>
                </a:solidFill>
              </a:rPr>
              <a:t>detcor=@det(mcorrel) </a:t>
            </a:r>
            <a:r>
              <a:rPr lang="es-ES" dirty="0" smtClean="0"/>
              <a:t>y Intro.</a:t>
            </a:r>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solidFill>
                <a:srgbClr val="0070C0"/>
              </a:solidFill>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5 Marcador de contenido"/>
          <p:cNvSpPr txBox="1">
            <a:spLocks/>
          </p:cNvSpPr>
          <p:nvPr/>
        </p:nvSpPr>
        <p:spPr>
          <a:xfrm>
            <a:off x="214282" y="1142984"/>
            <a:ext cx="4357718" cy="4214842"/>
          </a:xfrm>
          <a:prstGeom prst="rect">
            <a:avLst/>
          </a:prstGeom>
        </p:spPr>
        <p:txBody>
          <a:bodyPr>
            <a:normAutofit/>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1900" b="0" i="0" u="none" strike="noStrike" kern="1200" cap="none" spc="0" normalizeH="0" baseline="0" noProof="0" dirty="0" smtClean="0">
                <a:ln>
                  <a:noFill/>
                </a:ln>
                <a:solidFill>
                  <a:schemeClr val="tx1"/>
                </a:solidFill>
                <a:effectLst/>
                <a:uLnTx/>
                <a:uFillTx/>
                <a:latin typeface="+mn-lt"/>
                <a:ea typeface="+mn-ea"/>
                <a:cs typeface="+mn-cs"/>
              </a:rPr>
              <a:t>Con</a:t>
            </a:r>
            <a:r>
              <a:rPr kumimoji="0" lang="es-ES" sz="1900" b="0" i="0" u="none" strike="noStrike" kern="1200" cap="none" spc="0" normalizeH="0" noProof="0" dirty="0" smtClean="0">
                <a:ln>
                  <a:noFill/>
                </a:ln>
                <a:solidFill>
                  <a:schemeClr val="tx1"/>
                </a:solidFill>
                <a:effectLst/>
                <a:uLnTx/>
                <a:uFillTx/>
                <a:latin typeface="+mn-lt"/>
                <a:ea typeface="+mn-ea"/>
                <a:cs typeface="+mn-cs"/>
              </a:rPr>
              <a:t> doble Click en </a:t>
            </a:r>
            <a:r>
              <a:rPr kumimoji="0" lang="es-ES" sz="1900" b="0" i="0" u="none" strike="noStrike" kern="1200" cap="none" spc="0" normalizeH="0" noProof="0" dirty="0" smtClean="0">
                <a:ln>
                  <a:noFill/>
                </a:ln>
                <a:solidFill>
                  <a:srgbClr val="0070C0"/>
                </a:solidFill>
                <a:effectLst/>
                <a:uLnTx/>
                <a:uFillTx/>
                <a:latin typeface="+mn-lt"/>
                <a:ea typeface="+mn-ea"/>
                <a:cs typeface="+mn-cs"/>
              </a:rPr>
              <a:t>mcorrel</a:t>
            </a:r>
            <a:r>
              <a:rPr kumimoji="0" lang="es-ES" sz="1900" b="0" i="0" u="none" strike="noStrike" kern="1200" cap="none" spc="0" normalizeH="0" noProof="0" dirty="0" smtClean="0">
                <a:ln>
                  <a:noFill/>
                </a:ln>
                <a:solidFill>
                  <a:schemeClr val="tx1"/>
                </a:solidFill>
                <a:effectLst/>
                <a:uLnTx/>
                <a:uFillTx/>
                <a:latin typeface="+mn-lt"/>
                <a:ea typeface="+mn-ea"/>
                <a:cs typeface="+mn-cs"/>
              </a:rPr>
              <a:t> abrimos la ventana de correlacione, podemos editar  la etiqueta de </a:t>
            </a:r>
            <a:r>
              <a:rPr kumimoji="0" lang="es-ES" sz="1900" b="0" i="0" u="none" strike="noStrike" kern="1200" cap="none" spc="0" normalizeH="0" noProof="0" dirty="0" smtClean="0">
                <a:ln>
                  <a:noFill/>
                </a:ln>
                <a:solidFill>
                  <a:srgbClr val="0070C0"/>
                </a:solidFill>
                <a:effectLst/>
                <a:uLnTx/>
                <a:uFillTx/>
                <a:latin typeface="+mn-lt"/>
                <a:ea typeface="+mn-ea"/>
                <a:cs typeface="+mn-cs"/>
              </a:rPr>
              <a:t>mcorrel</a:t>
            </a:r>
            <a:r>
              <a:rPr kumimoji="0" lang="es-ES" sz="1900" b="0" i="0" u="none" strike="noStrike" kern="1200" cap="none" spc="0" normalizeH="0" noProof="0" dirty="0" smtClean="0">
                <a:ln>
                  <a:noFill/>
                </a:ln>
                <a:solidFill>
                  <a:schemeClr val="tx1"/>
                </a:solidFill>
                <a:effectLst/>
                <a:uLnTx/>
                <a:uFillTx/>
                <a:latin typeface="+mn-lt"/>
                <a:ea typeface="+mn-ea"/>
                <a:cs typeface="+mn-cs"/>
              </a:rPr>
              <a:t> , solo tenemos que ubicarnos  en la segunda fila y activar </a:t>
            </a:r>
            <a:r>
              <a:rPr kumimoji="0" lang="es-ES" sz="1900" b="0" i="0" u="none" strike="noStrike" kern="1200" cap="none" spc="0" normalizeH="0" noProof="0" dirty="0" smtClean="0">
                <a:ln>
                  <a:noFill/>
                </a:ln>
                <a:solidFill>
                  <a:srgbClr val="0070C0"/>
                </a:solidFill>
                <a:effectLst/>
                <a:uLnTx/>
                <a:uFillTx/>
                <a:latin typeface="+mn-lt"/>
                <a:ea typeface="+mn-ea"/>
                <a:cs typeface="+mn-cs"/>
              </a:rPr>
              <a:t>Edit+/- </a:t>
            </a:r>
            <a:r>
              <a:rPr kumimoji="0" lang="es-ES" sz="1900" b="0" i="0" u="none" strike="noStrike" kern="1200" cap="none" spc="0" normalizeH="0" noProof="0" dirty="0" smtClean="0">
                <a:ln>
                  <a:noFill/>
                </a:ln>
                <a:effectLst/>
                <a:uLnTx/>
                <a:uFillTx/>
                <a:latin typeface="+mn-lt"/>
                <a:ea typeface="+mn-ea"/>
                <a:cs typeface="+mn-cs"/>
              </a:rPr>
              <a:t>y digital Matriz de Correlaciones.</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1900" b="0" i="0" u="none" strike="noStrike" kern="1200" cap="none" spc="0" normalizeH="0" noProof="0" dirty="0" smtClean="0">
                <a:ln>
                  <a:noFill/>
                </a:ln>
                <a:effectLst/>
                <a:uLnTx/>
                <a:uFillTx/>
                <a:latin typeface="+mn-lt"/>
                <a:ea typeface="+mn-ea"/>
                <a:cs typeface="+mn-cs"/>
              </a:rPr>
              <a:t>Podemos apreciar una alta correlación lineal entre:</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1900" b="0" i="0" u="none" strike="noStrike" kern="1200" cap="none" spc="0" normalizeH="0" noProof="0" dirty="0" smtClean="0">
              <a:ln>
                <a:noFill/>
              </a:ln>
              <a:effectLst/>
              <a:uLnTx/>
              <a:uFillTx/>
              <a:latin typeface="+mn-lt"/>
              <a:ea typeface="+mn-ea"/>
              <a:cs typeface="+mn-cs"/>
            </a:endParaRPr>
          </a:p>
          <a:p>
            <a:pPr lvl="0" indent="-283464" algn="just" fontAlgn="auto">
              <a:spcBef>
                <a:spcPts val="600"/>
              </a:spcBef>
              <a:spcAft>
                <a:spcPts val="0"/>
              </a:spcAft>
              <a:buClr>
                <a:schemeClr val="accent1"/>
              </a:buClr>
              <a:buSzPct val="80000"/>
              <a:defRPr/>
            </a:pPr>
            <a:r>
              <a:rPr lang="es-ES" sz="1900" dirty="0" smtClean="0">
                <a:latin typeface="+mn-lt"/>
              </a:rPr>
              <a:t>Cor[Log(PR);Log(GDP)] = 0.992475</a:t>
            </a:r>
          </a:p>
          <a:p>
            <a:pPr lvl="0" indent="-283464" algn="just" fontAlgn="auto">
              <a:spcBef>
                <a:spcPts val="600"/>
              </a:spcBef>
              <a:spcAft>
                <a:spcPts val="0"/>
              </a:spcAft>
              <a:buClr>
                <a:schemeClr val="accent1"/>
              </a:buClr>
              <a:buSzPct val="80000"/>
              <a:defRPr/>
            </a:pPr>
            <a:r>
              <a:rPr lang="es-ES" sz="1900" dirty="0" smtClean="0">
                <a:latin typeface="+mn-lt"/>
              </a:rPr>
              <a:t>Por que la correlación se aproximan a uno, también por la regla de Klein.</a:t>
            </a:r>
            <a:endParaRPr kumimoji="0" lang="es-ES" sz="1900" b="0" i="0" u="none" strike="noStrike" kern="1200" cap="none" spc="0" normalizeH="0" noProof="0" dirty="0" smtClean="0">
              <a:ln>
                <a:noFill/>
              </a:ln>
              <a:effectLst/>
              <a:uLnTx/>
              <a:uFillTx/>
              <a:latin typeface="+mn-lt"/>
              <a:ea typeface="+mn-ea"/>
              <a:cs typeface="+mn-cs"/>
            </a:endParaRPr>
          </a:p>
        </p:txBody>
      </p:sp>
      <p:pic>
        <p:nvPicPr>
          <p:cNvPr id="94211" name="Picture 3" descr="C:\Documents and Settings\clark\Mis documentos\Mis imágenes\4.JPG"/>
          <p:cNvPicPr>
            <a:picLocks noChangeAspect="1" noChangeArrowheads="1"/>
          </p:cNvPicPr>
          <p:nvPr/>
        </p:nvPicPr>
        <p:blipFill>
          <a:blip r:embed="rId4"/>
          <a:srcRect/>
          <a:stretch>
            <a:fillRect/>
          </a:stretch>
        </p:blipFill>
        <p:spPr bwMode="auto">
          <a:xfrm>
            <a:off x="4643438" y="3500438"/>
            <a:ext cx="4305300" cy="2705100"/>
          </a:xfrm>
          <a:prstGeom prst="rect">
            <a:avLst/>
          </a:prstGeom>
          <a:noFill/>
          <a:ln>
            <a:solidFill>
              <a:schemeClr val="tx1"/>
            </a:solidFill>
          </a:ln>
        </p:spPr>
      </p:pic>
      <p:pic>
        <p:nvPicPr>
          <p:cNvPr id="98305" name="Picture 1" descr="C:\Documents and Settings\clark\Mis documentos\Mis imágenes\3.JPG"/>
          <p:cNvPicPr>
            <a:picLocks noChangeAspect="1" noChangeArrowheads="1"/>
          </p:cNvPicPr>
          <p:nvPr/>
        </p:nvPicPr>
        <p:blipFill>
          <a:blip r:embed="rId5"/>
          <a:srcRect/>
          <a:stretch>
            <a:fillRect/>
          </a:stretch>
        </p:blipFill>
        <p:spPr bwMode="auto">
          <a:xfrm>
            <a:off x="4786314" y="1214422"/>
            <a:ext cx="4000528" cy="201930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5 Marcador de contenido"/>
          <p:cNvSpPr txBox="1">
            <a:spLocks/>
          </p:cNvSpPr>
          <p:nvPr/>
        </p:nvSpPr>
        <p:spPr>
          <a:xfrm>
            <a:off x="3714744" y="1214422"/>
            <a:ext cx="5214974" cy="2286016"/>
          </a:xfrm>
          <a:prstGeom prst="rect">
            <a:avLst/>
          </a:prstGeom>
        </p:spPr>
        <p:txBody>
          <a:bodyPr>
            <a:normAutofit fontScale="92500" lnSpcReduction="20000"/>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1"/>
                </a:solidFill>
                <a:effectLst/>
                <a:uLnTx/>
                <a:uFillTx/>
                <a:latin typeface="+mn-lt"/>
                <a:ea typeface="+mn-ea"/>
                <a:cs typeface="+mn-cs"/>
              </a:rPr>
              <a:t>En el cuadro de comandos digitamos:</a:t>
            </a:r>
            <a:r>
              <a:rPr kumimoji="0" lang="es-ES" b="0" i="0" u="none" strike="noStrike" kern="1200" cap="none" spc="0" normalizeH="0" noProof="0" dirty="0" smtClean="0">
                <a:ln>
                  <a:noFill/>
                </a:ln>
                <a:solidFill>
                  <a:schemeClr val="tx1"/>
                </a:solidFill>
                <a:effectLst/>
                <a:uLnTx/>
                <a:uFillTx/>
                <a:latin typeface="+mn-lt"/>
                <a:ea typeface="+mn-ea"/>
                <a:cs typeface="+mn-cs"/>
              </a:rPr>
              <a:t> </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dirty="0" smtClean="0">
                <a:solidFill>
                  <a:srgbClr val="0070C0"/>
                </a:solidFill>
              </a:rPr>
              <a:t>Scalar</a:t>
            </a:r>
            <a:r>
              <a:rPr lang="es-ES" dirty="0" smtClean="0"/>
              <a:t>  </a:t>
            </a:r>
            <a:r>
              <a:rPr lang="es-ES" dirty="0" smtClean="0">
                <a:solidFill>
                  <a:srgbClr val="0070C0"/>
                </a:solidFill>
              </a:rPr>
              <a:t>detcor=@det(mcorrel) </a:t>
            </a:r>
            <a:r>
              <a:rPr lang="es-ES" dirty="0" smtClean="0"/>
              <a:t>y Intro. Para de esta manera un objeto escalar que pueda  hallar el determinante de la matriz de correlaciones.</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dirty="0" smtClean="0"/>
              <a:t>Para ver el valor de la determinarte nos situamos sobre el objeto escalar y hacemos doble Click.</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dirty="0" smtClean="0"/>
              <a:t>El valor que se muestra es 0.00668 que es cercano a cero lo que es un indicativo que existe multicolinealidad imperfecta.</a:t>
            </a:r>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solidFill>
                <a:srgbClr val="0070C0"/>
              </a:solidFill>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7282" name="Picture 2" descr="C:\Documents and Settings\clark\Mis documentos\Mis imágenes\5.JPG"/>
          <p:cNvPicPr>
            <a:picLocks noChangeAspect="1" noChangeArrowheads="1"/>
          </p:cNvPicPr>
          <p:nvPr/>
        </p:nvPicPr>
        <p:blipFill>
          <a:blip r:embed="rId4"/>
          <a:srcRect/>
          <a:stretch>
            <a:fillRect/>
          </a:stretch>
        </p:blipFill>
        <p:spPr bwMode="auto">
          <a:xfrm>
            <a:off x="214282" y="1142985"/>
            <a:ext cx="3429024" cy="2214578"/>
          </a:xfrm>
          <a:prstGeom prst="rect">
            <a:avLst/>
          </a:prstGeom>
          <a:noFill/>
          <a:ln>
            <a:solidFill>
              <a:schemeClr val="tx1"/>
            </a:solidFill>
          </a:ln>
        </p:spPr>
      </p:pic>
      <p:sp>
        <p:nvSpPr>
          <p:cNvPr id="12" name="5 Marcador de contenido"/>
          <p:cNvSpPr txBox="1">
            <a:spLocks/>
          </p:cNvSpPr>
          <p:nvPr/>
        </p:nvSpPr>
        <p:spPr>
          <a:xfrm>
            <a:off x="4857752" y="3500438"/>
            <a:ext cx="3857652" cy="2643206"/>
          </a:xfrm>
          <a:prstGeom prst="rect">
            <a:avLst/>
          </a:prstGeom>
        </p:spPr>
        <p:txBody>
          <a:bodyPr>
            <a:normAutofit/>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1"/>
                </a:solidFill>
                <a:effectLst/>
                <a:uLnTx/>
                <a:uFillTx/>
                <a:latin typeface="+mn-lt"/>
                <a:ea typeface="+mn-ea"/>
                <a:cs typeface="+mn-cs"/>
              </a:rPr>
              <a:t>Si queremos apreciar la correlación lineal que existe</a:t>
            </a:r>
            <a:r>
              <a:rPr kumimoji="0" lang="es-ES" b="0" i="0" u="none" strike="noStrike" kern="1200" cap="none" spc="0" normalizeH="0" noProof="0" dirty="0" smtClean="0">
                <a:ln>
                  <a:noFill/>
                </a:ln>
                <a:solidFill>
                  <a:schemeClr val="tx1"/>
                </a:solidFill>
                <a:effectLst/>
                <a:uLnTx/>
                <a:uFillTx/>
                <a:latin typeface="+mn-lt"/>
                <a:ea typeface="+mn-ea"/>
                <a:cs typeface="+mn-cs"/>
              </a:rPr>
              <a:t> entre gdp y pr digitemos en el área de comandos: </a:t>
            </a:r>
            <a:r>
              <a:rPr kumimoji="0" lang="es-ES" b="0" i="0" u="none" strike="noStrike" kern="1200" cap="none" spc="0" normalizeH="0" noProof="0" dirty="0" smtClean="0">
                <a:ln>
                  <a:noFill/>
                </a:ln>
                <a:solidFill>
                  <a:srgbClr val="0070C0"/>
                </a:solidFill>
                <a:effectLst/>
                <a:uLnTx/>
                <a:uFillTx/>
                <a:latin typeface="+mn-lt"/>
                <a:ea typeface="+mn-ea"/>
                <a:cs typeface="+mn-cs"/>
              </a:rPr>
              <a:t>Show datos2.scatmat</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noProof="0" dirty="0" smtClean="0">
                <a:ln>
                  <a:noFill/>
                </a:ln>
                <a:solidFill>
                  <a:srgbClr val="92D050"/>
                </a:solidFill>
                <a:effectLst/>
                <a:uLnTx/>
                <a:uFillTx/>
                <a:latin typeface="+mn-lt"/>
                <a:ea typeface="+mn-ea"/>
                <a:cs typeface="+mn-cs"/>
              </a:rPr>
              <a:t>‘Pide a EViews que muestre  el gráfico de correlaciones de las variables del  grupo datos2.</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b="0" i="0" u="none" strike="noStrike" kern="1200" cap="none" spc="0" normalizeH="0" noProof="0" dirty="0" smtClean="0">
              <a:ln>
                <a:noFill/>
              </a:ln>
              <a:solidFill>
                <a:srgbClr val="0070C0"/>
              </a:solidFill>
              <a:effectLst/>
              <a:uLnTx/>
              <a:uFillTx/>
              <a:latin typeface="+mn-lt"/>
              <a:ea typeface="+mn-ea"/>
              <a:cs typeface="+mn-cs"/>
            </a:endParaRP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dirty="0" smtClean="0">
              <a:solidFill>
                <a:srgbClr val="0070C0"/>
              </a:solidFill>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7284" name="Picture 4" descr="C:\Documents and Settings\clark\Mis documentos\Mis imágenes\6.JPG"/>
          <p:cNvPicPr>
            <a:picLocks noChangeAspect="1" noChangeArrowheads="1"/>
          </p:cNvPicPr>
          <p:nvPr/>
        </p:nvPicPr>
        <p:blipFill>
          <a:blip r:embed="rId5"/>
          <a:srcRect/>
          <a:stretch>
            <a:fillRect/>
          </a:stretch>
        </p:blipFill>
        <p:spPr bwMode="auto">
          <a:xfrm>
            <a:off x="214283" y="3429001"/>
            <a:ext cx="4500594" cy="300039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7" name="Picture 3"/>
          <p:cNvPicPr>
            <a:picLocks noChangeAspect="1" noChangeArrowheads="1"/>
          </p:cNvPicPr>
          <p:nvPr/>
        </p:nvPicPr>
        <p:blipFill>
          <a:blip r:embed="rId4"/>
          <a:srcRect/>
          <a:stretch>
            <a:fillRect/>
          </a:stretch>
        </p:blipFill>
        <p:spPr bwMode="auto">
          <a:xfrm>
            <a:off x="357158" y="1357298"/>
            <a:ext cx="5391150" cy="4786346"/>
          </a:xfrm>
          <a:prstGeom prst="rect">
            <a:avLst/>
          </a:prstGeom>
          <a:noFill/>
          <a:ln w="9525">
            <a:noFill/>
            <a:miter lim="800000"/>
            <a:headEnd/>
            <a:tailEnd/>
          </a:ln>
        </p:spPr>
      </p:pic>
      <p:sp>
        <p:nvSpPr>
          <p:cNvPr id="9" name="8 Llamada rectangular redondeada"/>
          <p:cNvSpPr/>
          <p:nvPr/>
        </p:nvSpPr>
        <p:spPr>
          <a:xfrm>
            <a:off x="5929322" y="1857364"/>
            <a:ext cx="2786082" cy="1643074"/>
          </a:xfrm>
          <a:prstGeom prst="wedgeRoundRectCallout">
            <a:avLst>
              <a:gd name="adj1" fmla="val -77203"/>
              <a:gd name="adj2" fmla="val -3878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Podemos apreciar claramente la correlación que existe entre  la variable Producto Domestico Bruto (GDP) y Nivel de precio (PR).</a:t>
            </a:r>
          </a:p>
        </p:txBody>
      </p:sp>
      <p:sp>
        <p:nvSpPr>
          <p:cNvPr id="10" name="9 Llamada rectangular redondeada"/>
          <p:cNvSpPr/>
          <p:nvPr/>
        </p:nvSpPr>
        <p:spPr>
          <a:xfrm>
            <a:off x="5929322" y="5643578"/>
            <a:ext cx="2928958" cy="571504"/>
          </a:xfrm>
          <a:prstGeom prst="wedgeRoundRectCallout">
            <a:avLst>
              <a:gd name="adj1" fmla="val -209726"/>
              <a:gd name="adj2" fmla="val -10664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Correlación positiva entre PR y GDP.</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142984"/>
            <a:ext cx="8576530" cy="45005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4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Test de Farrar-Glauber: Test de Ortogonalidad</a:t>
            </a:r>
            <a:endParaRPr kumimoji="0" lang="es-ES" sz="2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lang="es-ES" sz="200" kern="0" dirty="0" smtClean="0">
              <a:solidFill>
                <a:srgbClr val="FF0000"/>
              </a:solidFill>
              <a:latin typeface="+mn-lt"/>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H</a:t>
            </a:r>
            <a:r>
              <a:rPr kumimoji="0" lang="es-ES" sz="1400" b="0" i="0" u="none" strike="noStrike" kern="0" cap="none" spc="0" normalizeH="0" baseline="0" noProof="0" dirty="0" smtClean="0">
                <a:ln>
                  <a:noFill/>
                </a:ln>
                <a:solidFill>
                  <a:schemeClr val="tx1"/>
                </a:solidFill>
                <a:effectLst/>
                <a:uLnTx/>
                <a:uFillTx/>
                <a:latin typeface="+mn-lt"/>
                <a:ea typeface="+mn-ea"/>
                <a:cs typeface="+mn-cs"/>
              </a:rPr>
              <a:t>0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Las X</a:t>
            </a:r>
            <a:r>
              <a:rPr kumimoji="0" lang="es-ES" sz="1400" b="0" i="0" u="none" strike="noStrike" kern="0" cap="none" spc="0" normalizeH="0" baseline="0" noProof="0" dirty="0" smtClean="0">
                <a:ln>
                  <a:noFill/>
                </a:ln>
                <a:solidFill>
                  <a:schemeClr val="tx1"/>
                </a:solidFill>
                <a:effectLst/>
                <a:uLnTx/>
                <a:uFillTx/>
                <a:latin typeface="+mn-lt"/>
                <a:ea typeface="+mn-ea"/>
                <a:cs typeface="+mn-cs"/>
              </a:rPr>
              <a:t>i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son ortogonales entre si</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H</a:t>
            </a:r>
            <a:r>
              <a:rPr kumimoji="0" lang="es-ES" sz="1400" b="0" i="0" u="none" strike="noStrike" kern="0" cap="none" spc="0" normalizeH="0" baseline="0" noProof="0" dirty="0" smtClean="0">
                <a:ln>
                  <a:noFill/>
                </a:ln>
                <a:solidFill>
                  <a:schemeClr val="tx1"/>
                </a:solidFill>
                <a:effectLst/>
                <a:uLnTx/>
                <a:uFillTx/>
                <a:latin typeface="+mn-lt"/>
                <a:ea typeface="+mn-ea"/>
                <a:cs typeface="+mn-cs"/>
              </a:rPr>
              <a:t>1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Las X</a:t>
            </a:r>
            <a:r>
              <a:rPr kumimoji="0" lang="es-ES" b="0" i="0" u="none" strike="noStrike" kern="0" cap="none" spc="0" normalizeH="0" baseline="0" noProof="0" dirty="0" smtClean="0">
                <a:ln>
                  <a:noFill/>
                </a:ln>
                <a:solidFill>
                  <a:schemeClr val="tx1"/>
                </a:solidFill>
                <a:effectLst/>
                <a:uLnTx/>
                <a:uFillTx/>
                <a:latin typeface="+mn-lt"/>
                <a:ea typeface="+mn-ea"/>
                <a:cs typeface="+mn-cs"/>
              </a:rPr>
              <a:t>i</a:t>
            </a:r>
            <a:r>
              <a:rPr kumimoji="0" lang="es-ES" sz="2000" b="0" i="0" u="none" strike="noStrike" kern="0" cap="none" spc="0" normalizeH="0" baseline="0" noProof="0" dirty="0" smtClean="0">
                <a:ln>
                  <a:noFill/>
                </a:ln>
                <a:solidFill>
                  <a:schemeClr val="tx1"/>
                </a:solidFill>
                <a:effectLst/>
                <a:uLnTx/>
                <a:uFillTx/>
                <a:latin typeface="+mn-lt"/>
                <a:ea typeface="+mn-ea"/>
                <a:cs typeface="+mn-cs"/>
              </a:rPr>
              <a:t> no son ortogonales entre si (Existe multicolinealidad)</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k: Número de variables explicativas</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R: Matriz de correlaciones simples.</a:t>
            </a:r>
          </a:p>
          <a:p>
            <a:pPr marL="0" marR="0" lvl="0" indent="0" defTabSz="914400" rtl="0" eaLnBrk="1" fontAlgn="base" latinLnBrk="0" hangingPunct="1">
              <a:lnSpc>
                <a:spcPct val="100000"/>
              </a:lnSpc>
              <a:spcBef>
                <a:spcPct val="20000"/>
              </a:spcBef>
              <a:spcAft>
                <a:spcPct val="0"/>
              </a:spcAft>
              <a:buClrTx/>
              <a:buSzTx/>
              <a:buFontTx/>
              <a:buNone/>
              <a:tabLst/>
              <a:defRPr/>
            </a:pPr>
            <a:r>
              <a:rPr lang="es-ES" sz="1900" kern="0" dirty="0" smtClean="0">
                <a:latin typeface="+mn-lt"/>
              </a:rPr>
              <a:t>Los comandos a ejecutar o el programa a crear es el siguiente para el test:</a:t>
            </a: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95234" name="Object 2"/>
          <p:cNvGraphicFramePr>
            <a:graphicFrameLocks noChangeAspect="1"/>
          </p:cNvGraphicFramePr>
          <p:nvPr/>
        </p:nvGraphicFramePr>
        <p:xfrm>
          <a:off x="1571604" y="3000372"/>
          <a:ext cx="5072098" cy="787400"/>
        </p:xfrm>
        <a:graphic>
          <a:graphicData uri="http://schemas.openxmlformats.org/presentationml/2006/ole">
            <mc:AlternateContent xmlns:mc="http://schemas.openxmlformats.org/markup-compatibility/2006">
              <mc:Choice xmlns:v="urn:schemas-microsoft-com:vml" Requires="v">
                <p:oleObj spid="_x0000_s95235" name="Ecuación" r:id="rId5" imgW="2641320" imgH="431640" progId="Equation.3">
                  <p:embed/>
                </p:oleObj>
              </mc:Choice>
              <mc:Fallback>
                <p:oleObj name="Ecuación" r:id="rId5" imgW="264132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04" y="3000372"/>
                        <a:ext cx="507209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14282" y="1142984"/>
            <a:ext cx="8643998" cy="2462213"/>
          </a:xfrm>
          <a:prstGeom prst="rect">
            <a:avLst/>
          </a:prstGeom>
        </p:spPr>
        <p:txBody>
          <a:bodyPr wrap="square">
            <a:spAutoFit/>
          </a:bodyPr>
          <a:lstStyle/>
          <a:p>
            <a:r>
              <a:rPr lang="es-ES" sz="1400" dirty="0" smtClean="0">
                <a:solidFill>
                  <a:srgbClr val="00B050"/>
                </a:solidFill>
              </a:rPr>
              <a:t>'Prueba de Farrar - Glauber: Test de Ortogonalidad</a:t>
            </a:r>
          </a:p>
          <a:p>
            <a:r>
              <a:rPr lang="es-ES" sz="1400" dirty="0" smtClean="0">
                <a:solidFill>
                  <a:srgbClr val="00B050"/>
                </a:solidFill>
              </a:rPr>
              <a:t>'Crear una base de datos con la variables regresoras</a:t>
            </a:r>
          </a:p>
          <a:p>
            <a:r>
              <a:rPr lang="en-US" sz="1400" dirty="0" smtClean="0">
                <a:solidFill>
                  <a:srgbClr val="0070C0"/>
                </a:solidFill>
              </a:rPr>
              <a:t>Group Base gdp pr rs</a:t>
            </a:r>
          </a:p>
          <a:p>
            <a:r>
              <a:rPr lang="es-ES" sz="1400" dirty="0" smtClean="0">
                <a:solidFill>
                  <a:srgbClr val="0070C0"/>
                </a:solidFill>
              </a:rPr>
              <a:t>Matrix X=Base</a:t>
            </a:r>
          </a:p>
          <a:p>
            <a:r>
              <a:rPr lang="es-ES" sz="1400" dirty="0" smtClean="0">
                <a:solidFill>
                  <a:srgbClr val="0070C0"/>
                </a:solidFill>
              </a:rPr>
              <a:t>Matrix R=@</a:t>
            </a:r>
            <a:r>
              <a:rPr lang="es-ES" sz="1400" dirty="0" err="1" smtClean="0">
                <a:solidFill>
                  <a:srgbClr val="0070C0"/>
                </a:solidFill>
              </a:rPr>
              <a:t>cor</a:t>
            </a:r>
            <a:r>
              <a:rPr lang="es-ES" sz="1400" dirty="0" smtClean="0">
                <a:solidFill>
                  <a:srgbClr val="0070C0"/>
                </a:solidFill>
              </a:rPr>
              <a:t>(x</a:t>
            </a:r>
            <a:r>
              <a:rPr lang="es-ES" sz="1400" dirty="0" smtClean="0"/>
              <a:t>)</a:t>
            </a:r>
          </a:p>
          <a:p>
            <a:r>
              <a:rPr lang="es-ES" sz="1400" dirty="0" smtClean="0">
                <a:solidFill>
                  <a:srgbClr val="00B050"/>
                </a:solidFill>
              </a:rPr>
              <a:t>'Calcular el valor de </a:t>
            </a:r>
            <a:r>
              <a:rPr lang="es-ES" sz="1400" dirty="0" err="1" smtClean="0">
                <a:solidFill>
                  <a:srgbClr val="00B050"/>
                </a:solidFill>
              </a:rPr>
              <a:t>Farrar-Glauber</a:t>
            </a:r>
            <a:endParaRPr lang="es-ES" sz="1400" dirty="0" smtClean="0">
              <a:solidFill>
                <a:srgbClr val="00B050"/>
              </a:solidFill>
            </a:endParaRPr>
          </a:p>
          <a:p>
            <a:r>
              <a:rPr lang="it-IT" sz="1400" dirty="0" smtClean="0">
                <a:solidFill>
                  <a:srgbClr val="0070C0"/>
                </a:solidFill>
              </a:rPr>
              <a:t>Scalar F_G=-(@rows(x)-1-((2*@columns(x)+5)/6)*log(@det(R)))</a:t>
            </a:r>
          </a:p>
          <a:p>
            <a:r>
              <a:rPr lang="es-ES" sz="1400" dirty="0" smtClean="0">
                <a:solidFill>
                  <a:srgbClr val="00B050"/>
                </a:solidFill>
              </a:rPr>
              <a:t>'Valor de tabla</a:t>
            </a:r>
          </a:p>
          <a:p>
            <a:r>
              <a:rPr lang="it-IT" sz="1400" dirty="0" smtClean="0">
                <a:solidFill>
                  <a:srgbClr val="0070C0"/>
                </a:solidFill>
              </a:rPr>
              <a:t>Scalar Prob_Tabla=@Chisq(@abs(F_G),@columns(x)*(@columns(x)-1)/2)</a:t>
            </a:r>
          </a:p>
          <a:p>
            <a:r>
              <a:rPr lang="es-ES" sz="1400" dirty="0" smtClean="0">
                <a:solidFill>
                  <a:srgbClr val="00B050"/>
                </a:solidFill>
              </a:rPr>
              <a:t>'Como el valor es menor que el 5%; entonces se comprueba la presencia de </a:t>
            </a:r>
          </a:p>
          <a:p>
            <a:r>
              <a:rPr lang="es-ES" sz="1400" dirty="0" smtClean="0">
                <a:solidFill>
                  <a:srgbClr val="00B050"/>
                </a:solidFill>
              </a:rPr>
              <a:t>'de </a:t>
            </a:r>
            <a:r>
              <a:rPr lang="es-ES" sz="1400" dirty="0" err="1" smtClean="0">
                <a:solidFill>
                  <a:srgbClr val="00B050"/>
                </a:solidFill>
              </a:rPr>
              <a:t>multicolinealidad</a:t>
            </a:r>
            <a:r>
              <a:rPr lang="es-ES" sz="1400" dirty="0" smtClean="0">
                <a:solidFill>
                  <a:srgbClr val="00B050"/>
                </a:solidFill>
              </a:rPr>
              <a:t> de alto grado</a:t>
            </a:r>
            <a:endParaRPr lang="es-ES" sz="1400" dirty="0">
              <a:solidFill>
                <a:srgbClr val="00B050"/>
              </a:solidFill>
            </a:endParaRPr>
          </a:p>
        </p:txBody>
      </p:sp>
      <p:pic>
        <p:nvPicPr>
          <p:cNvPr id="111618" name="Picture 2" descr="C:\Documents and Settings\clark\Mis documentos\Mis imágenes\5.JPG"/>
          <p:cNvPicPr>
            <a:picLocks noChangeAspect="1" noChangeArrowheads="1"/>
          </p:cNvPicPr>
          <p:nvPr/>
        </p:nvPicPr>
        <p:blipFill>
          <a:blip r:embed="rId4"/>
          <a:srcRect/>
          <a:stretch>
            <a:fillRect/>
          </a:stretch>
        </p:blipFill>
        <p:spPr bwMode="auto">
          <a:xfrm>
            <a:off x="4214810" y="3357562"/>
            <a:ext cx="4672010" cy="3000375"/>
          </a:xfrm>
          <a:prstGeom prst="rect">
            <a:avLst/>
          </a:prstGeom>
          <a:noFill/>
          <a:ln>
            <a:solidFill>
              <a:schemeClr val="tx1"/>
            </a:solidFill>
          </a:ln>
        </p:spPr>
      </p:pic>
      <p:sp>
        <p:nvSpPr>
          <p:cNvPr id="9" name="8 Llamada rectangular redondeada"/>
          <p:cNvSpPr/>
          <p:nvPr/>
        </p:nvSpPr>
        <p:spPr>
          <a:xfrm>
            <a:off x="6357950" y="1357298"/>
            <a:ext cx="2500362" cy="1500198"/>
          </a:xfrm>
          <a:prstGeom prst="wedgeRoundRectCallout">
            <a:avLst>
              <a:gd name="adj1" fmla="val -102524"/>
              <a:gd name="adj2" fmla="val 137520"/>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Podemos aplicar el test línea por línea o usar el mismo principio que la guía positiva 49, para aplicar la prueba.</a:t>
            </a:r>
          </a:p>
        </p:txBody>
      </p:sp>
      <p:sp>
        <p:nvSpPr>
          <p:cNvPr id="10" name="9 Flecha izquierda"/>
          <p:cNvSpPr/>
          <p:nvPr/>
        </p:nvSpPr>
        <p:spPr>
          <a:xfrm rot="20167322">
            <a:off x="5178056" y="4164490"/>
            <a:ext cx="516449" cy="279910"/>
          </a:xfrm>
          <a:prstGeom prst="leftArrow">
            <a:avLst/>
          </a:prstGeom>
          <a:solidFill>
            <a:srgbClr val="8AC7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2" descr="C:\Documents and Settings\clark\Mis documentos\Mis imágenes\6.JPG"/>
          <p:cNvPicPr>
            <a:picLocks noChangeAspect="1" noChangeArrowheads="1"/>
          </p:cNvPicPr>
          <p:nvPr/>
        </p:nvPicPr>
        <p:blipFill>
          <a:blip r:embed="rId5"/>
          <a:srcRect/>
          <a:stretch>
            <a:fillRect/>
          </a:stretch>
        </p:blipFill>
        <p:spPr bwMode="auto">
          <a:xfrm>
            <a:off x="285720" y="3714752"/>
            <a:ext cx="3257550" cy="1285884"/>
          </a:xfrm>
          <a:prstGeom prst="rect">
            <a:avLst/>
          </a:prstGeom>
          <a:noFill/>
        </p:spPr>
      </p:pic>
      <p:sp>
        <p:nvSpPr>
          <p:cNvPr id="14" name="13 Rectángulo"/>
          <p:cNvSpPr/>
          <p:nvPr/>
        </p:nvSpPr>
        <p:spPr>
          <a:xfrm>
            <a:off x="285720" y="5143512"/>
            <a:ext cx="3643338" cy="1200329"/>
          </a:xfrm>
          <a:prstGeom prst="rect">
            <a:avLst/>
          </a:prstGeom>
        </p:spPr>
        <p:txBody>
          <a:bodyPr wrap="square">
            <a:spAutoFit/>
          </a:bodyPr>
          <a:lstStyle/>
          <a:p>
            <a:pPr algn="just"/>
            <a:r>
              <a:rPr lang="es-ES" dirty="0" smtClean="0"/>
              <a:t>Como el valor de la probabilidad es menor que el 5%; entonces se comprueba la presencia de multicolinealidad de alto grado.</a:t>
            </a:r>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10" name="9 Subtítulo"/>
          <p:cNvSpPr txBox="1">
            <a:spLocks/>
          </p:cNvSpPr>
          <p:nvPr/>
        </p:nvSpPr>
        <p:spPr bwMode="auto">
          <a:xfrm>
            <a:off x="214282" y="1142984"/>
            <a:ext cx="5572164"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s-ES" sz="2400" kern="0" dirty="0" smtClean="0">
                <a:solidFill>
                  <a:srgbClr val="FF0000"/>
                </a:solidFill>
                <a:latin typeface="+mn-lt"/>
              </a:rPr>
              <a:t>Comprobando los Resultados por Excel</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112643" name="Picture 3"/>
          <p:cNvPicPr>
            <a:picLocks noChangeAspect="1" noChangeArrowheads="1"/>
          </p:cNvPicPr>
          <p:nvPr/>
        </p:nvPicPr>
        <p:blipFill>
          <a:blip r:embed="rId4"/>
          <a:srcRect/>
          <a:stretch>
            <a:fillRect/>
          </a:stretch>
        </p:blipFill>
        <p:spPr bwMode="auto">
          <a:xfrm>
            <a:off x="714348" y="1571612"/>
            <a:ext cx="7500990" cy="485778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9 Subtítulo"/>
          <p:cNvSpPr txBox="1">
            <a:spLocks/>
          </p:cNvSpPr>
          <p:nvPr/>
        </p:nvSpPr>
        <p:spPr bwMode="auto">
          <a:xfrm>
            <a:off x="214282" y="1142984"/>
            <a:ext cx="8572560" cy="857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Si analizamos la significación de estas dos variables que están correlacionadas notaremos que son significativas para el modelo.</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sp>
        <p:nvSpPr>
          <p:cNvPr id="9" name="1 Título"/>
          <p:cNvSpPr txBox="1">
            <a:spLocks/>
          </p:cNvSpPr>
          <p:nvPr/>
        </p:nvSpPr>
        <p:spPr bwMode="auto">
          <a:xfrm>
            <a:off x="357158" y="1928802"/>
            <a:ext cx="6357982"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j-lt"/>
                <a:ea typeface="+mj-ea"/>
                <a:cs typeface="+mj-cs"/>
              </a:rPr>
              <a:t>Soluciones a la Multicolinealidad Imperfecta</a:t>
            </a:r>
            <a:endParaRPr kumimoji="0" lang="es-ES" sz="2400" b="0" i="0" u="none" strike="noStrike" kern="0" cap="none" spc="0" normalizeH="0" baseline="0" noProof="0" dirty="0">
              <a:ln>
                <a:noFill/>
              </a:ln>
              <a:solidFill>
                <a:srgbClr val="FF0000"/>
              </a:solidFill>
              <a:effectLst/>
              <a:uLnTx/>
              <a:uFillTx/>
              <a:latin typeface="+mj-lt"/>
              <a:ea typeface="+mj-ea"/>
              <a:cs typeface="+mj-cs"/>
            </a:endParaRPr>
          </a:p>
        </p:txBody>
      </p:sp>
      <p:sp>
        <p:nvSpPr>
          <p:cNvPr id="10" name="9 Subtítulo"/>
          <p:cNvSpPr txBox="1">
            <a:spLocks/>
          </p:cNvSpPr>
          <p:nvPr/>
        </p:nvSpPr>
        <p:spPr bwMode="auto">
          <a:xfrm>
            <a:off x="357158" y="2500306"/>
            <a:ext cx="8572560" cy="3929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lang="es-ES" sz="2200" kern="0" dirty="0" smtClean="0">
                <a:latin typeface="+mn-lt"/>
              </a:rPr>
              <a:t>La primera solución rápida es eliminar las variables causantes (lo que puede causar que “el remedio sea peor que la enfermedad”).</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lang="es-ES" sz="2200" kern="0" dirty="0" smtClean="0">
                <a:latin typeface="+mn-lt"/>
              </a:rPr>
              <a:t>Segunda solución es transformar las variables o aumentar la muestra, en un intento de presentar correlaciones lineales más bajas. Las transformaciones más usadas son la primera diferencia D(x).</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lang="es-ES" sz="2200" kern="0" dirty="0" smtClean="0">
                <a:latin typeface="+mn-lt"/>
              </a:rPr>
              <a:t>Una tercera solución es dividir las variables del modelo por el deflactor del consumo, de modo que en lugar de plantear el modelo con las variables en dólares corrientes lo expresamos en dólares constantes de un año base.</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defRPr/>
            </a:pPr>
            <a:r>
              <a:rPr lang="es-ES" sz="2200" kern="0" dirty="0" smtClean="0">
                <a:latin typeface="+mn-lt"/>
              </a:rPr>
              <a:t>Para finalizar la soluciones es disminuir el tamaños de muestra.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9 Subtítulo"/>
          <p:cNvSpPr txBox="1">
            <a:spLocks/>
          </p:cNvSpPr>
          <p:nvPr/>
        </p:nvSpPr>
        <p:spPr bwMode="auto">
          <a:xfrm>
            <a:off x="214282" y="1142984"/>
            <a:ext cx="8715436" cy="3429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indent="-283464" algn="just" fontAlgn="auto">
              <a:lnSpc>
                <a:spcPct val="80000"/>
              </a:lnSpc>
              <a:spcBef>
                <a:spcPts val="600"/>
              </a:spcBef>
              <a:spcAft>
                <a:spcPts val="0"/>
              </a:spcAft>
              <a:buClr>
                <a:schemeClr val="accent1"/>
              </a:buClr>
              <a:buSzPct val="80000"/>
              <a:defRPr/>
            </a:pPr>
            <a:r>
              <a:rPr lang="es-ES" sz="2000" dirty="0" smtClean="0"/>
              <a:t>En nuestro caso corregimos la multicolinealidad suprimiendo(</a:t>
            </a:r>
            <a:r>
              <a:rPr lang="es-ES" sz="2000" kern="0" dirty="0" smtClean="0">
                <a:latin typeface="Arial"/>
                <a:cs typeface="Arial"/>
              </a:rPr>
              <a:t>justificación estadística y económica.</a:t>
            </a:r>
            <a:r>
              <a:rPr lang="es-ES" sz="2000" dirty="0" smtClean="0"/>
              <a:t>) el deflactor de precios(PR) del modelo entonces la nueva estimación usando los comando:</a:t>
            </a:r>
          </a:p>
          <a:p>
            <a:pPr indent="-283464" algn="just" fontAlgn="auto">
              <a:lnSpc>
                <a:spcPct val="80000"/>
              </a:lnSpc>
              <a:spcBef>
                <a:spcPts val="600"/>
              </a:spcBef>
              <a:spcAft>
                <a:spcPts val="0"/>
              </a:spcAft>
              <a:buClr>
                <a:schemeClr val="accent1"/>
              </a:buClr>
              <a:buSzPct val="80000"/>
              <a:defRPr/>
            </a:pPr>
            <a:r>
              <a:rPr lang="es-ES" sz="2000" dirty="0" smtClean="0">
                <a:solidFill>
                  <a:srgbClr val="0070C0"/>
                </a:solidFill>
              </a:rPr>
              <a:t>Equation Ecuacion2.ls Log(M1) c Log(GDP) RS</a:t>
            </a:r>
          </a:p>
          <a:p>
            <a:pPr indent="-283464" algn="just" fontAlgn="auto">
              <a:lnSpc>
                <a:spcPct val="80000"/>
              </a:lnSpc>
              <a:spcBef>
                <a:spcPts val="600"/>
              </a:spcBef>
              <a:spcAft>
                <a:spcPts val="0"/>
              </a:spcAft>
              <a:buClr>
                <a:schemeClr val="accent1"/>
              </a:buClr>
              <a:buSzPct val="80000"/>
              <a:defRPr/>
            </a:pPr>
            <a:r>
              <a:rPr lang="es-ES" sz="2000" dirty="0" smtClean="0">
                <a:solidFill>
                  <a:srgbClr val="0070C0"/>
                </a:solidFill>
              </a:rPr>
              <a:t>‘Estable el nuevo grupo que contiene rs gdp</a:t>
            </a:r>
          </a:p>
          <a:p>
            <a:pPr indent="-283464" algn="just" fontAlgn="auto">
              <a:lnSpc>
                <a:spcPct val="80000"/>
              </a:lnSpc>
              <a:spcBef>
                <a:spcPts val="600"/>
              </a:spcBef>
              <a:spcAft>
                <a:spcPts val="0"/>
              </a:spcAft>
              <a:buClr>
                <a:schemeClr val="accent1"/>
              </a:buClr>
              <a:buSzPct val="80000"/>
              <a:defRPr/>
            </a:pPr>
            <a:r>
              <a:rPr lang="es-ES" sz="2000" dirty="0" smtClean="0">
                <a:solidFill>
                  <a:srgbClr val="0070C0"/>
                </a:solidFill>
              </a:rPr>
              <a:t>Group datos3.gdp rs gdp</a:t>
            </a:r>
          </a:p>
          <a:p>
            <a:pPr indent="-283464" algn="just" fontAlgn="auto">
              <a:lnSpc>
                <a:spcPct val="80000"/>
              </a:lnSpc>
              <a:spcBef>
                <a:spcPts val="600"/>
              </a:spcBef>
              <a:spcAft>
                <a:spcPts val="0"/>
              </a:spcAft>
              <a:buClr>
                <a:schemeClr val="accent1"/>
              </a:buClr>
              <a:buSzPct val="80000"/>
              <a:defRPr/>
            </a:pPr>
            <a:r>
              <a:rPr lang="es-ES" sz="2000" dirty="0" smtClean="0"/>
              <a:t>‘No se aprecia relación lineal en el gráfico de rs y gdp</a:t>
            </a:r>
          </a:p>
          <a:p>
            <a:pPr indent="-283464" algn="just" fontAlgn="auto">
              <a:lnSpc>
                <a:spcPct val="80000"/>
              </a:lnSpc>
              <a:spcBef>
                <a:spcPts val="600"/>
              </a:spcBef>
              <a:spcAft>
                <a:spcPts val="0"/>
              </a:spcAft>
              <a:buClr>
                <a:schemeClr val="accent1"/>
              </a:buClr>
              <a:buSzPct val="80000"/>
              <a:defRPr/>
            </a:pPr>
            <a:r>
              <a:rPr lang="es-ES" sz="2000" dirty="0" smtClean="0">
                <a:solidFill>
                  <a:srgbClr val="0070C0"/>
                </a:solidFill>
              </a:rPr>
              <a:t>show datos3.scatmat</a:t>
            </a:r>
          </a:p>
          <a:p>
            <a:pPr indent="-283464" algn="just" fontAlgn="auto">
              <a:lnSpc>
                <a:spcPct val="80000"/>
              </a:lnSpc>
              <a:spcBef>
                <a:spcPts val="600"/>
              </a:spcBef>
              <a:spcAft>
                <a:spcPts val="0"/>
              </a:spcAft>
              <a:buClr>
                <a:schemeClr val="accent1"/>
              </a:buClr>
              <a:buSzPct val="80000"/>
              <a:defRPr/>
            </a:pPr>
            <a:r>
              <a:rPr lang="es-ES" sz="2000" dirty="0" smtClean="0"/>
              <a:t>Doble Click en el objeto de datos3 después ir a </a:t>
            </a:r>
            <a:r>
              <a:rPr lang="es-ES" sz="2000" dirty="0" smtClean="0">
                <a:solidFill>
                  <a:srgbClr val="0070C0"/>
                </a:solidFill>
              </a:rPr>
              <a:t>View/Principal Components </a:t>
            </a:r>
            <a:r>
              <a:rPr lang="es-ES" sz="2000" dirty="0" smtClean="0"/>
              <a:t>y </a:t>
            </a:r>
            <a:r>
              <a:rPr lang="es-ES" sz="2000" dirty="0" smtClean="0">
                <a:solidFill>
                  <a:srgbClr val="0070C0"/>
                </a:solidFill>
              </a:rPr>
              <a:t>OK</a:t>
            </a:r>
            <a:r>
              <a:rPr lang="es-ES" sz="2000" dirty="0" smtClean="0"/>
              <a:t> en la nueva ventana nos da la matriz de correlaciones del grupo3.</a:t>
            </a:r>
          </a:p>
          <a:p>
            <a:pPr indent="-283464" algn="just" fontAlgn="auto">
              <a:lnSpc>
                <a:spcPct val="80000"/>
              </a:lnSpc>
              <a:spcBef>
                <a:spcPts val="600"/>
              </a:spcBef>
              <a:spcAft>
                <a:spcPts val="0"/>
              </a:spcAft>
              <a:buClr>
                <a:schemeClr val="accent1"/>
              </a:buClr>
              <a:buSzPct val="80000"/>
              <a:defRPr/>
            </a:pPr>
            <a:r>
              <a:rPr lang="es-ES" sz="2000" dirty="0" smtClean="0"/>
              <a:t>O puede usar el comando: </a:t>
            </a:r>
            <a:r>
              <a:rPr lang="es-ES" sz="2000" dirty="0" smtClean="0">
                <a:solidFill>
                  <a:srgbClr val="0070C0"/>
                </a:solidFill>
              </a:rPr>
              <a:t>Matrix crm=@cor(datos3)</a:t>
            </a:r>
          </a:p>
          <a:p>
            <a:pPr lvl="0">
              <a:spcBef>
                <a:spcPct val="20000"/>
              </a:spcBef>
              <a:defRPr/>
            </a:pPr>
            <a:endParaRPr lang="es-ES" sz="2200" kern="0" dirty="0" smtClean="0">
              <a:solidFill>
                <a:srgbClr val="0070C0"/>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effectLst/>
              <a:uLnTx/>
              <a:uFillTx/>
              <a:latin typeface="+mn-lt"/>
              <a:ea typeface="+mn-ea"/>
              <a:cs typeface="+mn-cs"/>
            </a:endParaRPr>
          </a:p>
        </p:txBody>
      </p:sp>
      <p:pic>
        <p:nvPicPr>
          <p:cNvPr id="103425" name="Picture 1"/>
          <p:cNvPicPr>
            <a:picLocks noChangeAspect="1" noChangeArrowheads="1"/>
          </p:cNvPicPr>
          <p:nvPr/>
        </p:nvPicPr>
        <p:blipFill>
          <a:blip r:embed="rId4"/>
          <a:srcRect/>
          <a:stretch>
            <a:fillRect/>
          </a:stretch>
        </p:blipFill>
        <p:spPr bwMode="auto">
          <a:xfrm>
            <a:off x="357159" y="4500570"/>
            <a:ext cx="2286016" cy="1857388"/>
          </a:xfrm>
          <a:prstGeom prst="rect">
            <a:avLst/>
          </a:prstGeom>
          <a:noFill/>
          <a:ln w="9525">
            <a:solidFill>
              <a:schemeClr val="tx1"/>
            </a:solidFill>
            <a:miter lim="800000"/>
            <a:headEnd/>
            <a:tailEnd/>
          </a:ln>
          <a:effectLst/>
        </p:spPr>
      </p:pic>
      <p:pic>
        <p:nvPicPr>
          <p:cNvPr id="103426" name="Picture 2"/>
          <p:cNvPicPr>
            <a:picLocks noChangeAspect="1" noChangeArrowheads="1"/>
          </p:cNvPicPr>
          <p:nvPr/>
        </p:nvPicPr>
        <p:blipFill>
          <a:blip r:embed="rId5"/>
          <a:srcRect/>
          <a:stretch>
            <a:fillRect/>
          </a:stretch>
        </p:blipFill>
        <p:spPr bwMode="auto">
          <a:xfrm>
            <a:off x="3357554" y="4500570"/>
            <a:ext cx="3357586" cy="1828800"/>
          </a:xfrm>
          <a:prstGeom prst="rect">
            <a:avLst/>
          </a:prstGeom>
          <a:noFill/>
          <a:ln w="9525">
            <a:solidFill>
              <a:schemeClr val="tx1"/>
            </a:solidFill>
            <a:miter lim="800000"/>
            <a:headEnd/>
            <a:tailEnd/>
          </a:ln>
          <a:effectLst/>
        </p:spPr>
      </p:pic>
      <p:sp>
        <p:nvSpPr>
          <p:cNvPr id="10" name="9 Flecha derecha"/>
          <p:cNvSpPr/>
          <p:nvPr/>
        </p:nvSpPr>
        <p:spPr>
          <a:xfrm>
            <a:off x="2714612" y="4929198"/>
            <a:ext cx="571504"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12" name="11 Llamada rectangular redondeada"/>
          <p:cNvSpPr/>
          <p:nvPr/>
        </p:nvSpPr>
        <p:spPr>
          <a:xfrm>
            <a:off x="7000892" y="4643446"/>
            <a:ext cx="1857388" cy="1285884"/>
          </a:xfrm>
          <a:prstGeom prst="wedgeRoundRectCallout">
            <a:avLst>
              <a:gd name="adj1" fmla="val -117759"/>
              <a:gd name="adj2" fmla="val 3494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fontAlgn="auto">
              <a:spcBef>
                <a:spcPts val="0"/>
              </a:spcBef>
              <a:spcAft>
                <a:spcPts val="0"/>
              </a:spcAft>
              <a:buClr>
                <a:schemeClr val="accent1"/>
              </a:buClr>
              <a:buSzPct val="80000"/>
              <a:defRPr/>
            </a:pPr>
            <a:r>
              <a:rPr lang="es-ES" sz="1600" dirty="0" smtClean="0"/>
              <a:t>Se puede apreciar que no existe  altas correlaciones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pic>
        <p:nvPicPr>
          <p:cNvPr id="113668" name="Picture 4" descr="C:\Documents and Settings\clark\Mis documentos\Mis imágenes\7.JPG"/>
          <p:cNvPicPr>
            <a:picLocks noChangeAspect="1" noChangeArrowheads="1"/>
          </p:cNvPicPr>
          <p:nvPr/>
        </p:nvPicPr>
        <p:blipFill>
          <a:blip r:embed="rId4"/>
          <a:srcRect/>
          <a:stretch>
            <a:fillRect/>
          </a:stretch>
        </p:blipFill>
        <p:spPr bwMode="auto">
          <a:xfrm>
            <a:off x="928662" y="1285860"/>
            <a:ext cx="5929354" cy="4500594"/>
          </a:xfrm>
          <a:prstGeom prst="rect">
            <a:avLst/>
          </a:prstGeom>
          <a:noFill/>
          <a:ln>
            <a:solidFill>
              <a:schemeClr val="tx1"/>
            </a:solidFill>
          </a:ln>
        </p:spPr>
      </p:pic>
      <p:sp>
        <p:nvSpPr>
          <p:cNvPr id="10" name="1 Título"/>
          <p:cNvSpPr txBox="1">
            <a:spLocks/>
          </p:cNvSpPr>
          <p:nvPr/>
        </p:nvSpPr>
        <p:spPr bwMode="auto">
          <a:xfrm>
            <a:off x="357158" y="5715016"/>
            <a:ext cx="8786842"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mj-lt"/>
                <a:ea typeface="+mj-ea"/>
                <a:cs typeface="+mj-cs"/>
              </a:rPr>
              <a:t>La nueva estimación sin problemas de multicolinealidad</a:t>
            </a:r>
            <a:r>
              <a:rPr kumimoji="0" lang="es-ES" sz="2200" b="0" i="0" u="none" strike="noStrike" kern="0" cap="none" spc="0" normalizeH="0" baseline="0" noProof="0" dirty="0" smtClean="0">
                <a:ln>
                  <a:noFill/>
                </a:ln>
                <a:solidFill>
                  <a:srgbClr val="FF0000"/>
                </a:solidFill>
                <a:effectLst/>
                <a:uLnTx/>
                <a:uFillTx/>
                <a:latin typeface="+mj-lt"/>
                <a:ea typeface="+mj-ea"/>
                <a:cs typeface="+mj-cs"/>
              </a:rPr>
              <a:t>.</a:t>
            </a:r>
            <a:endParaRPr kumimoji="0" lang="es-ES" sz="2200" b="0"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2" name="Picture 3"/>
          <p:cNvPicPr>
            <a:picLocks noChangeAspect="1" noChangeArrowheads="1"/>
          </p:cNvPicPr>
          <p:nvPr/>
        </p:nvPicPr>
        <p:blipFill>
          <a:blip r:embed="rId2"/>
          <a:srcRect/>
          <a:stretch>
            <a:fillRect/>
          </a:stretch>
        </p:blipFill>
        <p:spPr bwMode="auto">
          <a:xfrm>
            <a:off x="285720" y="1214422"/>
            <a:ext cx="5934075" cy="4857784"/>
          </a:xfrm>
          <a:prstGeom prst="rect">
            <a:avLst/>
          </a:prstGeom>
          <a:noFill/>
          <a:ln w="9525">
            <a:noFill/>
            <a:miter lim="800000"/>
            <a:headEnd/>
            <a:tailEnd/>
          </a:ln>
          <a:effectLst/>
        </p:spPr>
      </p:pic>
      <p:sp>
        <p:nvSpPr>
          <p:cNvPr id="14" name="13 Llamada rectangular redondeada"/>
          <p:cNvSpPr/>
          <p:nvPr/>
        </p:nvSpPr>
        <p:spPr>
          <a:xfrm>
            <a:off x="6357950" y="1285860"/>
            <a:ext cx="2500298" cy="500066"/>
          </a:xfrm>
          <a:prstGeom prst="wedgeRoundRectCallout">
            <a:avLst>
              <a:gd name="adj1" fmla="val -209149"/>
              <a:gd name="adj2" fmla="val 177928"/>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Ventana del Workfile</a:t>
            </a:r>
            <a:endParaRPr lang="es-ES" sz="1600" dirty="0"/>
          </a:p>
        </p:txBody>
      </p:sp>
      <p:sp>
        <p:nvSpPr>
          <p:cNvPr id="15" name="14 Llamada rectangular redondeada"/>
          <p:cNvSpPr/>
          <p:nvPr/>
        </p:nvSpPr>
        <p:spPr>
          <a:xfrm>
            <a:off x="6572232" y="2500306"/>
            <a:ext cx="2214610" cy="500066"/>
          </a:xfrm>
          <a:prstGeom prst="wedgeRoundRectCallout">
            <a:avLst>
              <a:gd name="adj1" fmla="val -94935"/>
              <a:gd name="adj2" fmla="val -134450"/>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Ventana de Objeto abierto (Gráfico)</a:t>
            </a:r>
            <a:endParaRPr lang="es-ES" sz="1600" dirty="0"/>
          </a:p>
        </p:txBody>
      </p:sp>
      <p:sp>
        <p:nvSpPr>
          <p:cNvPr id="16" name="15 Llamada rectangular redondeada"/>
          <p:cNvSpPr/>
          <p:nvPr/>
        </p:nvSpPr>
        <p:spPr>
          <a:xfrm>
            <a:off x="6572264" y="3286124"/>
            <a:ext cx="1928826" cy="500066"/>
          </a:xfrm>
          <a:prstGeom prst="wedgeRoundRectCallout">
            <a:avLst>
              <a:gd name="adj1" fmla="val -93076"/>
              <a:gd name="adj2" fmla="val -795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s-ES" sz="1600" dirty="0" smtClean="0"/>
              <a:t>Ventana de Objeto ecuación</a:t>
            </a:r>
            <a:endParaRPr lang="es-ES" sz="1600" dirty="0"/>
          </a:p>
        </p:txBody>
      </p:sp>
      <p:sp>
        <p:nvSpPr>
          <p:cNvPr id="11" name="10 Llamada rectangular redondeada"/>
          <p:cNvSpPr/>
          <p:nvPr/>
        </p:nvSpPr>
        <p:spPr>
          <a:xfrm>
            <a:off x="6643702" y="5000636"/>
            <a:ext cx="1928826" cy="357190"/>
          </a:xfrm>
          <a:prstGeom prst="wedgeRoundRectCallout">
            <a:avLst>
              <a:gd name="adj1" fmla="val -93725"/>
              <a:gd name="adj2" fmla="val 219615"/>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Archivo activo</a:t>
            </a:r>
            <a:endParaRPr lang="es-ES" sz="1600" dirty="0"/>
          </a:p>
        </p:txBody>
      </p:sp>
      <p:sp>
        <p:nvSpPr>
          <p:cNvPr id="17" name="16 Llamada rectangular redondeada"/>
          <p:cNvSpPr/>
          <p:nvPr/>
        </p:nvSpPr>
        <p:spPr>
          <a:xfrm>
            <a:off x="6357950" y="4000504"/>
            <a:ext cx="2500298" cy="357190"/>
          </a:xfrm>
          <a:prstGeom prst="wedgeRoundRectCallout">
            <a:avLst>
              <a:gd name="adj1" fmla="val -130501"/>
              <a:gd name="adj2" fmla="val 484647"/>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Base de datos prefijado</a:t>
            </a:r>
            <a:endParaRPr lang="es-ES" sz="1600" dirty="0"/>
          </a:p>
        </p:txBody>
      </p:sp>
      <p:sp>
        <p:nvSpPr>
          <p:cNvPr id="18" name="17 Llamada rectangular redondeada"/>
          <p:cNvSpPr/>
          <p:nvPr/>
        </p:nvSpPr>
        <p:spPr>
          <a:xfrm>
            <a:off x="6215074" y="6143644"/>
            <a:ext cx="2500298" cy="357190"/>
          </a:xfrm>
          <a:prstGeom prst="wedgeRoundRectCallout">
            <a:avLst>
              <a:gd name="adj1" fmla="val -149067"/>
              <a:gd name="adj2" fmla="val -78179"/>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Directorio por defecto</a:t>
            </a:r>
            <a:endParaRPr lang="es-ES" sz="1600" dirty="0"/>
          </a:p>
        </p:txBody>
      </p:sp>
      <p:sp>
        <p:nvSpPr>
          <p:cNvPr id="19" name="18 Llamada rectangular redondeada"/>
          <p:cNvSpPr/>
          <p:nvPr/>
        </p:nvSpPr>
        <p:spPr>
          <a:xfrm>
            <a:off x="1785918" y="6143644"/>
            <a:ext cx="1928826" cy="357190"/>
          </a:xfrm>
          <a:prstGeom prst="wedgeRoundRectCallout">
            <a:avLst>
              <a:gd name="adj1" fmla="val -121782"/>
              <a:gd name="adj2" fmla="val -72954"/>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t>Área de Mensaje</a:t>
            </a:r>
            <a:endParaRPr lang="es-ES" sz="1600" dirty="0"/>
          </a:p>
        </p:txBody>
      </p:sp>
      <p:pic>
        <p:nvPicPr>
          <p:cNvPr id="20"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21"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071546"/>
            <a:ext cx="2714644"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500" b="0" i="0" u="none" strike="noStrike" kern="0" cap="none" spc="0" normalizeH="0" baseline="0" noProof="0" dirty="0" smtClean="0">
                <a:ln>
                  <a:noFill/>
                </a:ln>
                <a:solidFill>
                  <a:srgbClr val="FF0000"/>
                </a:solidFill>
                <a:effectLst/>
                <a:uLnTx/>
                <a:uFillTx/>
                <a:latin typeface="+mj-lt"/>
                <a:ea typeface="+mj-ea"/>
                <a:cs typeface="+mj-cs"/>
              </a:rPr>
              <a:t>Autocorrelación</a:t>
            </a:r>
            <a:endParaRPr kumimoji="0" lang="es-ES" sz="2500" b="0" i="0" u="none" strike="noStrike" kern="0" cap="none" spc="0" normalizeH="0" baseline="0" noProof="0" dirty="0">
              <a:ln>
                <a:noFill/>
              </a:ln>
              <a:solidFill>
                <a:srgbClr val="FF0000"/>
              </a:solidFill>
              <a:effectLst/>
              <a:uLnTx/>
              <a:uFillTx/>
              <a:latin typeface="+mj-lt"/>
              <a:ea typeface="+mj-ea"/>
              <a:cs typeface="+mj-cs"/>
            </a:endParaRPr>
          </a:p>
        </p:txBody>
      </p:sp>
      <p:sp>
        <p:nvSpPr>
          <p:cNvPr id="9" name="2 Marcador de contenido"/>
          <p:cNvSpPr txBox="1">
            <a:spLocks/>
          </p:cNvSpPr>
          <p:nvPr/>
        </p:nvSpPr>
        <p:spPr bwMode="auto">
          <a:xfrm>
            <a:off x="285720" y="1643050"/>
            <a:ext cx="8501122" cy="4643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Es un caso particular de Mínimos Cuadrados </a:t>
            </a:r>
            <a:r>
              <a:rPr lang="es-ES" sz="2200" kern="0" dirty="0" smtClean="0">
                <a:latin typeface="Arial" pitchFamily="34" charset="0"/>
                <a:cs typeface="Arial" pitchFamily="34" charset="0"/>
              </a:rPr>
              <a:t>G</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eneralizados(MCG) que se produce cuando los errores del modelo presentan correlaciones entre ellas (esto puede deberse  a efectos inerciales del pasado como la inflación, una crisis mundial, rezagos de política, especulación, etc…). Este problema  y la heteroscedasticidad origina que las </a:t>
            </a:r>
            <a:r>
              <a:rPr kumimoji="0" lang="es-E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perturbaciones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no sean</a:t>
            </a:r>
            <a:r>
              <a:rPr kumimoji="0" lang="es-E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esféricas</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Por lo que la matriz de varianzas y covarianzas de las perturbaciones sean distintas a cero.</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rgbClr val="2B2BF5"/>
                </a:solidFill>
                <a:effectLst/>
                <a:uLnTx/>
                <a:uFillTx/>
                <a:latin typeface="Arial" pitchFamily="34" charset="0"/>
                <a:ea typeface="+mn-ea"/>
                <a:cs typeface="Arial" pitchFamily="34" charset="0"/>
              </a:rPr>
              <a:t>Violación del supuesto:  </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 </a:t>
            </a:r>
            <a:r>
              <a:rPr kumimoji="0" lang="el-GR"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ε</a:t>
            </a:r>
            <a:r>
              <a:rPr kumimoji="0" lang="es-E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r>
              <a:rPr kumimoji="0" lang="el-GR"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ε</a:t>
            </a:r>
            <a:r>
              <a:rPr kumimoji="0" lang="es-E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0         t ≠ s </a:t>
            </a:r>
            <a:endParaRPr kumimoji="0" lang="es-E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Sus efectos son: la los estimadores por MCO de </a:t>
            </a:r>
            <a:r>
              <a:rPr kumimoji="0" lang="el-GR"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β</a:t>
            </a:r>
            <a:r>
              <a:rPr kumimoji="0" lang="es-E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son insesgados por ineficientes (varianza no es la mínima) e inconsistentes reduciendo la probabilidad de hacer pruebas de hipótesis.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428596" y="1357298"/>
            <a:ext cx="8358246" cy="5004447"/>
          </a:xfrm>
          <a:prstGeom prst="rect">
            <a:avLst/>
          </a:prstGeom>
        </p:spPr>
        <p:txBody>
          <a:bodyPr wrap="square">
            <a:spAutoFit/>
          </a:bodyPr>
          <a:lstStyle/>
          <a:p>
            <a:pPr lvl="0" algn="just">
              <a:spcBef>
                <a:spcPct val="20000"/>
              </a:spcBef>
              <a:defRPr/>
            </a:pPr>
            <a:r>
              <a:rPr lang="es-ES" sz="2200" kern="0" dirty="0" smtClean="0">
                <a:solidFill>
                  <a:srgbClr val="2B2BF5"/>
                </a:solidFill>
                <a:latin typeface="Arial" pitchFamily="34" charset="0"/>
                <a:cs typeface="Arial" pitchFamily="34" charset="0"/>
              </a:rPr>
              <a:t>Solución: </a:t>
            </a:r>
            <a:r>
              <a:rPr lang="es-ES" sz="2200" kern="0" dirty="0" smtClean="0">
                <a:latin typeface="Arial" pitchFamily="34" charset="0"/>
                <a:cs typeface="Arial" pitchFamily="34" charset="0"/>
              </a:rPr>
              <a:t>Reparametrizar el modelo y determinar el componente autorregresivo.</a:t>
            </a:r>
            <a:endParaRPr lang="es-ES" sz="1300" kern="0" dirty="0" smtClean="0">
              <a:latin typeface="Arial" pitchFamily="34" charset="0"/>
              <a:cs typeface="Arial" pitchFamily="34" charset="0"/>
            </a:endParaRPr>
          </a:p>
          <a:p>
            <a:pPr lvl="0" algn="just">
              <a:spcBef>
                <a:spcPct val="20000"/>
              </a:spcBef>
              <a:defRPr/>
            </a:pPr>
            <a:endParaRPr lang="es-ES" sz="1300" kern="0" dirty="0" smtClean="0">
              <a:latin typeface="Arial" pitchFamily="34" charset="0"/>
              <a:cs typeface="Arial" pitchFamily="34" charset="0"/>
            </a:endParaRPr>
          </a:p>
          <a:p>
            <a:pPr lvl="0" algn="just">
              <a:spcBef>
                <a:spcPct val="20000"/>
              </a:spcBef>
              <a:defRPr/>
            </a:pPr>
            <a:r>
              <a:rPr lang="es-ES" sz="2400" kern="0" dirty="0" smtClean="0">
                <a:solidFill>
                  <a:srgbClr val="FF0000"/>
                </a:solidFill>
                <a:latin typeface="Arial" pitchFamily="34" charset="0"/>
                <a:cs typeface="Arial" pitchFamily="34" charset="0"/>
              </a:rPr>
              <a:t>Causas Posibles de Autocorrelación</a:t>
            </a:r>
          </a:p>
          <a:p>
            <a:pPr lvl="0" algn="just">
              <a:spcBef>
                <a:spcPct val="20000"/>
              </a:spcBef>
              <a:defRPr/>
            </a:pPr>
            <a:endParaRPr lang="es-ES" sz="1200" kern="0" dirty="0" smtClean="0">
              <a:solidFill>
                <a:srgbClr val="FF0000"/>
              </a:solidFill>
              <a:latin typeface="Arial" pitchFamily="34" charset="0"/>
              <a:cs typeface="Arial" pitchFamily="34" charset="0"/>
            </a:endParaRPr>
          </a:p>
          <a:p>
            <a:pPr lvl="0" algn="just">
              <a:spcBef>
                <a:spcPct val="20000"/>
              </a:spcBef>
              <a:buFont typeface="Wingdings" pitchFamily="2" charset="2"/>
              <a:buChar char="ü"/>
              <a:defRPr/>
            </a:pPr>
            <a:r>
              <a:rPr lang="es-ES" sz="2200" kern="0" dirty="0" smtClean="0">
                <a:latin typeface="Arial" pitchFamily="34" charset="0"/>
                <a:cs typeface="Arial" pitchFamily="34" charset="0"/>
              </a:rPr>
              <a:t>Errores de especificación por la omisión de variable(s) relevantes, existencia de relaciones dinámicas no recogidas en el modelo o formulación de una relación funciona lineal incorrecta.</a:t>
            </a:r>
          </a:p>
          <a:p>
            <a:pPr lvl="0" algn="just">
              <a:spcBef>
                <a:spcPct val="20000"/>
              </a:spcBef>
              <a:defRPr/>
            </a:pPr>
            <a:endParaRPr lang="es-ES" sz="1500" kern="0" dirty="0" smtClean="0">
              <a:latin typeface="Arial" pitchFamily="34" charset="0"/>
              <a:cs typeface="Arial" pitchFamily="34" charset="0"/>
            </a:endParaRPr>
          </a:p>
          <a:p>
            <a:pPr lvl="0" algn="just">
              <a:spcBef>
                <a:spcPct val="20000"/>
              </a:spcBef>
              <a:buFont typeface="Wingdings" pitchFamily="2" charset="2"/>
              <a:buChar char="ü"/>
              <a:defRPr/>
            </a:pPr>
            <a:r>
              <a:rPr lang="es-ES" sz="2200" kern="0" dirty="0" smtClean="0">
                <a:latin typeface="Arial" pitchFamily="34" charset="0"/>
                <a:cs typeface="Arial" pitchFamily="34" charset="0"/>
              </a:rPr>
              <a:t>Utilización de datos manipulados.</a:t>
            </a:r>
          </a:p>
          <a:p>
            <a:pPr lvl="0" algn="just">
              <a:spcBef>
                <a:spcPct val="20000"/>
              </a:spcBef>
              <a:defRPr/>
            </a:pPr>
            <a:endParaRPr lang="es-ES" sz="1500" kern="0" dirty="0" smtClean="0">
              <a:latin typeface="Arial" pitchFamily="34" charset="0"/>
              <a:cs typeface="Arial" pitchFamily="34" charset="0"/>
            </a:endParaRPr>
          </a:p>
          <a:p>
            <a:pPr lvl="0" algn="just">
              <a:spcBef>
                <a:spcPct val="20000"/>
              </a:spcBef>
              <a:buFont typeface="Wingdings" pitchFamily="2" charset="2"/>
              <a:buChar char="ü"/>
              <a:defRPr/>
            </a:pPr>
            <a:r>
              <a:rPr lang="es-ES" sz="2200" kern="0" dirty="0" smtClean="0">
                <a:latin typeface="Arial" pitchFamily="34" charset="0"/>
                <a:cs typeface="Arial" pitchFamily="34" charset="0"/>
              </a:rPr>
              <a:t>Existencia de efectos de proximidad entre las observaciones.*</a:t>
            </a:r>
          </a:p>
          <a:p>
            <a:pPr lvl="0" algn="just">
              <a:spcBef>
                <a:spcPct val="20000"/>
              </a:spcBef>
              <a:defRPr/>
            </a:pPr>
            <a:endParaRPr lang="es-ES" sz="2200" kern="0" dirty="0" smtClean="0">
              <a:latin typeface="Arial" pitchFamily="34" charset="0"/>
              <a:cs typeface="Arial" pitchFamily="34" charset="0"/>
            </a:endParaRPr>
          </a:p>
          <a:p>
            <a:pPr lvl="0" algn="just">
              <a:spcBef>
                <a:spcPct val="20000"/>
              </a:spcBef>
              <a:defRPr/>
            </a:pPr>
            <a:r>
              <a:rPr lang="es-ES" sz="1500" kern="0" dirty="0" smtClean="0">
                <a:latin typeface="Arial" pitchFamily="34" charset="0"/>
                <a:cs typeface="Arial" pitchFamily="34" charset="0"/>
              </a:rPr>
              <a:t>*Urcisino Carrascal, Yolanda Gonzales y Beatriz Rodríguez (2001). </a:t>
            </a:r>
            <a:r>
              <a:rPr lang="es-ES" sz="1500" kern="0" dirty="0" smtClean="0">
                <a:solidFill>
                  <a:srgbClr val="0000FF"/>
                </a:solidFill>
                <a:latin typeface="Arial" pitchFamily="34" charset="0"/>
                <a:cs typeface="Arial" pitchFamily="34" charset="0"/>
              </a:rPr>
              <a:t>“Análisis Econométrico en EViews</a:t>
            </a:r>
            <a:r>
              <a:rPr lang="es-ES" sz="1500" kern="0" dirty="0" smtClean="0">
                <a:latin typeface="Arial" pitchFamily="34" charset="0"/>
                <a:cs typeface="Arial" pitchFamily="34" charset="0"/>
              </a:rPr>
              <a:t>”. ALFAOMEGA Grupo Editor, S.A. de C.V. pp: 262</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142984"/>
            <a:ext cx="8643998" cy="528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n-lt"/>
                <a:ea typeface="+mn-ea"/>
                <a:cs typeface="+mn-cs"/>
              </a:rPr>
              <a:t>Planteamiento Formal</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9" name="Object 2"/>
          <p:cNvGraphicFramePr>
            <a:graphicFrameLocks noChangeAspect="1"/>
          </p:cNvGraphicFramePr>
          <p:nvPr/>
        </p:nvGraphicFramePr>
        <p:xfrm>
          <a:off x="500034" y="4071942"/>
          <a:ext cx="7215238" cy="1714512"/>
        </p:xfrm>
        <a:graphic>
          <a:graphicData uri="http://schemas.openxmlformats.org/presentationml/2006/ole">
            <mc:AlternateContent xmlns:mc="http://schemas.openxmlformats.org/markup-compatibility/2006">
              <mc:Choice xmlns:v="urn:schemas-microsoft-com:vml" Requires="v">
                <p:oleObj spid="_x0000_s119813" name="Ecuación" r:id="rId5" imgW="4572000" imgH="939600" progId="Equation.3">
                  <p:embed/>
                </p:oleObj>
              </mc:Choice>
              <mc:Fallback>
                <p:oleObj name="Ecuación" r:id="rId5" imgW="4572000" imgH="9396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4071942"/>
                        <a:ext cx="7215238" cy="171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428596" y="3214686"/>
          <a:ext cx="7215188" cy="803275"/>
        </p:xfrm>
        <a:graphic>
          <a:graphicData uri="http://schemas.openxmlformats.org/presentationml/2006/ole">
            <mc:AlternateContent xmlns:mc="http://schemas.openxmlformats.org/markup-compatibility/2006">
              <mc:Choice xmlns:v="urn:schemas-microsoft-com:vml" Requires="v">
                <p:oleObj spid="_x0000_s119814" name="Ecuación" r:id="rId7" imgW="2501640" imgH="431640" progId="Equation.3">
                  <p:embed/>
                </p:oleObj>
              </mc:Choice>
              <mc:Fallback>
                <p:oleObj name="Ecuación" r:id="rId7" imgW="2501640" imgH="43164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3214686"/>
                        <a:ext cx="7215188"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3071802" y="1714488"/>
          <a:ext cx="3643338" cy="1016001"/>
        </p:xfrm>
        <a:graphic>
          <a:graphicData uri="http://schemas.openxmlformats.org/presentationml/2006/ole">
            <mc:AlternateContent xmlns:mc="http://schemas.openxmlformats.org/markup-compatibility/2006">
              <mc:Choice xmlns:v="urn:schemas-microsoft-com:vml" Requires="v">
                <p:oleObj spid="_x0000_s119815" name="Ecuación" r:id="rId9" imgW="1346040" imgH="507960" progId="Equation.3">
                  <p:embed/>
                </p:oleObj>
              </mc:Choice>
              <mc:Fallback>
                <p:oleObj name="Ecuación" r:id="rId9" imgW="1346040" imgH="50796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802" y="1714488"/>
                        <a:ext cx="3643338" cy="1016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2 Marcador de contenido"/>
          <p:cNvSpPr txBox="1">
            <a:spLocks/>
          </p:cNvSpPr>
          <p:nvPr/>
        </p:nvSpPr>
        <p:spPr>
          <a:xfrm>
            <a:off x="285720" y="2786058"/>
            <a:ext cx="5016308" cy="428628"/>
          </a:xfrm>
          <a:prstGeom prst="rect">
            <a:avLst/>
          </a:prstGeom>
        </p:spPr>
        <p:txBody>
          <a:bodyPr>
            <a:normAutofit/>
          </a:bodyPr>
          <a:lstStyle/>
          <a:p>
            <a:pPr marL="365760"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000" dirty="0" smtClean="0">
                <a:solidFill>
                  <a:srgbClr val="2B2BF5"/>
                </a:solidFill>
                <a:latin typeface="Arial" pitchFamily="34" charset="0"/>
                <a:cs typeface="Arial" pitchFamily="34" charset="0"/>
              </a:rPr>
              <a:t>Coeficientes de Autocorrelación</a:t>
            </a:r>
            <a:endParaRPr kumimoji="0" lang="es-ES" sz="2000" b="0" i="0" u="none" strike="noStrike" kern="1200" cap="none" spc="0" normalizeH="0" baseline="0" noProof="0" dirty="0" smtClean="0">
              <a:ln>
                <a:noFill/>
              </a:ln>
              <a:solidFill>
                <a:srgbClr val="2B2BF5"/>
              </a:solidFill>
              <a:effectLst/>
              <a:uLnTx/>
              <a:uFillTx/>
              <a:latin typeface="Arial" pitchFamily="34" charset="0"/>
              <a:ea typeface="+mn-ea"/>
              <a:cs typeface="Arial" pitchFamily="34" charset="0"/>
            </a:endParaRPr>
          </a:p>
        </p:txBody>
      </p:sp>
      <p:sp>
        <p:nvSpPr>
          <p:cNvPr id="15" name="2 Marcador de contenido"/>
          <p:cNvSpPr txBox="1">
            <a:spLocks/>
          </p:cNvSpPr>
          <p:nvPr/>
        </p:nvSpPr>
        <p:spPr>
          <a:xfrm>
            <a:off x="357158" y="5857892"/>
            <a:ext cx="8429684" cy="571504"/>
          </a:xfrm>
          <a:prstGeom prst="rect">
            <a:avLst/>
          </a:prstGeom>
        </p:spPr>
        <p:txBody>
          <a:bodyPr>
            <a:normAutofit fontScale="92500" lnSpcReduction="20000"/>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000" dirty="0" smtClean="0"/>
              <a:t>Se utilizará MCG o reparametrizados de los coeficientes de autocorrelación para estimar los parámetros</a:t>
            </a:r>
            <a:endParaRPr kumimoji="0" lang="es-E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16" name="15 Objeto"/>
          <p:cNvGraphicFramePr>
            <a:graphicFrameLocks noChangeAspect="1"/>
          </p:cNvGraphicFramePr>
          <p:nvPr/>
        </p:nvGraphicFramePr>
        <p:xfrm>
          <a:off x="428596" y="1643050"/>
          <a:ext cx="2234035" cy="425450"/>
        </p:xfrm>
        <a:graphic>
          <a:graphicData uri="http://schemas.openxmlformats.org/presentationml/2006/ole">
            <mc:AlternateContent xmlns:mc="http://schemas.openxmlformats.org/markup-compatibility/2006">
              <mc:Choice xmlns:v="urn:schemas-microsoft-com:vml" Requires="v">
                <p:oleObj spid="_x0000_s119816" name="Ecuación" r:id="rId11" imgW="774360" imgH="228600" progId="Equation.3">
                  <p:embed/>
                </p:oleObj>
              </mc:Choice>
              <mc:Fallback>
                <p:oleObj name="Ecuación" r:id="rId11" imgW="774360" imgH="2286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596" y="1643050"/>
                        <a:ext cx="223403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2 Marcador de contenido"/>
          <p:cNvSpPr txBox="1">
            <a:spLocks/>
          </p:cNvSpPr>
          <p:nvPr/>
        </p:nvSpPr>
        <p:spPr>
          <a:xfrm>
            <a:off x="857224" y="2071678"/>
            <a:ext cx="2285984" cy="428628"/>
          </a:xfrm>
          <a:prstGeom prst="rect">
            <a:avLst/>
          </a:prstGeom>
        </p:spPr>
        <p:txBody>
          <a:bodyPr>
            <a:normAutofit/>
          </a:bodyPr>
          <a:lstStyle/>
          <a:p>
            <a:pPr marL="365760"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200" b="0" i="0" u="none" strike="noStrike" kern="1200" cap="none" spc="0" normalizeH="0" baseline="0" noProof="0" dirty="0" smtClean="0">
                <a:ln>
                  <a:noFill/>
                </a:ln>
                <a:solidFill>
                  <a:srgbClr val="2B2BF5"/>
                </a:solidFill>
                <a:effectLst/>
                <a:uLnTx/>
                <a:uFillTx/>
                <a:latin typeface="Arial" pitchFamily="34" charset="0"/>
                <a:ea typeface="+mn-ea"/>
                <a:cs typeface="Arial" pitchFamily="34" charset="0"/>
              </a:rPr>
              <a:t>Autocovarianza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214282" y="1142984"/>
            <a:ext cx="8643998" cy="1500198"/>
          </a:xfrm>
          <a:prstGeom prst="rect">
            <a:avLst/>
          </a:prstGeom>
        </p:spPr>
        <p:txBody>
          <a:bodyPr>
            <a:noAutofit/>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00" dirty="0" smtClean="0"/>
              <a:t>Desde el mismo objeto ecuación podemos visualizar la serie de los residuos frente al tiempo.</a:t>
            </a:r>
          </a:p>
          <a:p>
            <a:pPr lvl="0" indent="-283464" fontAlgn="auto">
              <a:spcBef>
                <a:spcPts val="600"/>
              </a:spcBef>
              <a:spcAft>
                <a:spcPts val="0"/>
              </a:spcAft>
              <a:buClr>
                <a:schemeClr val="accent1"/>
              </a:buClr>
              <a:buSzPct val="80000"/>
              <a:defRPr/>
            </a:pPr>
            <a:r>
              <a:rPr lang="es-ES" sz="2100" dirty="0" smtClean="0"/>
              <a:t>Para eso ir barra de herramientas de la ecuación 2, </a:t>
            </a:r>
            <a:r>
              <a:rPr lang="es-ES" sz="2100" dirty="0" smtClean="0">
                <a:solidFill>
                  <a:srgbClr val="0070C0"/>
                </a:solidFill>
              </a:rPr>
              <a:t>View/ Actual, Fitted,Residual/ Actual, Fitted,Residual </a:t>
            </a:r>
            <a:r>
              <a:rPr lang="es-ES" sz="2100" u="sng" dirty="0" smtClean="0">
                <a:solidFill>
                  <a:srgbClr val="0070C0"/>
                </a:solidFill>
              </a:rPr>
              <a:t>G</a:t>
            </a:r>
            <a:r>
              <a:rPr lang="es-ES" sz="2100" dirty="0" smtClean="0">
                <a:solidFill>
                  <a:srgbClr val="0070C0"/>
                </a:solidFill>
              </a:rPr>
              <a:t>raph</a:t>
            </a: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28001" name="Picture 1" descr="C:\Documents and Settings\clark\Mis documentos\Mis imágenes\1.JPG"/>
          <p:cNvPicPr>
            <a:picLocks noChangeAspect="1" noChangeArrowheads="1"/>
          </p:cNvPicPr>
          <p:nvPr/>
        </p:nvPicPr>
        <p:blipFill>
          <a:blip r:embed="rId4"/>
          <a:srcRect/>
          <a:stretch>
            <a:fillRect/>
          </a:stretch>
        </p:blipFill>
        <p:spPr bwMode="auto">
          <a:xfrm>
            <a:off x="5572132" y="2643182"/>
            <a:ext cx="3357586" cy="1076325"/>
          </a:xfrm>
          <a:prstGeom prst="rect">
            <a:avLst/>
          </a:prstGeom>
          <a:noFill/>
          <a:ln>
            <a:solidFill>
              <a:schemeClr val="tx1"/>
            </a:solidFill>
          </a:ln>
        </p:spPr>
      </p:pic>
      <p:pic>
        <p:nvPicPr>
          <p:cNvPr id="128002" name="Picture 2" descr="C:\Documents and Settings\clark\Mis documentos\Mis imágenes\2.JPG"/>
          <p:cNvPicPr>
            <a:picLocks noChangeAspect="1" noChangeArrowheads="1"/>
          </p:cNvPicPr>
          <p:nvPr/>
        </p:nvPicPr>
        <p:blipFill>
          <a:blip r:embed="rId5"/>
          <a:srcRect/>
          <a:stretch>
            <a:fillRect/>
          </a:stretch>
        </p:blipFill>
        <p:spPr bwMode="auto">
          <a:xfrm>
            <a:off x="357158" y="2643182"/>
            <a:ext cx="5100638" cy="3714776"/>
          </a:xfrm>
          <a:prstGeom prst="rect">
            <a:avLst/>
          </a:prstGeom>
          <a:noFill/>
          <a:ln>
            <a:solidFill>
              <a:schemeClr val="tx1"/>
            </a:solidFill>
          </a:ln>
        </p:spPr>
      </p:pic>
      <p:sp>
        <p:nvSpPr>
          <p:cNvPr id="10" name="2 Marcador de contenido"/>
          <p:cNvSpPr txBox="1">
            <a:spLocks/>
          </p:cNvSpPr>
          <p:nvPr/>
        </p:nvSpPr>
        <p:spPr>
          <a:xfrm>
            <a:off x="5500694" y="3786190"/>
            <a:ext cx="3438548" cy="2571768"/>
          </a:xfrm>
          <a:prstGeom prst="rect">
            <a:avLst/>
          </a:prstGeom>
        </p:spPr>
        <p:txBody>
          <a:bodyPr>
            <a:noAutofit/>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50" dirty="0" smtClean="0"/>
              <a:t>Se puede apreciar que los residuos no se comportan de forma totalmente aleatoria, aunque no se observa una senda de signos continuamente alternada.</a:t>
            </a:r>
            <a:endParaRPr lang="es-ES" sz="2150" dirty="0" smtClean="0">
              <a:solidFill>
                <a:srgbClr val="0070C0"/>
              </a:solidFill>
            </a:endParaRP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285720" y="1071546"/>
            <a:ext cx="4357718"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500" kern="0" dirty="0" smtClean="0">
                <a:solidFill>
                  <a:srgbClr val="FF0000"/>
                </a:solidFill>
                <a:latin typeface="+mj-lt"/>
                <a:ea typeface="+mj-ea"/>
                <a:cs typeface="+mj-cs"/>
              </a:rPr>
              <a:t>Gráfico de      frente </a:t>
            </a:r>
            <a:endParaRPr kumimoji="0" lang="es-ES" sz="2500" b="0" i="0" u="none" strike="noStrike" kern="0" cap="none" spc="0" normalizeH="0" baseline="0" noProof="0" dirty="0">
              <a:ln>
                <a:noFill/>
              </a:ln>
              <a:solidFill>
                <a:srgbClr val="FF0000"/>
              </a:solidFill>
              <a:effectLst/>
              <a:uLnTx/>
              <a:uFillTx/>
              <a:latin typeface="+mj-lt"/>
              <a:ea typeface="+mj-ea"/>
              <a:cs typeface="+mj-cs"/>
            </a:endParaRPr>
          </a:p>
        </p:txBody>
      </p:sp>
      <p:graphicFrame>
        <p:nvGraphicFramePr>
          <p:cNvPr id="9" name="8 Objeto"/>
          <p:cNvGraphicFramePr>
            <a:graphicFrameLocks noChangeAspect="1"/>
          </p:cNvGraphicFramePr>
          <p:nvPr/>
        </p:nvGraphicFramePr>
        <p:xfrm>
          <a:off x="1928794" y="1142984"/>
          <a:ext cx="357190" cy="571504"/>
        </p:xfrm>
        <a:graphic>
          <a:graphicData uri="http://schemas.openxmlformats.org/presentationml/2006/ole">
            <mc:AlternateContent xmlns:mc="http://schemas.openxmlformats.org/markup-compatibility/2006">
              <mc:Choice xmlns:v="urn:schemas-microsoft-com:vml" Requires="v">
                <p:oleObj spid="_x0000_s164868" name="Ecuación" r:id="rId5" imgW="152280" imgH="228600" progId="Equation.3">
                  <p:embed/>
                </p:oleObj>
              </mc:Choice>
              <mc:Fallback>
                <p:oleObj name="Ecuación" r:id="rId5" imgW="15228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794" y="1142984"/>
                        <a:ext cx="357190"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3214678" y="1142984"/>
          <a:ext cx="500066" cy="571504"/>
        </p:xfrm>
        <a:graphic>
          <a:graphicData uri="http://schemas.openxmlformats.org/presentationml/2006/ole">
            <mc:AlternateContent xmlns:mc="http://schemas.openxmlformats.org/markup-compatibility/2006">
              <mc:Choice xmlns:v="urn:schemas-microsoft-com:vml" Requires="v">
                <p:oleObj spid="_x0000_s164869" name="Ecuación" r:id="rId7" imgW="241200" imgH="228600" progId="Equation.3">
                  <p:embed/>
                </p:oleObj>
              </mc:Choice>
              <mc:Fallback>
                <p:oleObj name="Ecuación" r:id="rId7" imgW="24120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78" y="1142984"/>
                        <a:ext cx="500066"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4" descr="C:\Documents and Settings\clark\Mis documentos\Mis imágenes\3.JPG"/>
          <p:cNvPicPr>
            <a:picLocks noChangeAspect="1" noChangeArrowheads="1"/>
          </p:cNvPicPr>
          <p:nvPr/>
        </p:nvPicPr>
        <p:blipFill>
          <a:blip r:embed="rId9"/>
          <a:srcRect/>
          <a:stretch>
            <a:fillRect/>
          </a:stretch>
        </p:blipFill>
        <p:spPr bwMode="auto">
          <a:xfrm>
            <a:off x="285720" y="1643050"/>
            <a:ext cx="4143404" cy="2214578"/>
          </a:xfrm>
          <a:prstGeom prst="rect">
            <a:avLst/>
          </a:prstGeom>
          <a:noFill/>
          <a:ln>
            <a:solidFill>
              <a:schemeClr val="tx1"/>
            </a:solidFill>
          </a:ln>
        </p:spPr>
      </p:pic>
      <p:pic>
        <p:nvPicPr>
          <p:cNvPr id="25" name="Picture 2"/>
          <p:cNvPicPr>
            <a:picLocks noChangeAspect="1" noChangeArrowheads="1"/>
          </p:cNvPicPr>
          <p:nvPr/>
        </p:nvPicPr>
        <p:blipFill>
          <a:blip r:embed="rId10"/>
          <a:srcRect/>
          <a:stretch>
            <a:fillRect/>
          </a:stretch>
        </p:blipFill>
        <p:spPr bwMode="auto">
          <a:xfrm>
            <a:off x="5786446" y="3500438"/>
            <a:ext cx="3105150" cy="1428760"/>
          </a:xfrm>
          <a:prstGeom prst="rect">
            <a:avLst/>
          </a:prstGeom>
          <a:noFill/>
          <a:ln w="9525">
            <a:solidFill>
              <a:schemeClr val="tx1"/>
            </a:solidFill>
            <a:miter lim="800000"/>
            <a:headEnd/>
            <a:tailEnd/>
          </a:ln>
          <a:effectLst/>
        </p:spPr>
      </p:pic>
      <p:pic>
        <p:nvPicPr>
          <p:cNvPr id="26" name="Picture 4" descr="C:\Documents and Settings\clark\Mis documentos\Mis imágenes\4.JPG"/>
          <p:cNvPicPr>
            <a:picLocks noChangeAspect="1" noChangeArrowheads="1"/>
          </p:cNvPicPr>
          <p:nvPr/>
        </p:nvPicPr>
        <p:blipFill>
          <a:blip r:embed="rId11"/>
          <a:srcRect/>
          <a:stretch>
            <a:fillRect/>
          </a:stretch>
        </p:blipFill>
        <p:spPr bwMode="auto">
          <a:xfrm>
            <a:off x="285720" y="4000504"/>
            <a:ext cx="4071966" cy="2414576"/>
          </a:xfrm>
          <a:prstGeom prst="rect">
            <a:avLst/>
          </a:prstGeom>
          <a:noFill/>
          <a:ln>
            <a:solidFill>
              <a:schemeClr val="tx1"/>
            </a:solidFill>
          </a:ln>
        </p:spPr>
      </p:pic>
      <p:pic>
        <p:nvPicPr>
          <p:cNvPr id="27" name="Picture 5" descr="C:\Documents and Settings\clark\Mis documentos\Mis imágenes\5.JPG"/>
          <p:cNvPicPr>
            <a:picLocks noChangeAspect="1" noChangeArrowheads="1"/>
          </p:cNvPicPr>
          <p:nvPr/>
        </p:nvPicPr>
        <p:blipFill>
          <a:blip r:embed="rId12"/>
          <a:srcRect/>
          <a:stretch>
            <a:fillRect/>
          </a:stretch>
        </p:blipFill>
        <p:spPr bwMode="auto">
          <a:xfrm>
            <a:off x="6072198" y="1214422"/>
            <a:ext cx="2786082" cy="1857388"/>
          </a:xfrm>
          <a:prstGeom prst="rect">
            <a:avLst/>
          </a:prstGeom>
          <a:noFill/>
          <a:ln>
            <a:solidFill>
              <a:schemeClr val="tx1"/>
            </a:solidFill>
          </a:ln>
        </p:spPr>
      </p:pic>
      <p:sp>
        <p:nvSpPr>
          <p:cNvPr id="28" name="27 Flecha derecha"/>
          <p:cNvSpPr/>
          <p:nvPr/>
        </p:nvSpPr>
        <p:spPr>
          <a:xfrm>
            <a:off x="4643438" y="1857364"/>
            <a:ext cx="1071570" cy="107157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9" name="28 Flecha derecha"/>
          <p:cNvSpPr/>
          <p:nvPr/>
        </p:nvSpPr>
        <p:spPr>
          <a:xfrm rot="10800000">
            <a:off x="4500562" y="3643314"/>
            <a:ext cx="1071570" cy="107157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30" name="29 Flecha derecha"/>
          <p:cNvSpPr/>
          <p:nvPr/>
        </p:nvSpPr>
        <p:spPr>
          <a:xfrm rot="5400000">
            <a:off x="7179487" y="2750339"/>
            <a:ext cx="285752" cy="1071570"/>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31" name="2 Marcador de contenido"/>
          <p:cNvSpPr txBox="1">
            <a:spLocks/>
          </p:cNvSpPr>
          <p:nvPr/>
        </p:nvSpPr>
        <p:spPr>
          <a:xfrm>
            <a:off x="4429124" y="5000636"/>
            <a:ext cx="4714876" cy="1500198"/>
          </a:xfrm>
          <a:prstGeom prst="rect">
            <a:avLst/>
          </a:prstGeom>
        </p:spPr>
        <p:txBody>
          <a:bodyPr>
            <a:noAutofit/>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Para</a:t>
            </a:r>
            <a:r>
              <a:rPr kumimoji="0" lang="es-E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ver los residuos frente a los residuos retardados, hay que ir al menú principal  luego </a:t>
            </a:r>
            <a:r>
              <a:rPr kumimoji="0" lang="es-ES"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Quick/ Show… </a:t>
            </a:r>
            <a:r>
              <a:rPr kumimoji="0" lang="es-E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luego digitar </a:t>
            </a:r>
            <a:r>
              <a:rPr kumimoji="0" lang="es-ES"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Resid(-1) Resid</a:t>
            </a:r>
            <a:r>
              <a:rPr kumimoji="0" lang="es-E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y la ventana </a:t>
            </a:r>
            <a:r>
              <a:rPr kumimoji="0" lang="es-ES"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View/ Graph… </a:t>
            </a:r>
            <a:r>
              <a:rPr kumimoji="0" lang="es-ES"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y en especificación </a:t>
            </a:r>
            <a:r>
              <a:rPr kumimoji="0" lang="es-ES"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Scatter.</a:t>
            </a:r>
            <a:endParaRPr kumimoji="0" lang="es-ES"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grpSp>
        <p:nvGrpSpPr>
          <p:cNvPr id="7" name="6 Grupo"/>
          <p:cNvGrpSpPr/>
          <p:nvPr/>
        </p:nvGrpSpPr>
        <p:grpSpPr>
          <a:xfrm>
            <a:off x="4929190" y="1714488"/>
            <a:ext cx="3990975" cy="3900486"/>
            <a:chOff x="2285984" y="2214554"/>
            <a:chExt cx="3990975" cy="4114800"/>
          </a:xfrm>
        </p:grpSpPr>
        <p:pic>
          <p:nvPicPr>
            <p:cNvPr id="9" name="Picture 8"/>
            <p:cNvPicPr>
              <a:picLocks noChangeAspect="1" noChangeArrowheads="1"/>
            </p:cNvPicPr>
            <p:nvPr/>
          </p:nvPicPr>
          <p:blipFill>
            <a:blip r:embed="rId4"/>
            <a:srcRect/>
            <a:stretch>
              <a:fillRect/>
            </a:stretch>
          </p:blipFill>
          <p:spPr bwMode="auto">
            <a:xfrm>
              <a:off x="2285984" y="2214554"/>
              <a:ext cx="3990975" cy="4114800"/>
            </a:xfrm>
            <a:prstGeom prst="rect">
              <a:avLst/>
            </a:prstGeom>
            <a:noFill/>
            <a:ln>
              <a:solidFill>
                <a:schemeClr val="tx1"/>
              </a:solidFill>
            </a:ln>
          </p:spPr>
        </p:pic>
        <p:cxnSp>
          <p:nvCxnSpPr>
            <p:cNvPr id="10" name="11 Conector recto"/>
            <p:cNvCxnSpPr/>
            <p:nvPr/>
          </p:nvCxnSpPr>
          <p:spPr>
            <a:xfrm>
              <a:off x="3081602" y="4298848"/>
              <a:ext cx="2879911" cy="15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14 Conector recto"/>
            <p:cNvCxnSpPr/>
            <p:nvPr/>
          </p:nvCxnSpPr>
          <p:spPr>
            <a:xfrm rot="5400000" flipH="1" flipV="1">
              <a:off x="3126425" y="4287642"/>
              <a:ext cx="2846294" cy="158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4" name="2 Marcador de contenido"/>
          <p:cNvSpPr txBox="1">
            <a:spLocks/>
          </p:cNvSpPr>
          <p:nvPr/>
        </p:nvSpPr>
        <p:spPr>
          <a:xfrm>
            <a:off x="214282" y="1428736"/>
            <a:ext cx="4500594" cy="4643470"/>
          </a:xfrm>
          <a:prstGeom prst="rect">
            <a:avLst/>
          </a:prstGeom>
        </p:spPr>
        <p:txBody>
          <a:bodyPr>
            <a:noAutofit/>
          </a:bodyPr>
          <a:lstStyle/>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200" dirty="0" smtClean="0">
                <a:latin typeface="Arial" pitchFamily="34" charset="0"/>
                <a:cs typeface="Arial" pitchFamily="34" charset="0"/>
              </a:rPr>
              <a:t>Se puede apreciar en el gráfico que la mayoría de los puntos se encuentran en el primer y tercer cuadrante, lo que nos lleva a pensar la existencia de autocorrelación de tipo AR(1) con coeficiente positivo.</a:t>
            </a: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sz="2200" dirty="0" smtClean="0">
              <a:latin typeface="Arial" pitchFamily="34" charset="0"/>
              <a:cs typeface="Arial" pitchFamily="34" charset="0"/>
            </a:endParaRP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Nota: </a:t>
            </a:r>
            <a:r>
              <a:rPr kumimoji="0" lang="es-E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Los gráficos</a:t>
            </a:r>
            <a:r>
              <a:rPr kumimoji="0" lang="es-ES" sz="22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los residuos de mínimos cuadrados no son definitivos para determinar la autocorrelación en el modelo.</a:t>
            </a:r>
            <a:endParaRPr kumimoji="0" lang="es-E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p:txBody>
      </p:sp>
      <p:sp>
        <p:nvSpPr>
          <p:cNvPr id="16" name="15 CuadroTexto"/>
          <p:cNvSpPr txBox="1"/>
          <p:nvPr/>
        </p:nvSpPr>
        <p:spPr>
          <a:xfrm>
            <a:off x="7215206" y="2357430"/>
            <a:ext cx="1143008" cy="307777"/>
          </a:xfrm>
          <a:prstGeom prst="rect">
            <a:avLst/>
          </a:prstGeom>
          <a:noFill/>
        </p:spPr>
        <p:txBody>
          <a:bodyPr wrap="square" rtlCol="0">
            <a:spAutoFit/>
          </a:bodyPr>
          <a:lstStyle/>
          <a:p>
            <a:r>
              <a:rPr lang="es-ES" sz="1400" dirty="0" smtClean="0">
                <a:solidFill>
                  <a:srgbClr val="FF0000"/>
                </a:solidFill>
                <a:latin typeface="Times New Roman" pitchFamily="18" charset="0"/>
                <a:cs typeface="Times New Roman" pitchFamily="18" charset="0"/>
              </a:rPr>
              <a:t>I Cuadrante</a:t>
            </a:r>
            <a:endParaRPr lang="es-ES" sz="1400" dirty="0">
              <a:solidFill>
                <a:srgbClr val="FF0000"/>
              </a:solidFill>
              <a:latin typeface="Times New Roman" pitchFamily="18" charset="0"/>
              <a:cs typeface="Times New Roman" pitchFamily="18" charset="0"/>
            </a:endParaRPr>
          </a:p>
        </p:txBody>
      </p:sp>
      <p:sp>
        <p:nvSpPr>
          <p:cNvPr id="17" name="16 CuadroTexto"/>
          <p:cNvSpPr txBox="1"/>
          <p:nvPr/>
        </p:nvSpPr>
        <p:spPr>
          <a:xfrm>
            <a:off x="6072198" y="4714884"/>
            <a:ext cx="1285884" cy="307777"/>
          </a:xfrm>
          <a:prstGeom prst="rect">
            <a:avLst/>
          </a:prstGeom>
          <a:noFill/>
        </p:spPr>
        <p:txBody>
          <a:bodyPr wrap="square" rtlCol="0">
            <a:spAutoFit/>
          </a:bodyPr>
          <a:lstStyle/>
          <a:p>
            <a:r>
              <a:rPr lang="es-ES" sz="1400" dirty="0" smtClean="0">
                <a:solidFill>
                  <a:srgbClr val="FF0000"/>
                </a:solidFill>
                <a:latin typeface="Times New Roman" pitchFamily="18" charset="0"/>
                <a:cs typeface="Times New Roman" pitchFamily="18" charset="0"/>
              </a:rPr>
              <a:t>III Cuadrante</a:t>
            </a:r>
            <a:endParaRPr lang="es-ES" sz="1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14282" y="1142984"/>
            <a:ext cx="8715436" cy="535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800" i="0" u="none" strike="noStrike" kern="0" cap="none" spc="0" normalizeH="0" baseline="0" noProof="0" dirty="0" smtClean="0">
                <a:ln>
                  <a:noFill/>
                </a:ln>
                <a:solidFill>
                  <a:srgbClr val="FF0000"/>
                </a:solidFill>
                <a:effectLst/>
                <a:uLnTx/>
                <a:uFillTx/>
                <a:latin typeface="+mn-lt"/>
                <a:ea typeface="+mn-ea"/>
                <a:cs typeface="+mn-cs"/>
              </a:rPr>
              <a:t>Test de Durbin-Watson</a:t>
            </a:r>
            <a:r>
              <a:rPr kumimoji="0" lang="es-ES" sz="2800" b="1" i="0" u="none" strike="noStrike" kern="0" cap="none" spc="0" normalizeH="0" baseline="0" noProof="0" dirty="0" smtClean="0">
                <a:ln>
                  <a:noFill/>
                </a:ln>
                <a:solidFill>
                  <a:srgbClr val="FF0000"/>
                </a:solidFill>
                <a:effectLst/>
                <a:uLnTx/>
                <a:uFillTx/>
                <a:latin typeface="+mn-lt"/>
                <a:ea typeface="+mn-ea"/>
                <a:cs typeface="+mn-cs"/>
              </a:rPr>
              <a:t>:</a:t>
            </a:r>
            <a:r>
              <a:rPr kumimoji="0" lang="es-ES" sz="2800" b="1" i="0" u="none" strike="noStrike" kern="0" cap="none" spc="0" normalizeH="0" noProof="0" dirty="0" smtClean="0">
                <a:ln>
                  <a:noFill/>
                </a:ln>
                <a:solidFill>
                  <a:srgbClr val="FF0000"/>
                </a:solidFill>
                <a:effectLst/>
                <a:uLnTx/>
                <a:uFillTx/>
                <a:latin typeface="+mn-lt"/>
                <a:ea typeface="+mn-ea"/>
                <a:cs typeface="+mn-cs"/>
              </a:rPr>
              <a:t> </a:t>
            </a:r>
            <a:r>
              <a:rPr kumimoji="0" lang="es-ES" sz="2000" b="0" i="0" u="none" strike="noStrike" kern="0" cap="none" spc="0" normalizeH="0" baseline="0" noProof="0" dirty="0" smtClean="0">
                <a:ln>
                  <a:noFill/>
                </a:ln>
                <a:effectLst/>
                <a:uLnTx/>
                <a:uFillTx/>
                <a:latin typeface="+mn-lt"/>
                <a:ea typeface="+mn-ea"/>
                <a:cs typeface="+mn-cs"/>
              </a:rPr>
              <a:t>Somete</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 prueba la autocorrelación de Primer orden</a:t>
            </a:r>
            <a:r>
              <a:rPr kumimoji="0" lang="es-ES" sz="2000" b="0" i="0" u="none" strike="noStrike" kern="0" cap="none" spc="0" normalizeH="0" noProof="0" dirty="0" smtClean="0">
                <a:ln>
                  <a:noFill/>
                </a:ln>
                <a:solidFill>
                  <a:schemeClr val="tx1"/>
                </a:solidFill>
                <a:effectLst/>
                <a:uLnTx/>
                <a:uFillTx/>
                <a:latin typeface="+mn-lt"/>
                <a:ea typeface="+mn-ea"/>
                <a:cs typeface="+mn-cs"/>
              </a:rPr>
              <a:t> AR(1).</a:t>
            </a: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H</a:t>
            </a:r>
            <a:r>
              <a:rPr kumimoji="0" lang="es-ES" sz="1400" b="0" i="0" u="none" strike="noStrike" kern="0" cap="none" spc="0" normalizeH="0" baseline="0" noProof="0" dirty="0" smtClean="0">
                <a:ln>
                  <a:noFill/>
                </a:ln>
                <a:solidFill>
                  <a:schemeClr val="tx1"/>
                </a:solidFill>
                <a:effectLst/>
                <a:uLnTx/>
                <a:uFillTx/>
                <a:latin typeface="+mn-lt"/>
                <a:ea typeface="+mn-ea"/>
                <a:cs typeface="+mn-cs"/>
              </a:rPr>
              <a:t>o </a:t>
            </a:r>
            <a:r>
              <a:rPr kumimoji="0" lang="es-ES" sz="2000" b="0" i="0" u="none" strike="noStrike" kern="0" cap="none" spc="0" normalizeH="0" baseline="0" noProof="0" dirty="0" smtClean="0">
                <a:ln>
                  <a:noFill/>
                </a:ln>
                <a:solidFill>
                  <a:schemeClr val="tx1"/>
                </a:solidFill>
                <a:effectLst/>
                <a:uLnTx/>
                <a:uFillTx/>
                <a:latin typeface="+mn-lt"/>
                <a:ea typeface="+mn-ea"/>
                <a:cs typeface="+mn-cs"/>
              </a:rPr>
              <a:t>:                no existe autocorrelación de primer orden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s-ES" sz="2000" kern="0" dirty="0" smtClean="0">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sz="21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300" b="0" i="0" u="none" strike="noStrike" kern="0" cap="none" spc="0" normalizeH="0" baseline="0" noProof="0" dirty="0" smtClean="0">
                <a:ln>
                  <a:noFill/>
                </a:ln>
                <a:solidFill>
                  <a:schemeClr val="tx1"/>
                </a:solidFill>
                <a:effectLst/>
                <a:uLnTx/>
                <a:uFillTx/>
                <a:latin typeface="+mn-lt"/>
                <a:ea typeface="+mn-ea"/>
                <a:cs typeface="+mn-cs"/>
              </a:rPr>
              <a:t>El valor del DW se puede apreciar en la ventana de resultados (Guía Positiva</a:t>
            </a:r>
            <a:r>
              <a:rPr kumimoji="0" lang="es-ES" sz="2300" b="0" i="0" u="none" strike="noStrike" kern="0" cap="none" spc="0" normalizeH="0" noProof="0" dirty="0" smtClean="0">
                <a:ln>
                  <a:noFill/>
                </a:ln>
                <a:solidFill>
                  <a:schemeClr val="tx1"/>
                </a:solidFill>
                <a:effectLst/>
                <a:uLnTx/>
                <a:uFillTx/>
                <a:latin typeface="+mn-lt"/>
                <a:ea typeface="+mn-ea"/>
                <a:cs typeface="+mn-cs"/>
              </a:rPr>
              <a:t> 79</a:t>
            </a:r>
            <a:r>
              <a:rPr kumimoji="0" lang="es-ES" sz="2300" b="0" i="0" u="none" strike="noStrike" kern="0" cap="none" spc="0" normalizeH="0" baseline="0" noProof="0" dirty="0" smtClean="0">
                <a:ln>
                  <a:noFill/>
                </a:ln>
                <a:solidFill>
                  <a:schemeClr val="tx1"/>
                </a:solidFill>
                <a:effectLst/>
                <a:uLnTx/>
                <a:uFillTx/>
                <a:latin typeface="+mn-lt"/>
                <a:ea typeface="+mn-ea"/>
                <a:cs typeface="+mn-cs"/>
              </a:rPr>
              <a:t>). Si el </a:t>
            </a:r>
            <a:r>
              <a:rPr kumimoji="0" lang="es-ES" sz="2300" b="0" i="1" u="none" strike="noStrike" kern="0" cap="none" spc="0" normalizeH="0" baseline="0" noProof="0" dirty="0" smtClean="0">
                <a:ln>
                  <a:noFill/>
                </a:ln>
                <a:solidFill>
                  <a:schemeClr val="tx1"/>
                </a:solidFill>
                <a:effectLst/>
                <a:uLnTx/>
                <a:uFillTx/>
                <a:latin typeface="+mn-lt"/>
                <a:ea typeface="+mn-ea"/>
                <a:cs typeface="+mn-cs"/>
              </a:rPr>
              <a:t>DW</a:t>
            </a:r>
            <a:r>
              <a:rPr kumimoji="0" lang="es-ES" sz="2300" b="0" i="0" u="none" strike="noStrike" kern="0" cap="none" spc="0" normalizeH="0" baseline="0" noProof="0" dirty="0" smtClean="0">
                <a:ln>
                  <a:noFill/>
                </a:ln>
                <a:solidFill>
                  <a:schemeClr val="tx1"/>
                </a:solidFill>
                <a:effectLst/>
                <a:uLnTx/>
                <a:uFillTx/>
                <a:latin typeface="+mn-lt"/>
                <a:ea typeface="+mn-ea"/>
                <a:cs typeface="+mn-cs"/>
              </a:rPr>
              <a:t> ≈ 2 no existe autocorrelación positiva, </a:t>
            </a:r>
            <a:r>
              <a:rPr kumimoji="0" lang="es-ES" sz="2300" b="0" i="1" u="none" strike="noStrike" kern="0" cap="none" spc="0" normalizeH="0" baseline="0" noProof="0" dirty="0" smtClean="0">
                <a:ln>
                  <a:noFill/>
                </a:ln>
                <a:solidFill>
                  <a:schemeClr val="tx1"/>
                </a:solidFill>
                <a:effectLst/>
                <a:uLnTx/>
                <a:uFillTx/>
                <a:latin typeface="+mn-lt"/>
                <a:ea typeface="+mn-ea"/>
                <a:cs typeface="+mn-cs"/>
              </a:rPr>
              <a:t>DW &gt; 2</a:t>
            </a:r>
            <a:r>
              <a:rPr kumimoji="0" lang="es-ES" sz="2300" b="0" i="0" u="none" strike="noStrike" kern="0" cap="none" spc="0" normalizeH="0" baseline="0" noProof="0" dirty="0" smtClean="0">
                <a:ln>
                  <a:noFill/>
                </a:ln>
                <a:solidFill>
                  <a:schemeClr val="tx1"/>
                </a:solidFill>
                <a:effectLst/>
                <a:uLnTx/>
                <a:uFillTx/>
                <a:latin typeface="+mn-lt"/>
                <a:ea typeface="+mn-ea"/>
                <a:cs typeface="+mn-cs"/>
              </a:rPr>
              <a:t> existe sospechas de una autocorrelación negativa y si </a:t>
            </a:r>
            <a:r>
              <a:rPr kumimoji="0" lang="es-ES" sz="2300" b="0" i="1" u="none" strike="noStrike" kern="0" cap="none" spc="0" normalizeH="0" baseline="0" noProof="0" dirty="0" smtClean="0">
                <a:ln>
                  <a:noFill/>
                </a:ln>
                <a:solidFill>
                  <a:schemeClr val="tx1"/>
                </a:solidFill>
                <a:effectLst/>
                <a:uLnTx/>
                <a:uFillTx/>
                <a:latin typeface="+mn-lt"/>
                <a:ea typeface="+mn-ea"/>
                <a:cs typeface="+mn-cs"/>
              </a:rPr>
              <a:t>DW &lt; 2 </a:t>
            </a:r>
            <a:r>
              <a:rPr kumimoji="0" lang="es-ES" sz="2300" b="0" i="0" u="none" strike="noStrike" kern="0" cap="none" spc="0" normalizeH="0" baseline="0" noProof="0" dirty="0" smtClean="0">
                <a:ln>
                  <a:noFill/>
                </a:ln>
                <a:solidFill>
                  <a:schemeClr val="tx1"/>
                </a:solidFill>
                <a:effectLst/>
                <a:uLnTx/>
                <a:uFillTx/>
                <a:latin typeface="+mn-lt"/>
                <a:ea typeface="+mn-ea"/>
                <a:cs typeface="+mn-cs"/>
              </a:rPr>
              <a:t>existe sospechas de una autocorrelación positiva.</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300" i="0" u="none" strike="noStrike" kern="0" cap="none" spc="0" normalizeH="0" baseline="0" noProof="0" dirty="0" smtClean="0">
                <a:ln>
                  <a:noFill/>
                </a:ln>
                <a:solidFill>
                  <a:srgbClr val="FF0000"/>
                </a:solidFill>
                <a:effectLst/>
                <a:uLnTx/>
                <a:uFillTx/>
                <a:latin typeface="+mn-lt"/>
                <a:ea typeface="+mn-ea"/>
                <a:cs typeface="+mn-cs"/>
              </a:rPr>
              <a:t>Crítica:</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300" b="0" i="0" u="none" strike="noStrike" kern="0" cap="none" spc="0" normalizeH="0" baseline="0" noProof="0" dirty="0" smtClean="0">
                <a:ln>
                  <a:noFill/>
                </a:ln>
                <a:solidFill>
                  <a:srgbClr val="0000FF"/>
                </a:solidFill>
                <a:effectLst/>
                <a:uLnTx/>
                <a:uFillTx/>
                <a:latin typeface="+mn-lt"/>
                <a:ea typeface="+mn-ea"/>
                <a:cs typeface="+mn-cs"/>
              </a:rPr>
              <a:t>*</a:t>
            </a:r>
            <a:r>
              <a:rPr lang="es-ES" sz="2300" kern="0" dirty="0" smtClean="0">
                <a:latin typeface="+mn-lt"/>
              </a:rPr>
              <a:t> </a:t>
            </a:r>
            <a:r>
              <a:rPr kumimoji="0" lang="es-ES" sz="2300" b="0" i="0" u="none" strike="noStrike" kern="0" cap="none" spc="0" normalizeH="0" baseline="0" noProof="0" dirty="0" smtClean="0">
                <a:ln>
                  <a:noFill/>
                </a:ln>
                <a:solidFill>
                  <a:schemeClr val="tx1"/>
                </a:solidFill>
                <a:effectLst/>
                <a:uLnTx/>
                <a:uFillTx/>
                <a:latin typeface="+mn-lt"/>
                <a:ea typeface="+mn-ea"/>
                <a:cs typeface="+mn-cs"/>
              </a:rPr>
              <a:t>Sólo es valido para la autocorrelación de la perturbación autorregresiva de orden</a:t>
            </a:r>
            <a:r>
              <a:rPr kumimoji="0" lang="es-ES" sz="2300" b="0" i="0" u="none" strike="noStrike" kern="0" cap="none" spc="0" normalizeH="0" noProof="0" dirty="0" smtClean="0">
                <a:ln>
                  <a:noFill/>
                </a:ln>
                <a:solidFill>
                  <a:schemeClr val="tx1"/>
                </a:solidFill>
                <a:effectLst/>
                <a:uLnTx/>
                <a:uFillTx/>
                <a:latin typeface="+mn-lt"/>
                <a:ea typeface="+mn-ea"/>
                <a:cs typeface="+mn-cs"/>
              </a:rPr>
              <a:t> uno AR(1).</a:t>
            </a:r>
            <a:endParaRPr kumimoji="0" lang="es-ES" sz="23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300" b="0" i="0" u="none" strike="noStrike" kern="0" cap="none" spc="0" normalizeH="0" baseline="0" noProof="0" dirty="0" smtClean="0">
                <a:ln>
                  <a:noFill/>
                </a:ln>
                <a:solidFill>
                  <a:srgbClr val="0000FF"/>
                </a:solidFill>
                <a:effectLst/>
                <a:uLnTx/>
                <a:uFillTx/>
                <a:latin typeface="+mn-lt"/>
                <a:ea typeface="+mn-ea"/>
                <a:cs typeface="+mn-cs"/>
              </a:rPr>
              <a:t>* </a:t>
            </a:r>
            <a:r>
              <a:rPr kumimoji="0" lang="es-ES" sz="2300" b="0" i="0" u="none" strike="noStrike" kern="0" cap="none" spc="0" normalizeH="0" baseline="0" noProof="0" dirty="0" smtClean="0">
                <a:ln>
                  <a:noFill/>
                </a:ln>
                <a:solidFill>
                  <a:schemeClr val="tx1"/>
                </a:solidFill>
                <a:effectLst/>
                <a:uLnTx/>
                <a:uFillTx/>
                <a:latin typeface="+mn-lt"/>
                <a:ea typeface="+mn-ea"/>
                <a:cs typeface="+mn-cs"/>
              </a:rPr>
              <a:t>Requiere de una muestra mínima de 15,  para obtener resultados fiables.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300" b="0" i="0" u="none" strike="noStrike" kern="0" cap="none" spc="0" normalizeH="0" baseline="0" noProof="0" dirty="0" smtClean="0">
                <a:ln>
                  <a:noFill/>
                </a:ln>
                <a:solidFill>
                  <a:srgbClr val="0000FF"/>
                </a:solidFill>
                <a:effectLst/>
                <a:uLnTx/>
                <a:uFillTx/>
                <a:latin typeface="+mn-lt"/>
                <a:ea typeface="+mn-ea"/>
                <a:cs typeface="+mn-cs"/>
              </a:rPr>
              <a:t>* </a:t>
            </a:r>
            <a:r>
              <a:rPr kumimoji="0" lang="es-ES" sz="2300" b="0" i="0" u="none" strike="noStrike" kern="0" cap="none" spc="0" normalizeH="0" baseline="0" noProof="0" dirty="0" smtClean="0">
                <a:ln>
                  <a:noFill/>
                </a:ln>
                <a:solidFill>
                  <a:schemeClr val="tx1"/>
                </a:solidFill>
                <a:effectLst/>
                <a:uLnTx/>
                <a:uFillTx/>
                <a:latin typeface="+mn-lt"/>
                <a:ea typeface="+mn-ea"/>
                <a:cs typeface="+mn-cs"/>
              </a:rPr>
              <a:t>Presenta zonas de indeterminación </a:t>
            </a:r>
          </a:p>
        </p:txBody>
      </p:sp>
      <p:graphicFrame>
        <p:nvGraphicFramePr>
          <p:cNvPr id="118785" name="Object 1"/>
          <p:cNvGraphicFramePr>
            <a:graphicFrameLocks noChangeAspect="1"/>
          </p:cNvGraphicFramePr>
          <p:nvPr/>
        </p:nvGraphicFramePr>
        <p:xfrm>
          <a:off x="285720" y="1500174"/>
          <a:ext cx="2322512" cy="425450"/>
        </p:xfrm>
        <a:graphic>
          <a:graphicData uri="http://schemas.openxmlformats.org/presentationml/2006/ole">
            <mc:AlternateContent xmlns:mc="http://schemas.openxmlformats.org/markup-compatibility/2006">
              <mc:Choice xmlns:v="urn:schemas-microsoft-com:vml" Requires="v">
                <p:oleObj spid="_x0000_s118789" name="Ecuación" r:id="rId5" imgW="774360" imgH="228600" progId="Equation.3">
                  <p:embed/>
                </p:oleObj>
              </mc:Choice>
              <mc:Fallback>
                <p:oleObj name="Ecuación" r:id="rId5" imgW="774360" imgH="2286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20" y="1500174"/>
                        <a:ext cx="23225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86" name="Object 2"/>
          <p:cNvGraphicFramePr>
            <a:graphicFrameLocks noChangeAspect="1"/>
          </p:cNvGraphicFramePr>
          <p:nvPr/>
        </p:nvGraphicFramePr>
        <p:xfrm>
          <a:off x="285720" y="1928802"/>
          <a:ext cx="2587625" cy="425450"/>
        </p:xfrm>
        <a:graphic>
          <a:graphicData uri="http://schemas.openxmlformats.org/presentationml/2006/ole">
            <mc:AlternateContent xmlns:mc="http://schemas.openxmlformats.org/markup-compatibility/2006">
              <mc:Choice xmlns:v="urn:schemas-microsoft-com:vml" Requires="v">
                <p:oleObj spid="_x0000_s118790" name="Ecuación" r:id="rId7" imgW="863280" imgH="228600" progId="Equation.3">
                  <p:embed/>
                </p:oleObj>
              </mc:Choice>
              <mc:Fallback>
                <p:oleObj name="Ecuación" r:id="rId7" imgW="863280" imgH="2286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20" y="1928802"/>
                        <a:ext cx="2587625"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87" name="Object 3"/>
          <p:cNvGraphicFramePr>
            <a:graphicFrameLocks noChangeAspect="1"/>
          </p:cNvGraphicFramePr>
          <p:nvPr/>
        </p:nvGraphicFramePr>
        <p:xfrm>
          <a:off x="642910" y="2357430"/>
          <a:ext cx="857256" cy="357190"/>
        </p:xfrm>
        <a:graphic>
          <a:graphicData uri="http://schemas.openxmlformats.org/presentationml/2006/ole">
            <mc:AlternateContent xmlns:mc="http://schemas.openxmlformats.org/markup-compatibility/2006">
              <mc:Choice xmlns:v="urn:schemas-microsoft-com:vml" Requires="v">
                <p:oleObj spid="_x0000_s118791" name="Ecuación" r:id="rId9" imgW="380880" imgH="203040" progId="Equation.3">
                  <p:embed/>
                </p:oleObj>
              </mc:Choice>
              <mc:Fallback>
                <p:oleObj name="Ecuación" r:id="rId9" imgW="380880" imgH="20304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10" y="2357430"/>
                        <a:ext cx="85725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8788" name="Object 4"/>
          <p:cNvGraphicFramePr>
            <a:graphicFrameLocks noChangeAspect="1"/>
          </p:cNvGraphicFramePr>
          <p:nvPr/>
        </p:nvGraphicFramePr>
        <p:xfrm>
          <a:off x="357158" y="2571744"/>
          <a:ext cx="4011612" cy="1500187"/>
        </p:xfrm>
        <a:graphic>
          <a:graphicData uri="http://schemas.openxmlformats.org/presentationml/2006/ole">
            <mc:AlternateContent xmlns:mc="http://schemas.openxmlformats.org/markup-compatibility/2006">
              <mc:Choice xmlns:v="urn:schemas-microsoft-com:vml" Requires="v">
                <p:oleObj spid="_x0000_s118792" name="Ecuación" r:id="rId11" imgW="1917360" imgH="863280" progId="Equation.3">
                  <p:embed/>
                </p:oleObj>
              </mc:Choice>
              <mc:Fallback>
                <p:oleObj name="Ecuación" r:id="rId11" imgW="1917360" imgH="86328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58" y="2571744"/>
                        <a:ext cx="4011612"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Llamada rectangular redondeada"/>
          <p:cNvSpPr/>
          <p:nvPr/>
        </p:nvSpPr>
        <p:spPr>
          <a:xfrm>
            <a:off x="5429256" y="1857364"/>
            <a:ext cx="3429024" cy="1428760"/>
          </a:xfrm>
          <a:prstGeom prst="wedgeRoundRectCallout">
            <a:avLst>
              <a:gd name="adj1" fmla="val 39258"/>
              <a:gd name="adj2" fmla="val 107531"/>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algn="just" fontAlgn="auto">
              <a:spcBef>
                <a:spcPts val="600"/>
              </a:spcBef>
              <a:spcAft>
                <a:spcPts val="0"/>
              </a:spcAft>
              <a:buClr>
                <a:schemeClr val="accent1"/>
              </a:buClr>
              <a:buSzPct val="80000"/>
              <a:defRPr/>
            </a:pPr>
            <a:r>
              <a:rPr lang="es-ES" sz="1600" dirty="0" smtClean="0">
                <a:latin typeface="Arial" pitchFamily="34" charset="0"/>
                <a:cs typeface="Arial" pitchFamily="34" charset="0"/>
              </a:rPr>
              <a:t>Nuestro </a:t>
            </a:r>
            <a:r>
              <a:rPr lang="es-ES" sz="1600" i="1" dirty="0" smtClean="0">
                <a:latin typeface="Arial" pitchFamily="34" charset="0"/>
                <a:cs typeface="Arial" pitchFamily="34" charset="0"/>
              </a:rPr>
              <a:t>DW</a:t>
            </a:r>
            <a:r>
              <a:rPr lang="es-ES" sz="1600" dirty="0" smtClean="0">
                <a:latin typeface="Arial" pitchFamily="34" charset="0"/>
                <a:cs typeface="Arial" pitchFamily="34" charset="0"/>
              </a:rPr>
              <a:t>  obtenido en la  estimación 2 es 0.1520, lo que nos da sospecha que nuestro modelo tiene problemas de autocorrelación de orden uno. </a:t>
            </a:r>
            <a:r>
              <a:rPr lang="es-ES" sz="1600" i="1"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a:xfrm>
            <a:off x="214282" y="1142984"/>
            <a:ext cx="8715436" cy="2071702"/>
          </a:xfrm>
          <a:prstGeom prst="rect">
            <a:avLst/>
          </a:prstGeom>
        </p:spPr>
        <p:txBody>
          <a:bodyPr>
            <a:noAutofit/>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00" dirty="0" smtClean="0">
                <a:latin typeface="Arial" pitchFamily="34" charset="0"/>
                <a:cs typeface="Arial" pitchFamily="34" charset="0"/>
              </a:rPr>
              <a:t>El valor del estadístico Durbin – Watson </a:t>
            </a:r>
            <a:r>
              <a:rPr lang="es-ES" sz="2100" i="1" dirty="0" smtClean="0">
                <a:latin typeface="Arial" pitchFamily="34" charset="0"/>
                <a:cs typeface="Arial" pitchFamily="34" charset="0"/>
              </a:rPr>
              <a:t>(DW</a:t>
            </a:r>
            <a:r>
              <a:rPr lang="es-ES" sz="2100" dirty="0" smtClean="0">
                <a:latin typeface="Arial" pitchFamily="34" charset="0"/>
                <a:cs typeface="Arial" pitchFamily="34" charset="0"/>
              </a:rPr>
              <a:t>) es 0.152. Los valores críticos del </a:t>
            </a:r>
            <a:r>
              <a:rPr lang="es-ES" sz="2100" i="1" dirty="0" smtClean="0">
                <a:latin typeface="Arial" pitchFamily="34" charset="0"/>
                <a:cs typeface="Arial" pitchFamily="34" charset="0"/>
              </a:rPr>
              <a:t>DW</a:t>
            </a:r>
            <a:r>
              <a:rPr lang="es-ES" sz="2100" dirty="0" smtClean="0">
                <a:latin typeface="Arial" pitchFamily="34" charset="0"/>
                <a:cs typeface="Arial" pitchFamily="34" charset="0"/>
              </a:rPr>
              <a:t> son dL = 1.664 y dU = 1.7662, por lo tanto hemos encontrado evidencia significativa a favor de la existencia de un coeficiente de autocorrelación residual positiva, debido 0.152 &lt; 1.664</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00" dirty="0" smtClean="0">
                <a:latin typeface="Arial" pitchFamily="34" charset="0"/>
                <a:cs typeface="Arial" pitchFamily="34" charset="0"/>
              </a:rPr>
              <a:t>El parámetro autorregresivo, </a:t>
            </a:r>
            <a:r>
              <a:rPr lang="es-ES" sz="2100" i="1" dirty="0" smtClean="0">
                <a:latin typeface="Arial" pitchFamily="34" charset="0"/>
                <a:cs typeface="Arial" pitchFamily="34" charset="0"/>
              </a:rPr>
              <a:t>p</a:t>
            </a:r>
            <a:r>
              <a:rPr lang="es-ES" sz="2100" dirty="0" smtClean="0">
                <a:latin typeface="Arial" pitchFamily="34" charset="0"/>
                <a:cs typeface="Arial" pitchFamily="34" charset="0"/>
              </a:rPr>
              <a:t>, se puede estimar de forma aproximada utilizando la relación:</a:t>
            </a:r>
          </a:p>
          <a:p>
            <a:pPr marR="0" lvl="0" indent="-283464"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es-ES" sz="2100" dirty="0" smtClean="0">
              <a:latin typeface="Arial" pitchFamily="34" charset="0"/>
              <a:cs typeface="Arial" pitchFamily="34" charset="0"/>
            </a:endParaRPr>
          </a:p>
        </p:txBody>
      </p:sp>
      <p:graphicFrame>
        <p:nvGraphicFramePr>
          <p:cNvPr id="9" name="8 Objeto"/>
          <p:cNvGraphicFramePr>
            <a:graphicFrameLocks noChangeAspect="1"/>
          </p:cNvGraphicFramePr>
          <p:nvPr/>
        </p:nvGraphicFramePr>
        <p:xfrm>
          <a:off x="1214414" y="3286124"/>
          <a:ext cx="6000792" cy="785818"/>
        </p:xfrm>
        <a:graphic>
          <a:graphicData uri="http://schemas.openxmlformats.org/presentationml/2006/ole">
            <mc:AlternateContent xmlns:mc="http://schemas.openxmlformats.org/markup-compatibility/2006">
              <mc:Choice xmlns:v="urn:schemas-microsoft-com:vml" Requires="v">
                <p:oleObj spid="_x0000_s174084" name="Ecuación" r:id="rId5" imgW="2882880" imgH="393480" progId="Equation.3">
                  <p:embed/>
                </p:oleObj>
              </mc:Choice>
              <mc:Fallback>
                <p:oleObj name="Ecuación" r:id="rId5" imgW="288288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3286124"/>
                        <a:ext cx="6000792"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txBox="1">
            <a:spLocks/>
          </p:cNvSpPr>
          <p:nvPr/>
        </p:nvSpPr>
        <p:spPr>
          <a:xfrm>
            <a:off x="428564" y="4000504"/>
            <a:ext cx="8429716" cy="1785950"/>
          </a:xfrm>
          <a:prstGeom prst="rect">
            <a:avLst/>
          </a:prstGeom>
        </p:spPr>
        <p:txBody>
          <a:bodyPr>
            <a:noAutofit/>
          </a:bodyPr>
          <a:lstStyle/>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00" dirty="0" smtClean="0">
                <a:latin typeface="Arial" pitchFamily="34" charset="0"/>
                <a:cs typeface="Arial" pitchFamily="34" charset="0"/>
              </a:rPr>
              <a:t>Los valores de </a:t>
            </a:r>
            <a:r>
              <a:rPr lang="es-ES" sz="2100" i="1" dirty="0" smtClean="0">
                <a:latin typeface="Arial" pitchFamily="34" charset="0"/>
                <a:cs typeface="Arial" pitchFamily="34" charset="0"/>
              </a:rPr>
              <a:t>DW, </a:t>
            </a:r>
            <a:r>
              <a:rPr lang="es-ES" sz="2100" dirty="0" smtClean="0">
                <a:latin typeface="Arial" pitchFamily="34" charset="0"/>
                <a:cs typeface="Arial" pitchFamily="34" charset="0"/>
              </a:rPr>
              <a:t> han sido tomados de una tabla estadística de Durbin – Watson con intercepto*. </a:t>
            </a:r>
          </a:p>
          <a:p>
            <a:pPr marR="0" lvl="0" indent="-283464" algn="just"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S" sz="2100" dirty="0" smtClean="0">
                <a:latin typeface="Arial" pitchFamily="34" charset="0"/>
                <a:cs typeface="Arial" pitchFamily="34" charset="0"/>
              </a:rPr>
              <a:t>Como el T=180 no hay en tabla se tuvo que interpolar el valor  a su valor más próximo, esta interpolación como su valor inferior y superior se puede apreciar en la siguiente guía positivas.</a:t>
            </a:r>
            <a:endParaRPr lang="es-ES" sz="2100" i="1" dirty="0" smtClean="0">
              <a:latin typeface="Arial" pitchFamily="34" charset="0"/>
              <a:cs typeface="Arial" pitchFamily="34" charset="0"/>
            </a:endParaRPr>
          </a:p>
        </p:txBody>
      </p:sp>
      <p:sp>
        <p:nvSpPr>
          <p:cNvPr id="12" name="9 Subtítulo"/>
          <p:cNvSpPr txBox="1">
            <a:spLocks/>
          </p:cNvSpPr>
          <p:nvPr/>
        </p:nvSpPr>
        <p:spPr bwMode="auto">
          <a:xfrm>
            <a:off x="214282" y="5786454"/>
            <a:ext cx="8715436" cy="714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defTabSz="914400" eaLnBrk="1" latinLnBrk="0" hangingPunct="1">
              <a:lnSpc>
                <a:spcPct val="100000"/>
              </a:lnSpc>
              <a:spcBef>
                <a:spcPct val="20000"/>
              </a:spcBef>
              <a:buClrTx/>
              <a:buSzTx/>
              <a:buFontTx/>
              <a:buNone/>
              <a:tabLst/>
              <a:defRPr/>
            </a:pPr>
            <a:r>
              <a:rPr kumimoji="0" lang="es-ES" sz="1300" b="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lang="es-ES" sz="1300" kern="0" dirty="0" smtClean="0">
                <a:latin typeface="Arial" pitchFamily="34" charset="0"/>
                <a:cs typeface="Arial" pitchFamily="34" charset="0"/>
              </a:rPr>
              <a:t>El valor de tabla se puede apreciar en :</a:t>
            </a:r>
          </a:p>
          <a:p>
            <a:pPr>
              <a:spcBef>
                <a:spcPct val="20000"/>
              </a:spcBef>
            </a:pPr>
            <a:r>
              <a:rPr lang="es-ES" sz="1300" kern="0" dirty="0" smtClean="0">
                <a:latin typeface="Arial" pitchFamily="34" charset="0"/>
                <a:cs typeface="Arial" pitchFamily="34" charset="0"/>
              </a:rPr>
              <a:t>Antunez Irgoin, Cesar.H (2010). “Tablas estadísticas para Econometría”. Edición gratuita en </a:t>
            </a:r>
            <a:r>
              <a:rPr lang="es-ES" sz="1200" dirty="0" smtClean="0">
                <a:solidFill>
                  <a:srgbClr val="2B2BF5"/>
                </a:solidFill>
              </a:rPr>
              <a:t>http://www.monografias.com/trabajos-pdf4/tablas-estadisticas-econometria/tablas-estadisticas-econometria.shtml. </a:t>
            </a:r>
            <a:r>
              <a:rPr lang="es-ES" sz="1200" dirty="0" smtClean="0"/>
              <a:t>pp: 5.</a:t>
            </a:r>
            <a:endParaRPr kumimoji="0" lang="es-ES" sz="1200" b="0" i="0" u="none" strike="noStrike" kern="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9" name="1 Título"/>
          <p:cNvSpPr txBox="1">
            <a:spLocks/>
          </p:cNvSpPr>
          <p:nvPr/>
        </p:nvSpPr>
        <p:spPr bwMode="auto">
          <a:xfrm>
            <a:off x="214282" y="1071546"/>
            <a:ext cx="5214974"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2500" b="0" i="0" u="none" strike="noStrike" kern="0" cap="none" spc="0" normalizeH="0" baseline="0" noProof="0" dirty="0" smtClean="0">
                <a:ln>
                  <a:noFill/>
                </a:ln>
                <a:solidFill>
                  <a:srgbClr val="FF0000"/>
                </a:solidFill>
                <a:effectLst/>
                <a:uLnTx/>
                <a:uFillTx/>
                <a:latin typeface="+mj-lt"/>
                <a:ea typeface="+mj-ea"/>
                <a:cs typeface="+mj-cs"/>
              </a:rPr>
              <a:t>Interpolación del Durbin - Watson</a:t>
            </a:r>
            <a:endParaRPr kumimoji="0" lang="es-ES" sz="2500" b="0" i="0" u="none" strike="noStrike" kern="0" cap="none" spc="0" normalizeH="0" baseline="0" noProof="0" dirty="0">
              <a:ln>
                <a:noFill/>
              </a:ln>
              <a:solidFill>
                <a:srgbClr val="FF0000"/>
              </a:solidFill>
              <a:effectLst/>
              <a:uLnTx/>
              <a:uFillTx/>
              <a:latin typeface="+mj-lt"/>
              <a:ea typeface="+mj-ea"/>
              <a:cs typeface="+mj-cs"/>
            </a:endParaRPr>
          </a:p>
        </p:txBody>
      </p:sp>
      <p:pic>
        <p:nvPicPr>
          <p:cNvPr id="175105" name="Picture 1"/>
          <p:cNvPicPr>
            <a:picLocks noChangeAspect="1" noChangeArrowheads="1"/>
          </p:cNvPicPr>
          <p:nvPr/>
        </p:nvPicPr>
        <p:blipFill>
          <a:blip r:embed="rId4"/>
          <a:srcRect/>
          <a:stretch>
            <a:fillRect/>
          </a:stretch>
        </p:blipFill>
        <p:spPr bwMode="auto">
          <a:xfrm>
            <a:off x="1285852" y="1714488"/>
            <a:ext cx="6429420" cy="470535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8572560" cy="5143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n-lt"/>
                <a:ea typeface="+mn-ea"/>
                <a:cs typeface="+mn-cs"/>
              </a:rPr>
              <a:t>Prueba de Breusch - Godfrey  </a:t>
            </a:r>
            <a:r>
              <a:rPr kumimoji="0" lang="es-ES" sz="2400" b="1" i="0" u="none" strike="noStrike" kern="0" cap="none" spc="0" normalizeH="0" baseline="0" noProof="0" dirty="0" smtClean="0">
                <a:ln>
                  <a:noFill/>
                </a:ln>
                <a:solidFill>
                  <a:srgbClr val="FF0000"/>
                </a:solidFill>
                <a:effectLst/>
                <a:uLnTx/>
                <a:uFillTx/>
                <a:latin typeface="+mn-lt"/>
                <a:ea typeface="+mn-ea"/>
                <a:cs typeface="+mn-cs"/>
              </a:rPr>
              <a:t> </a:t>
            </a:r>
            <a:endParaRPr lang="es-ES" kern="0" dirty="0" smtClean="0">
              <a:solidFill>
                <a:srgbClr val="FF0000"/>
              </a:solidFill>
              <a:latin typeface="+mn-lt"/>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Es un contraste más general que el </a:t>
            </a:r>
            <a:r>
              <a:rPr kumimoji="0" lang="es-ES" sz="2000" b="0" i="1" u="none" strike="noStrike" kern="0" cap="none" spc="0" normalizeH="0" baseline="0" noProof="0" dirty="0" smtClean="0">
                <a:ln>
                  <a:noFill/>
                </a:ln>
                <a:solidFill>
                  <a:schemeClr val="tx1"/>
                </a:solidFill>
                <a:effectLst/>
                <a:uLnTx/>
                <a:uFillTx/>
                <a:latin typeface="Bookman Old Style" pitchFamily="18" charset="0"/>
              </a:rPr>
              <a:t>DW</a:t>
            </a:r>
            <a:r>
              <a:rPr lang="es-ES" sz="2000" kern="0" dirty="0" smtClean="0">
                <a:latin typeface="+mn-lt"/>
              </a:rPr>
              <a:t>, </a:t>
            </a:r>
            <a:r>
              <a:rPr kumimoji="0" lang="es-ES" sz="2000" b="0" i="0" u="none" strike="noStrike" kern="0" cap="none" spc="0" normalizeH="0" baseline="0" noProof="0" dirty="0" smtClean="0">
                <a:ln>
                  <a:noFill/>
                </a:ln>
                <a:solidFill>
                  <a:schemeClr val="tx1"/>
                </a:solidFill>
                <a:effectLst/>
                <a:uLnTx/>
                <a:uFillTx/>
                <a:latin typeface="+mn-lt"/>
                <a:ea typeface="+mn-ea"/>
                <a:cs typeface="+mn-cs"/>
              </a:rPr>
              <a:t>al permitir que la hipótesis alternativa tenga procesos estocásticos más generales de orden p AR(p) o medias móviles de orden q MA(q), y se puede utilizar en variables endógenas retardadas.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s-ES" kern="0" dirty="0" smtClean="0">
                <a:latin typeface="+mn-lt"/>
              </a:rPr>
              <a:t>				</a:t>
            </a:r>
            <a:r>
              <a:rPr kumimoji="0" lang="es-ES" sz="2000" b="0" i="0" u="none" strike="noStrike" kern="0" cap="none" spc="0" normalizeH="0" baseline="0" noProof="0" dirty="0" smtClean="0">
                <a:ln>
                  <a:noFill/>
                </a:ln>
                <a:solidFill>
                  <a:schemeClr val="tx1"/>
                </a:solidFill>
                <a:effectLst/>
                <a:uLnTx/>
                <a:uFillTx/>
                <a:latin typeface="+mn-lt"/>
                <a:ea typeface="+mn-ea"/>
                <a:cs typeface="+mn-cs"/>
              </a:rPr>
              <a:t>(ausencia de Autocorrelación)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		</a:t>
            </a:r>
            <a:r>
              <a:rPr lang="es-ES" sz="2000" kern="0" dirty="0" smtClean="0">
                <a:latin typeface="+mn-lt"/>
              </a:rPr>
              <a:t>        </a:t>
            </a:r>
            <a:r>
              <a:rPr kumimoji="0" lang="es-ES" sz="2000" b="0" i="0" u="none" strike="noStrike" kern="0" cap="none" spc="0" normalizeH="0" baseline="0" noProof="0" dirty="0" smtClean="0">
                <a:ln>
                  <a:noFill/>
                </a:ln>
                <a:solidFill>
                  <a:schemeClr val="tx1"/>
                </a:solidFill>
                <a:effectLst/>
                <a:uLnTx/>
                <a:uFillTx/>
                <a:latin typeface="+mn-lt"/>
                <a:ea typeface="+mn-ea"/>
                <a:cs typeface="+mn-cs"/>
              </a:rPr>
              <a:t>AR (r) o MA (r)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rgbClr val="92D050"/>
              </a:solidFill>
              <a:effectLst/>
              <a:uLnTx/>
              <a:uFillTx/>
              <a:latin typeface="+mn-lt"/>
              <a:ea typeface="+mn-ea"/>
              <a:cs typeface="+mn-cs"/>
            </a:endParaRPr>
          </a:p>
        </p:txBody>
      </p:sp>
      <p:graphicFrame>
        <p:nvGraphicFramePr>
          <p:cNvPr id="9" name="Object 3"/>
          <p:cNvGraphicFramePr>
            <a:graphicFrameLocks noChangeAspect="1"/>
          </p:cNvGraphicFramePr>
          <p:nvPr/>
        </p:nvGraphicFramePr>
        <p:xfrm>
          <a:off x="428596" y="3071810"/>
          <a:ext cx="2428892" cy="540579"/>
        </p:xfrm>
        <a:graphic>
          <a:graphicData uri="http://schemas.openxmlformats.org/presentationml/2006/ole">
            <mc:AlternateContent xmlns:mc="http://schemas.openxmlformats.org/markup-compatibility/2006">
              <mc:Choice xmlns:v="urn:schemas-microsoft-com:vml" Requires="v">
                <p:oleObj spid="_x0000_s129031" name="Ecuación" r:id="rId5" imgW="774360" imgH="228600" progId="Equation.3">
                  <p:embed/>
                </p:oleObj>
              </mc:Choice>
              <mc:Fallback>
                <p:oleObj name="Ecuación" r:id="rId5" imgW="77436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3071810"/>
                        <a:ext cx="2428892" cy="5405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428596" y="3643314"/>
          <a:ext cx="6072230" cy="540579"/>
        </p:xfrm>
        <a:graphic>
          <a:graphicData uri="http://schemas.openxmlformats.org/presentationml/2006/ole">
            <mc:AlternateContent xmlns:mc="http://schemas.openxmlformats.org/markup-compatibility/2006">
              <mc:Choice xmlns:v="urn:schemas-microsoft-com:vml" Requires="v">
                <p:oleObj spid="_x0000_s129032" name="Ecuación" r:id="rId7" imgW="2133360" imgH="228600" progId="Equation.3">
                  <p:embed/>
                </p:oleObj>
              </mc:Choice>
              <mc:Fallback>
                <p:oleObj name="Ecuación" r:id="rId7" imgW="213336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3643314"/>
                        <a:ext cx="6072230" cy="5405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p:cNvGraphicFramePr>
            <a:graphicFrameLocks noChangeAspect="1"/>
          </p:cNvGraphicFramePr>
          <p:nvPr/>
        </p:nvGraphicFramePr>
        <p:xfrm>
          <a:off x="428596" y="4286256"/>
          <a:ext cx="3856037" cy="397703"/>
        </p:xfrm>
        <a:graphic>
          <a:graphicData uri="http://schemas.openxmlformats.org/presentationml/2006/ole">
            <mc:AlternateContent xmlns:mc="http://schemas.openxmlformats.org/markup-compatibility/2006">
              <mc:Choice xmlns:v="urn:schemas-microsoft-com:vml" Requires="v">
                <p:oleObj spid="_x0000_s129033" name="Ecuación" r:id="rId9" imgW="1562040" imgH="228600" progId="Equation.3">
                  <p:embed/>
                </p:oleObj>
              </mc:Choice>
              <mc:Fallback>
                <p:oleObj name="Ecuación" r:id="rId9" imgW="1562040" imgH="2286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596" y="4286256"/>
                        <a:ext cx="3856037" cy="397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500034" y="4929198"/>
          <a:ext cx="3825875" cy="375444"/>
        </p:xfrm>
        <a:graphic>
          <a:graphicData uri="http://schemas.openxmlformats.org/presentationml/2006/ole">
            <mc:AlternateContent xmlns:mc="http://schemas.openxmlformats.org/markup-compatibility/2006">
              <mc:Choice xmlns:v="urn:schemas-microsoft-com:vml" Requires="v">
                <p:oleObj spid="_x0000_s129034" name="Ecuación" r:id="rId11" imgW="1549080" imgH="215640" progId="Equation.3">
                  <p:embed/>
                </p:oleObj>
              </mc:Choice>
              <mc:Fallback>
                <p:oleObj name="Ecuación" r:id="rId11" imgW="1549080" imgH="2156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34" y="4929198"/>
                        <a:ext cx="3825875" cy="375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14 Objeto"/>
          <p:cNvGraphicFramePr>
            <a:graphicFrameLocks noChangeAspect="1"/>
          </p:cNvGraphicFramePr>
          <p:nvPr/>
        </p:nvGraphicFramePr>
        <p:xfrm>
          <a:off x="2786050" y="5643578"/>
          <a:ext cx="2428892" cy="467453"/>
        </p:xfrm>
        <a:graphic>
          <a:graphicData uri="http://schemas.openxmlformats.org/presentationml/2006/ole">
            <mc:AlternateContent xmlns:mc="http://schemas.openxmlformats.org/markup-compatibility/2006">
              <mc:Choice xmlns:v="urn:schemas-microsoft-com:vml" Requires="v">
                <p:oleObj spid="_x0000_s129035" name="Ecuación" r:id="rId13" imgW="1104840" imgH="228600" progId="Equation.3">
                  <p:embed/>
                </p:oleObj>
              </mc:Choice>
              <mc:Fallback>
                <p:oleObj name="Ecuación" r:id="rId13" imgW="1104840" imgH="2286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6050" y="5643578"/>
                        <a:ext cx="2428892" cy="4674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sp>
        <p:nvSpPr>
          <p:cNvPr id="10" name="9 Subtítulo"/>
          <p:cNvSpPr>
            <a:spLocks noGrp="1"/>
          </p:cNvSpPr>
          <p:nvPr>
            <p:ph type="subTitle" idx="1"/>
          </p:nvPr>
        </p:nvSpPr>
        <p:spPr>
          <a:xfrm>
            <a:off x="285720" y="1571612"/>
            <a:ext cx="8358246" cy="2286016"/>
          </a:xfrm>
        </p:spPr>
        <p:txBody>
          <a:bodyPr/>
          <a:lstStyle/>
          <a:p>
            <a:pPr algn="just"/>
            <a:r>
              <a:rPr lang="es-ES" sz="2200" dirty="0" smtClean="0"/>
              <a:t>Para comenzar a crear un fichero de trabajo debe iniciar por definir el tipo de datos (que serán mensual, semental, etc…) que quedarán almacenados en el tipo de  fichero, seguidamente se tendrá que definir las variables a utilizar.</a:t>
            </a:r>
          </a:p>
          <a:p>
            <a:pPr algn="just">
              <a:buFont typeface="Wingdings" pitchFamily="2" charset="2"/>
              <a:buChar char="ü"/>
            </a:pPr>
            <a:r>
              <a:rPr lang="es-ES" sz="2200" dirty="0" smtClean="0"/>
              <a:t>La ejecución de un nuevo fichero debe ejecutarse Como:</a:t>
            </a:r>
          </a:p>
          <a:p>
            <a:pPr algn="just">
              <a:buFont typeface="Wingdings" pitchFamily="2" charset="2"/>
              <a:buChar char="ü"/>
            </a:pPr>
            <a:r>
              <a:rPr lang="es-ES" sz="2200" dirty="0" smtClean="0">
                <a:solidFill>
                  <a:srgbClr val="0070C0"/>
                </a:solidFill>
              </a:rPr>
              <a:t>File/New/Workfile…</a:t>
            </a:r>
            <a:endParaRPr lang="es-ES" sz="2200" dirty="0">
              <a:solidFill>
                <a:srgbClr val="0070C0"/>
              </a:solidFill>
            </a:endParaRPr>
          </a:p>
        </p:txBody>
      </p:sp>
      <p:sp>
        <p:nvSpPr>
          <p:cNvPr id="11" name="Rectangle 11"/>
          <p:cNvSpPr>
            <a:spLocks noChangeArrowheads="1"/>
          </p:cNvSpPr>
          <p:nvPr/>
        </p:nvSpPr>
        <p:spPr bwMode="auto">
          <a:xfrm>
            <a:off x="214282" y="1142984"/>
            <a:ext cx="7000924" cy="571504"/>
          </a:xfrm>
          <a:prstGeom prst="rect">
            <a:avLst/>
          </a:prstGeom>
          <a:noFill/>
          <a:ln w="9525">
            <a:noFill/>
            <a:miter lim="800000"/>
            <a:headEnd/>
            <a:tailEnd/>
          </a:ln>
          <a:effectLst/>
        </p:spPr>
        <p:txBody>
          <a:bodyPr/>
          <a:lstStyle/>
          <a:p>
            <a:pPr marL="660400" indent="-660400" algn="ctr">
              <a:lnSpc>
                <a:spcPct val="80000"/>
              </a:lnSpc>
              <a:spcBef>
                <a:spcPct val="20000"/>
              </a:spcBef>
            </a:pPr>
            <a:endParaRPr lang="es-ES" sz="200" b="1" i="1" dirty="0">
              <a:latin typeface="Lucida Handwriting" pitchFamily="66" charset="0"/>
            </a:endParaRPr>
          </a:p>
          <a:p>
            <a:pPr marL="660400" indent="-660400">
              <a:lnSpc>
                <a:spcPct val="80000"/>
              </a:lnSpc>
              <a:spcBef>
                <a:spcPct val="20000"/>
              </a:spcBef>
            </a:pPr>
            <a:r>
              <a:rPr lang="es-ES" sz="2400" dirty="0" smtClean="0">
                <a:solidFill>
                  <a:srgbClr val="FF0000"/>
                </a:solidFill>
              </a:rPr>
              <a:t>Creación de un Fichero de Trabajo con EViews </a:t>
            </a:r>
            <a:endParaRPr lang="es-ES" sz="2400"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857224" y="3857628"/>
            <a:ext cx="6072230" cy="1571636"/>
          </a:xfrm>
          <a:prstGeom prst="rect">
            <a:avLst/>
          </a:prstGeom>
          <a:noFill/>
          <a:ln w="9525">
            <a:solidFill>
              <a:schemeClr val="tx1"/>
            </a:solidFill>
            <a:miter lim="800000"/>
            <a:headEnd/>
            <a:tailEnd/>
          </a:ln>
          <a:effectLst/>
        </p:spPr>
      </p:pic>
      <p:sp>
        <p:nvSpPr>
          <p:cNvPr id="14" name="9 Subtítulo"/>
          <p:cNvSpPr txBox="1">
            <a:spLocks/>
          </p:cNvSpPr>
          <p:nvPr/>
        </p:nvSpPr>
        <p:spPr bwMode="auto">
          <a:xfrm>
            <a:off x="571472" y="5500702"/>
            <a:ext cx="8358246"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s-ES" sz="2200" kern="0" dirty="0" smtClean="0">
                <a:latin typeface="+mn-lt"/>
              </a:rPr>
              <a:t>Seguidamente tendremos que definir el periodo de tiempo, que esta la base de datos esta puede ser:</a:t>
            </a:r>
            <a:endParaRPr kumimoji="0" lang="es-ES" sz="2200" b="1" i="0" u="none" strike="noStrike" kern="0" cap="none" spc="0" normalizeH="0" baseline="0" noProof="0" dirty="0">
              <a:ln>
                <a:noFill/>
              </a:ln>
              <a:solidFill>
                <a:srgbClr val="0070C0"/>
              </a:solidFill>
              <a:effectLst/>
              <a:uLnTx/>
              <a:uFillTx/>
              <a:latin typeface="+mn-lt"/>
              <a:ea typeface="+mn-ea"/>
              <a:cs typeface="+mn-cs"/>
            </a:endParaRPr>
          </a:p>
        </p:txBody>
      </p:sp>
      <p:pic>
        <p:nvPicPr>
          <p:cNvPr id="12"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15"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3" descr="C:\Documents and Settings\clark\Mis documentos\Mis imágenes\2.JPG"/>
          <p:cNvPicPr>
            <a:picLocks noChangeAspect="1" noChangeArrowheads="1"/>
          </p:cNvPicPr>
          <p:nvPr/>
        </p:nvPicPr>
        <p:blipFill>
          <a:blip r:embed="rId2"/>
          <a:srcRect/>
          <a:stretch>
            <a:fillRect/>
          </a:stretch>
        </p:blipFill>
        <p:spPr bwMode="auto">
          <a:xfrm>
            <a:off x="5214942" y="3000372"/>
            <a:ext cx="3690938" cy="3419484"/>
          </a:xfrm>
          <a:prstGeom prst="rect">
            <a:avLst/>
          </a:prstGeom>
          <a:noFill/>
          <a:ln>
            <a:solidFill>
              <a:schemeClr val="tx1"/>
            </a:solidFill>
          </a:ln>
        </p:spPr>
      </p:pic>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14282" y="1142984"/>
            <a:ext cx="8715436" cy="646331"/>
          </a:xfrm>
          <a:prstGeom prst="rect">
            <a:avLst/>
          </a:prstGeom>
        </p:spPr>
        <p:txBody>
          <a:bodyPr wrap="square">
            <a:spAutoFit/>
          </a:bodyPr>
          <a:lstStyle/>
          <a:p>
            <a:pPr>
              <a:buNone/>
            </a:pPr>
            <a:r>
              <a:rPr lang="es-ES" dirty="0" smtClean="0"/>
              <a:t>Prueba: En la ventana objeto ecuación 2 ir al menú </a:t>
            </a:r>
            <a:r>
              <a:rPr lang="es-ES" dirty="0" smtClean="0">
                <a:solidFill>
                  <a:srgbClr val="0070C0"/>
                </a:solidFill>
              </a:rPr>
              <a:t> View/Residual Diagnostics/ Serial Correlation LM Test… digitar  1 rezagos (Lags)</a:t>
            </a:r>
          </a:p>
        </p:txBody>
      </p:sp>
      <p:pic>
        <p:nvPicPr>
          <p:cNvPr id="116737" name="Picture 1" descr="C:\Documents and Settings\clark\Mis documentos\Mis imágenes\1.JPG"/>
          <p:cNvPicPr>
            <a:picLocks noChangeAspect="1" noChangeArrowheads="1"/>
          </p:cNvPicPr>
          <p:nvPr/>
        </p:nvPicPr>
        <p:blipFill>
          <a:blip r:embed="rId5"/>
          <a:srcRect/>
          <a:stretch>
            <a:fillRect/>
          </a:stretch>
        </p:blipFill>
        <p:spPr bwMode="auto">
          <a:xfrm>
            <a:off x="285720" y="1785926"/>
            <a:ext cx="5857916" cy="1071570"/>
          </a:xfrm>
          <a:prstGeom prst="rect">
            <a:avLst/>
          </a:prstGeom>
          <a:noFill/>
          <a:ln>
            <a:solidFill>
              <a:schemeClr val="tx1"/>
            </a:solidFill>
          </a:ln>
        </p:spPr>
      </p:pic>
      <p:sp>
        <p:nvSpPr>
          <p:cNvPr id="12" name="11 Flecha derecha"/>
          <p:cNvSpPr/>
          <p:nvPr/>
        </p:nvSpPr>
        <p:spPr>
          <a:xfrm>
            <a:off x="6286512" y="1785926"/>
            <a:ext cx="785818"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14" name="3 Llamada rectangular redondeada"/>
          <p:cNvSpPr/>
          <p:nvPr/>
        </p:nvSpPr>
        <p:spPr>
          <a:xfrm>
            <a:off x="285720" y="3357562"/>
            <a:ext cx="3929090" cy="1785950"/>
          </a:xfrm>
          <a:prstGeom prst="wedgeRoundRectCallout">
            <a:avLst>
              <a:gd name="adj1" fmla="val 75739"/>
              <a:gd name="adj2" fmla="val -25002"/>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800" dirty="0"/>
              <a:t>Por tener </a:t>
            </a:r>
            <a:r>
              <a:rPr lang="es-ES" sz="1800" dirty="0" smtClean="0"/>
              <a:t>una probabilidad </a:t>
            </a:r>
            <a:r>
              <a:rPr lang="es-ES" sz="1800" dirty="0"/>
              <a:t>muy baja 0% (menor de 5%) se rechaza la hipótesis nula de incorrelación.</a:t>
            </a:r>
          </a:p>
          <a:p>
            <a:pPr algn="just"/>
            <a:r>
              <a:rPr lang="es-ES" sz="1800" dirty="0"/>
              <a:t>Por lo que el modelo presenta autocorrelación de </a:t>
            </a:r>
            <a:r>
              <a:rPr lang="es-ES" sz="1800" dirty="0" smtClean="0"/>
              <a:t>1 </a:t>
            </a:r>
            <a:r>
              <a:rPr lang="es-ES" sz="1800" dirty="0"/>
              <a:t>orden </a:t>
            </a:r>
            <a:r>
              <a:rPr lang="es-ES" sz="1800" dirty="0" smtClean="0"/>
              <a:t>AR(1).</a:t>
            </a:r>
            <a:endParaRPr lang="es-ES" sz="1800" dirty="0"/>
          </a:p>
        </p:txBody>
      </p:sp>
      <p:sp>
        <p:nvSpPr>
          <p:cNvPr id="15" name="14 Llamada rectangular redondeada"/>
          <p:cNvSpPr/>
          <p:nvPr/>
        </p:nvSpPr>
        <p:spPr>
          <a:xfrm>
            <a:off x="285720" y="5286388"/>
            <a:ext cx="4357718" cy="857256"/>
          </a:xfrm>
          <a:prstGeom prst="wedgeRoundRectCallout">
            <a:avLst>
              <a:gd name="adj1" fmla="val 105356"/>
              <a:gd name="adj2" fmla="val 60866"/>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algn="just" fontAlgn="auto">
              <a:spcBef>
                <a:spcPts val="600"/>
              </a:spcBef>
              <a:spcAft>
                <a:spcPts val="0"/>
              </a:spcAft>
              <a:buClr>
                <a:schemeClr val="accent1"/>
              </a:buClr>
              <a:buSzPct val="80000"/>
              <a:defRPr/>
            </a:pPr>
            <a:r>
              <a:rPr lang="es-ES" dirty="0" smtClean="0">
                <a:latin typeface="Arial" pitchFamily="34" charset="0"/>
                <a:cs typeface="Arial" pitchFamily="34" charset="0"/>
              </a:rPr>
              <a:t>Con un AR(1) el modelo presenta un </a:t>
            </a:r>
            <a:r>
              <a:rPr lang="es-ES" i="1" dirty="0" smtClean="0">
                <a:latin typeface="Arial" pitchFamily="34" charset="0"/>
                <a:cs typeface="Arial" pitchFamily="34" charset="0"/>
              </a:rPr>
              <a:t>DW </a:t>
            </a:r>
            <a:r>
              <a:rPr lang="es-ES" dirty="0" smtClean="0">
                <a:latin typeface="Arial" pitchFamily="34" charset="0"/>
                <a:cs typeface="Arial" pitchFamily="34" charset="0"/>
              </a:rPr>
              <a:t>=1.66 que es cercado a dos.</a:t>
            </a:r>
          </a:p>
        </p:txBody>
      </p:sp>
      <p:pic>
        <p:nvPicPr>
          <p:cNvPr id="171010" name="Picture 2" descr="C:\Documents and Settings\clark\Mis documentos\Mis imágenes\1.JPG"/>
          <p:cNvPicPr>
            <a:picLocks noChangeAspect="1" noChangeArrowheads="1"/>
          </p:cNvPicPr>
          <p:nvPr/>
        </p:nvPicPr>
        <p:blipFill>
          <a:blip r:embed="rId6"/>
          <a:srcRect/>
          <a:stretch>
            <a:fillRect/>
          </a:stretch>
        </p:blipFill>
        <p:spPr bwMode="auto">
          <a:xfrm>
            <a:off x="7143768" y="1571612"/>
            <a:ext cx="1724025" cy="1233486"/>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14282" y="1142984"/>
            <a:ext cx="8715436" cy="646331"/>
          </a:xfrm>
          <a:prstGeom prst="rect">
            <a:avLst/>
          </a:prstGeom>
        </p:spPr>
        <p:txBody>
          <a:bodyPr wrap="square">
            <a:spAutoFit/>
          </a:bodyPr>
          <a:lstStyle/>
          <a:p>
            <a:pPr>
              <a:buNone/>
            </a:pPr>
            <a:r>
              <a:rPr lang="es-ES" dirty="0" smtClean="0"/>
              <a:t>Prueba: En la ventana objeto ecuación 2 ir al menú </a:t>
            </a:r>
            <a:r>
              <a:rPr lang="es-ES" dirty="0" smtClean="0">
                <a:solidFill>
                  <a:srgbClr val="0070C0"/>
                </a:solidFill>
              </a:rPr>
              <a:t> View/Residual Diagnostics/ Serial Correlation LM Test… digitar  2 rezagos (</a:t>
            </a:r>
            <a:r>
              <a:rPr lang="es-ES" dirty="0" err="1" smtClean="0">
                <a:solidFill>
                  <a:srgbClr val="0070C0"/>
                </a:solidFill>
              </a:rPr>
              <a:t>Lags</a:t>
            </a:r>
            <a:r>
              <a:rPr lang="es-ES" dirty="0" smtClean="0">
                <a:solidFill>
                  <a:srgbClr val="0070C0"/>
                </a:solidFill>
              </a:rPr>
              <a:t>)</a:t>
            </a:r>
          </a:p>
        </p:txBody>
      </p:sp>
      <p:pic>
        <p:nvPicPr>
          <p:cNvPr id="116737" name="Picture 1" descr="C:\Documents and Settings\clark\Mis documentos\Mis imágenes\1.JPG"/>
          <p:cNvPicPr>
            <a:picLocks noChangeAspect="1" noChangeArrowheads="1"/>
          </p:cNvPicPr>
          <p:nvPr/>
        </p:nvPicPr>
        <p:blipFill>
          <a:blip r:embed="rId5"/>
          <a:srcRect/>
          <a:stretch>
            <a:fillRect/>
          </a:stretch>
        </p:blipFill>
        <p:spPr bwMode="auto">
          <a:xfrm>
            <a:off x="285720" y="1785926"/>
            <a:ext cx="5857916" cy="1071570"/>
          </a:xfrm>
          <a:prstGeom prst="rect">
            <a:avLst/>
          </a:prstGeom>
          <a:noFill/>
          <a:ln>
            <a:solidFill>
              <a:schemeClr val="tx1"/>
            </a:solidFill>
          </a:ln>
        </p:spPr>
      </p:pic>
      <p:pic>
        <p:nvPicPr>
          <p:cNvPr id="116738" name="Picture 2" descr="C:\Documents and Settings\clark\Mis documentos\Mis imágenes\2.JPG"/>
          <p:cNvPicPr>
            <a:picLocks noChangeAspect="1" noChangeArrowheads="1"/>
          </p:cNvPicPr>
          <p:nvPr/>
        </p:nvPicPr>
        <p:blipFill>
          <a:blip r:embed="rId6"/>
          <a:srcRect/>
          <a:stretch>
            <a:fillRect/>
          </a:stretch>
        </p:blipFill>
        <p:spPr bwMode="auto">
          <a:xfrm>
            <a:off x="7215207" y="1571612"/>
            <a:ext cx="1571636" cy="1214446"/>
          </a:xfrm>
          <a:prstGeom prst="rect">
            <a:avLst/>
          </a:prstGeom>
          <a:noFill/>
          <a:ln>
            <a:solidFill>
              <a:schemeClr val="tx1"/>
            </a:solidFill>
          </a:ln>
        </p:spPr>
      </p:pic>
      <p:sp>
        <p:nvSpPr>
          <p:cNvPr id="12" name="11 Flecha derecha"/>
          <p:cNvSpPr/>
          <p:nvPr/>
        </p:nvSpPr>
        <p:spPr>
          <a:xfrm>
            <a:off x="6286512" y="1785926"/>
            <a:ext cx="785818" cy="928694"/>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6739" name="Picture 3" descr="C:\Documents and Settings\clark\Mis documentos\Mis imágenes\3.JPG"/>
          <p:cNvPicPr>
            <a:picLocks noChangeAspect="1" noChangeArrowheads="1"/>
          </p:cNvPicPr>
          <p:nvPr/>
        </p:nvPicPr>
        <p:blipFill>
          <a:blip r:embed="rId7"/>
          <a:srcRect/>
          <a:stretch>
            <a:fillRect/>
          </a:stretch>
        </p:blipFill>
        <p:spPr bwMode="auto">
          <a:xfrm>
            <a:off x="5143504" y="2928934"/>
            <a:ext cx="3829050" cy="3500462"/>
          </a:xfrm>
          <a:prstGeom prst="rect">
            <a:avLst/>
          </a:prstGeom>
          <a:noFill/>
          <a:ln>
            <a:solidFill>
              <a:schemeClr val="tx1"/>
            </a:solidFill>
          </a:ln>
        </p:spPr>
      </p:pic>
      <p:sp>
        <p:nvSpPr>
          <p:cNvPr id="14" name="3 Llamada rectangular redondeada"/>
          <p:cNvSpPr/>
          <p:nvPr/>
        </p:nvSpPr>
        <p:spPr>
          <a:xfrm>
            <a:off x="214282" y="2928934"/>
            <a:ext cx="3929090" cy="714380"/>
          </a:xfrm>
          <a:prstGeom prst="wedgeRoundRectCallout">
            <a:avLst>
              <a:gd name="adj1" fmla="val 76224"/>
              <a:gd name="adj2" fmla="val 59263"/>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800" dirty="0" smtClean="0"/>
              <a:t>La probabilidad p =0%, por lo que se rechaza la hipótesis nula.</a:t>
            </a:r>
            <a:endParaRPr lang="es-ES" sz="1800" dirty="0"/>
          </a:p>
        </p:txBody>
      </p:sp>
      <p:sp>
        <p:nvSpPr>
          <p:cNvPr id="15" name="14 Llamada rectangular redondeada"/>
          <p:cNvSpPr/>
          <p:nvPr/>
        </p:nvSpPr>
        <p:spPr>
          <a:xfrm>
            <a:off x="285720" y="5429264"/>
            <a:ext cx="4357718" cy="857256"/>
          </a:xfrm>
          <a:prstGeom prst="wedgeRoundRectCallout">
            <a:avLst>
              <a:gd name="adj1" fmla="val 103170"/>
              <a:gd name="adj2" fmla="val 47532"/>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indent="-283464" algn="just" fontAlgn="auto">
              <a:spcBef>
                <a:spcPts val="600"/>
              </a:spcBef>
              <a:spcAft>
                <a:spcPts val="0"/>
              </a:spcAft>
              <a:buClr>
                <a:schemeClr val="accent1"/>
              </a:buClr>
              <a:buSzPct val="80000"/>
              <a:defRPr/>
            </a:pPr>
            <a:r>
              <a:rPr lang="es-ES" dirty="0" smtClean="0">
                <a:latin typeface="Arial" pitchFamily="34" charset="0"/>
                <a:cs typeface="Arial" pitchFamily="34" charset="0"/>
              </a:rPr>
              <a:t>Con un AR(2) el modelo presenta un </a:t>
            </a:r>
            <a:r>
              <a:rPr lang="es-ES" i="1" dirty="0" smtClean="0">
                <a:latin typeface="Arial" pitchFamily="34" charset="0"/>
                <a:cs typeface="Arial" pitchFamily="34" charset="0"/>
              </a:rPr>
              <a:t>DW </a:t>
            </a:r>
            <a:r>
              <a:rPr lang="es-ES" dirty="0" smtClean="0">
                <a:latin typeface="Arial" pitchFamily="34" charset="0"/>
                <a:cs typeface="Arial" pitchFamily="34" charset="0"/>
              </a:rPr>
              <a:t>=1.805 que es muy cercado a dos.</a:t>
            </a:r>
          </a:p>
        </p:txBody>
      </p:sp>
      <p:graphicFrame>
        <p:nvGraphicFramePr>
          <p:cNvPr id="17" name="16 Objeto"/>
          <p:cNvGraphicFramePr>
            <a:graphicFrameLocks noChangeAspect="1"/>
          </p:cNvGraphicFramePr>
          <p:nvPr/>
        </p:nvGraphicFramePr>
        <p:xfrm>
          <a:off x="428596" y="3714752"/>
          <a:ext cx="2571768" cy="928694"/>
        </p:xfrm>
        <a:graphic>
          <a:graphicData uri="http://schemas.openxmlformats.org/presentationml/2006/ole">
            <mc:AlternateContent xmlns:mc="http://schemas.openxmlformats.org/markup-compatibility/2006">
              <mc:Choice xmlns:v="urn:schemas-microsoft-com:vml" Requires="v">
                <p:oleObj spid="_x0000_s167939" name="Ecuación" r:id="rId8" imgW="1002960" imgH="457200" progId="Equation.3">
                  <p:embed/>
                </p:oleObj>
              </mc:Choice>
              <mc:Fallback>
                <p:oleObj name="Ecuación" r:id="rId8" imgW="1002960" imgH="457200" progId="Equation.3">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96" y="3714752"/>
                        <a:ext cx="2571768"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17 Objeto"/>
          <p:cNvGraphicFramePr>
            <a:graphicFrameLocks noChangeAspect="1"/>
          </p:cNvGraphicFramePr>
          <p:nvPr/>
        </p:nvGraphicFramePr>
        <p:xfrm>
          <a:off x="428596" y="4714884"/>
          <a:ext cx="3500462" cy="542928"/>
        </p:xfrm>
        <a:graphic>
          <a:graphicData uri="http://schemas.openxmlformats.org/presentationml/2006/ole">
            <mc:AlternateContent xmlns:mc="http://schemas.openxmlformats.org/markup-compatibility/2006">
              <mc:Choice xmlns:v="urn:schemas-microsoft-com:vml" Requires="v">
                <p:oleObj spid="_x0000_s167940" name="Ecuación" r:id="rId10" imgW="1384200" imgH="228600" progId="Equation.3">
                  <p:embed/>
                </p:oleObj>
              </mc:Choice>
              <mc:Fallback>
                <p:oleObj name="Ecuación" r:id="rId10" imgW="1384200" imgH="228600" progId="Equation.3">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596" y="4714884"/>
                        <a:ext cx="3500462" cy="542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285720" y="1214422"/>
            <a:ext cx="8501122" cy="5105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i="0" u="none" strike="noStrike" kern="0" cap="none" spc="0" normalizeH="0" baseline="0" noProof="0" dirty="0" smtClean="0">
                <a:ln>
                  <a:noFill/>
                </a:ln>
                <a:solidFill>
                  <a:srgbClr val="FF0000"/>
                </a:solidFill>
                <a:effectLst/>
                <a:uLnTx/>
                <a:uFillTx/>
                <a:latin typeface="+mn-lt"/>
                <a:ea typeface="+mn-ea"/>
                <a:cs typeface="+mn-cs"/>
              </a:rPr>
              <a:t>Test de </a:t>
            </a:r>
            <a:r>
              <a:rPr kumimoji="0" lang="es-ES" sz="2400" i="0" u="none" strike="noStrike" kern="0" cap="none" spc="0" normalizeH="0" baseline="0" noProof="0" dirty="0" err="1" smtClean="0">
                <a:ln>
                  <a:noFill/>
                </a:ln>
                <a:solidFill>
                  <a:srgbClr val="FF0000"/>
                </a:solidFill>
                <a:effectLst/>
                <a:uLnTx/>
                <a:uFillTx/>
                <a:latin typeface="+mn-lt"/>
                <a:ea typeface="+mn-ea"/>
                <a:cs typeface="+mn-cs"/>
              </a:rPr>
              <a:t>Ljung</a:t>
            </a:r>
            <a:r>
              <a:rPr kumimoji="0" lang="es-ES" sz="2400" i="0" u="none" strike="noStrike" kern="0" cap="none" spc="0" normalizeH="0" baseline="0" noProof="0" dirty="0" smtClean="0">
                <a:ln>
                  <a:noFill/>
                </a:ln>
                <a:solidFill>
                  <a:srgbClr val="FF0000"/>
                </a:solidFill>
                <a:effectLst/>
                <a:uLnTx/>
                <a:uFillTx/>
                <a:latin typeface="+mn-lt"/>
                <a:ea typeface="+mn-ea"/>
                <a:cs typeface="+mn-cs"/>
              </a:rPr>
              <a:t> – Box y Box – Pierce</a:t>
            </a:r>
            <a:endParaRPr kumimoji="0" lang="es-ES" sz="180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1800" b="0" i="0" u="none" strike="noStrike" kern="0" cap="none" spc="0" normalizeH="0" baseline="0" noProof="0" dirty="0" smtClean="0">
                <a:ln>
                  <a:noFill/>
                </a:ln>
                <a:solidFill>
                  <a:schemeClr val="tx1"/>
                </a:solidFill>
                <a:effectLst/>
                <a:uLnTx/>
                <a:uFillTx/>
                <a:latin typeface="+mn-lt"/>
                <a:ea typeface="+mn-ea"/>
                <a:cs typeface="+mn-cs"/>
              </a:rPr>
              <a:t>Este test utiliza el coeficiente de correlación simple y sólo puede ser aplicado cuando el conjunto  de variables </a:t>
            </a:r>
            <a:r>
              <a:rPr kumimoji="0" lang="es-ES" sz="1600" b="0" i="0" u="none" strike="noStrike" kern="0" cap="none" spc="0" normalizeH="0" baseline="0" noProof="0" dirty="0" smtClean="0">
                <a:ln>
                  <a:noFill/>
                </a:ln>
                <a:solidFill>
                  <a:schemeClr val="tx1"/>
                </a:solidFill>
                <a:effectLst/>
                <a:uLnTx/>
                <a:uFillTx/>
                <a:latin typeface="+mn-lt"/>
                <a:ea typeface="+mn-ea"/>
                <a:cs typeface="+mn-cs"/>
              </a:rPr>
              <a:t>explicativas</a:t>
            </a:r>
            <a:r>
              <a:rPr kumimoji="0" lang="es-ES" sz="1800" b="0" i="0" u="none" strike="noStrike" kern="0" cap="none" spc="0" normalizeH="0" baseline="0" noProof="0" dirty="0" smtClean="0">
                <a:ln>
                  <a:noFill/>
                </a:ln>
                <a:solidFill>
                  <a:schemeClr val="tx1"/>
                </a:solidFill>
                <a:effectLst/>
                <a:uLnTx/>
                <a:uFillTx/>
                <a:latin typeface="+mn-lt"/>
                <a:ea typeface="+mn-ea"/>
                <a:cs typeface="+mn-cs"/>
              </a:rPr>
              <a:t> son todas exógenas.</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1800" i="0" u="none" strike="noStrike" kern="0" cap="none" spc="0" normalizeH="0" baseline="0" noProof="0" dirty="0" smtClean="0">
                <a:ln>
                  <a:noFill/>
                </a:ln>
                <a:solidFill>
                  <a:srgbClr val="FF0000"/>
                </a:solidFill>
                <a:effectLst/>
                <a:uLnTx/>
                <a:uFillTx/>
                <a:latin typeface="+mn-lt"/>
                <a:ea typeface="+mn-ea"/>
                <a:cs typeface="+mn-cs"/>
              </a:rPr>
              <a:t>Test Box - Pierce: </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1800" i="0" u="none" strike="noStrike" kern="0" cap="none" spc="0" normalizeH="0" baseline="0" noProof="0" dirty="0" err="1" smtClean="0">
                <a:ln>
                  <a:noFill/>
                </a:ln>
                <a:effectLst/>
                <a:uLnTx/>
                <a:uFillTx/>
                <a:latin typeface="+mn-lt"/>
                <a:ea typeface="+mn-ea"/>
                <a:cs typeface="+mn-cs"/>
              </a:rPr>
              <a:t>Ljung</a:t>
            </a:r>
            <a:r>
              <a:rPr kumimoji="0" lang="es-ES" sz="1800" i="0" u="none" strike="noStrike" kern="0" cap="none" spc="0" normalizeH="0" baseline="0" noProof="0" dirty="0" smtClean="0">
                <a:ln>
                  <a:noFill/>
                </a:ln>
                <a:effectLst/>
                <a:uLnTx/>
                <a:uFillTx/>
                <a:latin typeface="+mn-lt"/>
                <a:ea typeface="+mn-ea"/>
                <a:cs typeface="+mn-cs"/>
              </a:rPr>
              <a:t> presenta un refinamiento a la formula anterior:</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err="1" smtClean="0">
                <a:ln>
                  <a:noFill/>
                </a:ln>
                <a:solidFill>
                  <a:schemeClr val="tx1"/>
                </a:solidFill>
                <a:effectLst/>
                <a:uLnTx/>
                <a:uFillTx/>
                <a:latin typeface="+mn-lt"/>
                <a:ea typeface="+mn-ea"/>
                <a:cs typeface="+mn-cs"/>
              </a:rPr>
              <a:t>r</a:t>
            </a:r>
            <a:r>
              <a:rPr kumimoji="0" lang="es-ES" sz="1100" b="0" i="0" u="none" strike="noStrike" kern="0" cap="none" spc="0" normalizeH="0" baseline="0" noProof="0" dirty="0" err="1" smtClean="0">
                <a:ln>
                  <a:noFill/>
                </a:ln>
                <a:solidFill>
                  <a:schemeClr val="tx1"/>
                </a:solidFill>
                <a:effectLst/>
                <a:uLnTx/>
                <a:uFillTx/>
                <a:latin typeface="+mn-lt"/>
                <a:ea typeface="+mn-ea"/>
                <a:cs typeface="+mn-cs"/>
              </a:rPr>
              <a:t>i</a:t>
            </a:r>
            <a:r>
              <a:rPr kumimoji="0" lang="es-ES" sz="1400" b="0" i="0" u="none" strike="noStrike" kern="0" cap="none" spc="0" normalizeH="0" baseline="0" noProof="0" dirty="0" smtClean="0">
                <a:ln>
                  <a:noFill/>
                </a:ln>
                <a:solidFill>
                  <a:schemeClr val="tx1"/>
                </a:solidFill>
                <a:effectLst/>
                <a:uLnTx/>
                <a:uFillTx/>
                <a:latin typeface="+mn-lt"/>
                <a:ea typeface="+mn-ea"/>
                <a:cs typeface="+mn-cs"/>
              </a:rPr>
              <a:t>  </a:t>
            </a:r>
            <a:r>
              <a:rPr lang="es-ES" sz="2000" kern="0" dirty="0" smtClean="0">
                <a:latin typeface="+mn-lt"/>
              </a:rPr>
              <a:t>: E</a:t>
            </a:r>
            <a:r>
              <a:rPr kumimoji="0" lang="es-ES" sz="2000" b="0" i="0" u="none" strike="noStrike" kern="0" cap="none" spc="0" normalizeH="0" baseline="0" noProof="0" dirty="0" smtClean="0">
                <a:ln>
                  <a:noFill/>
                </a:ln>
                <a:solidFill>
                  <a:schemeClr val="tx1"/>
                </a:solidFill>
                <a:effectLst/>
                <a:uLnTx/>
                <a:uFillTx/>
                <a:latin typeface="+mn-lt"/>
                <a:ea typeface="+mn-ea"/>
                <a:cs typeface="+mn-cs"/>
              </a:rPr>
              <a:t>s el coeficiente de autocorrelación simple</a:t>
            </a: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1800" b="1" i="0" u="none" strike="noStrike" kern="0" cap="none" spc="0" normalizeH="0" baseline="0" noProof="0" dirty="0" smtClean="0">
                <a:ln>
                  <a:noFill/>
                </a:ln>
                <a:solidFill>
                  <a:schemeClr val="tx1"/>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s-ES"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9" name="8 Objeto"/>
          <p:cNvGraphicFramePr>
            <a:graphicFrameLocks noChangeAspect="1"/>
          </p:cNvGraphicFramePr>
          <p:nvPr/>
        </p:nvGraphicFramePr>
        <p:xfrm>
          <a:off x="2928926" y="2214554"/>
          <a:ext cx="2286016" cy="928694"/>
        </p:xfrm>
        <a:graphic>
          <a:graphicData uri="http://schemas.openxmlformats.org/presentationml/2006/ole">
            <mc:AlternateContent xmlns:mc="http://schemas.openxmlformats.org/markup-compatibility/2006">
              <mc:Choice xmlns:v="urn:schemas-microsoft-com:vml" Requires="v">
                <p:oleObj spid="_x0000_s130053" name="Ecuación" r:id="rId5" imgW="1054080" imgH="431640" progId="Equation.3">
                  <p:embed/>
                </p:oleObj>
              </mc:Choice>
              <mc:Fallback>
                <p:oleObj name="Ecuación" r:id="rId5" imgW="105408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26" y="2214554"/>
                        <a:ext cx="2286016"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Objeto"/>
          <p:cNvGraphicFramePr>
            <a:graphicFrameLocks noChangeAspect="1"/>
          </p:cNvGraphicFramePr>
          <p:nvPr/>
        </p:nvGraphicFramePr>
        <p:xfrm>
          <a:off x="3214678" y="3571876"/>
          <a:ext cx="2714644" cy="650878"/>
        </p:xfrm>
        <a:graphic>
          <a:graphicData uri="http://schemas.openxmlformats.org/presentationml/2006/ole">
            <mc:AlternateContent xmlns:mc="http://schemas.openxmlformats.org/markup-compatibility/2006">
              <mc:Choice xmlns:v="urn:schemas-microsoft-com:vml" Requires="v">
                <p:oleObj spid="_x0000_s130054" name="Ecuación" r:id="rId7" imgW="1625400" imgH="444240" progId="Equation.3">
                  <p:embed/>
                </p:oleObj>
              </mc:Choice>
              <mc:Fallback>
                <p:oleObj name="Ecuación" r:id="rId7" imgW="1625400" imgH="4442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78" y="3571876"/>
                        <a:ext cx="2714644" cy="650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11 Objeto"/>
          <p:cNvGraphicFramePr>
            <a:graphicFrameLocks noChangeAspect="1"/>
          </p:cNvGraphicFramePr>
          <p:nvPr/>
        </p:nvGraphicFramePr>
        <p:xfrm>
          <a:off x="3143240" y="4643446"/>
          <a:ext cx="2214578" cy="1643074"/>
        </p:xfrm>
        <a:graphic>
          <a:graphicData uri="http://schemas.openxmlformats.org/presentationml/2006/ole">
            <mc:AlternateContent xmlns:mc="http://schemas.openxmlformats.org/markup-compatibility/2006">
              <mc:Choice xmlns:v="urn:schemas-microsoft-com:vml" Requires="v">
                <p:oleObj spid="_x0000_s130055" name="Ecuación" r:id="rId9" imgW="812520" imgH="838080" progId="Equation.3">
                  <p:embed/>
                </p:oleObj>
              </mc:Choice>
              <mc:Fallback>
                <p:oleObj name="Ecuación" r:id="rId9" imgW="812520" imgH="8380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240" y="4643446"/>
                        <a:ext cx="2214578" cy="1643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5 Marcador de contenido"/>
          <p:cNvSpPr txBox="1">
            <a:spLocks/>
          </p:cNvSpPr>
          <p:nvPr/>
        </p:nvSpPr>
        <p:spPr bwMode="auto">
          <a:xfrm>
            <a:off x="285720" y="1142984"/>
            <a:ext cx="8429684" cy="30718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62500" lnSpcReduction="20000"/>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4700" i="0" u="none" strike="noStrike" kern="0" cap="none" spc="0" normalizeH="0" baseline="0" noProof="0" dirty="0" err="1" smtClean="0">
                <a:ln>
                  <a:noFill/>
                </a:ln>
                <a:solidFill>
                  <a:srgbClr val="FF0000"/>
                </a:solidFill>
                <a:effectLst/>
                <a:uLnTx/>
                <a:uFillTx/>
                <a:latin typeface="+mn-lt"/>
                <a:ea typeface="+mn-ea"/>
                <a:cs typeface="+mn-cs"/>
              </a:rPr>
              <a:t>Correlograma</a:t>
            </a:r>
            <a:r>
              <a:rPr kumimoji="0" lang="es-ES" sz="2600" i="0" u="none" strike="noStrike" kern="0" cap="none" spc="0" normalizeH="0" baseline="0" noProof="0" dirty="0" smtClean="0">
                <a:ln>
                  <a:noFill/>
                </a:ln>
                <a:solidFill>
                  <a:srgbClr val="FF0000"/>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40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4000" b="0" i="0" u="none" strike="noStrike" kern="0" cap="none" spc="0" normalizeH="0" baseline="0" noProof="0" dirty="0" smtClean="0">
                <a:ln>
                  <a:noFill/>
                </a:ln>
                <a:solidFill>
                  <a:schemeClr val="tx1"/>
                </a:solidFill>
                <a:effectLst/>
                <a:uLnTx/>
                <a:uFillTx/>
                <a:latin typeface="+mn-lt"/>
                <a:ea typeface="+mn-ea"/>
                <a:cs typeface="+mn-cs"/>
              </a:rPr>
              <a:t>Es otra forma de identificar la </a:t>
            </a:r>
            <a:r>
              <a:rPr kumimoji="0" lang="es-ES" sz="4000" b="0" i="0" u="none" strike="noStrike" kern="0" cap="none" spc="0" normalizeH="0" baseline="0" noProof="0" dirty="0" err="1" smtClean="0">
                <a:ln>
                  <a:noFill/>
                </a:ln>
                <a:solidFill>
                  <a:schemeClr val="tx1"/>
                </a:solidFill>
                <a:effectLst/>
                <a:uLnTx/>
                <a:uFillTx/>
                <a:latin typeface="+mn-lt"/>
                <a:ea typeface="+mn-ea"/>
                <a:cs typeface="+mn-cs"/>
              </a:rPr>
              <a:t>autocorrelación</a:t>
            </a:r>
            <a:r>
              <a:rPr kumimoji="0" lang="es-ES" sz="4000" b="0" i="0" u="none" strike="noStrike" kern="0" cap="none" spc="0" normalizeH="0" baseline="0" noProof="0" dirty="0" smtClean="0">
                <a:ln>
                  <a:noFill/>
                </a:ln>
                <a:solidFill>
                  <a:schemeClr val="tx1"/>
                </a:solidFill>
                <a:effectLst/>
                <a:uLnTx/>
                <a:uFillTx/>
                <a:latin typeface="+mn-lt"/>
                <a:ea typeface="+mn-ea"/>
                <a:cs typeface="+mn-cs"/>
              </a:rPr>
              <a:t> de orden p.</a:t>
            </a:r>
          </a:p>
          <a:p>
            <a:pPr lvl="0" algn="just">
              <a:spcBef>
                <a:spcPct val="20000"/>
              </a:spcBef>
            </a:pPr>
            <a:r>
              <a:rPr kumimoji="0" lang="es-ES" sz="4000" b="0" i="0" u="none" strike="noStrike" kern="0" cap="none" spc="0" normalizeH="0" baseline="0" noProof="0" dirty="0" smtClean="0">
                <a:ln>
                  <a:noFill/>
                </a:ln>
                <a:solidFill>
                  <a:schemeClr val="tx1"/>
                </a:solidFill>
                <a:effectLst/>
                <a:uLnTx/>
                <a:uFillTx/>
                <a:latin typeface="+mn-lt"/>
                <a:ea typeface="+mn-ea"/>
                <a:cs typeface="+mn-cs"/>
              </a:rPr>
              <a:t>En la objeto ecuación</a:t>
            </a:r>
            <a:r>
              <a:rPr kumimoji="0" lang="es-ES" sz="4000" b="0" i="0" u="none" strike="noStrike" kern="0" cap="none" spc="0" normalizeH="0" noProof="0" dirty="0" smtClean="0">
                <a:ln>
                  <a:noFill/>
                </a:ln>
                <a:solidFill>
                  <a:schemeClr val="tx1"/>
                </a:solidFill>
                <a:effectLst/>
                <a:uLnTx/>
                <a:uFillTx/>
                <a:latin typeface="+mn-lt"/>
                <a:ea typeface="+mn-ea"/>
                <a:cs typeface="+mn-cs"/>
              </a:rPr>
              <a:t> 2 ir al menú </a:t>
            </a:r>
            <a:r>
              <a:rPr kumimoji="0" lang="es-ES" sz="4000" b="0" i="0" u="none" strike="noStrike" kern="0" cap="none" spc="0" normalizeH="0" baseline="0" noProof="0" dirty="0" smtClean="0">
                <a:ln>
                  <a:noFill/>
                </a:ln>
                <a:solidFill>
                  <a:srgbClr val="0070C0"/>
                </a:solidFill>
                <a:effectLst/>
                <a:uLnTx/>
                <a:uFillTx/>
                <a:latin typeface="+mn-lt"/>
                <a:ea typeface="+mn-ea"/>
                <a:cs typeface="+mn-cs"/>
              </a:rPr>
              <a:t>View/ Residual </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Diagnostics</a:t>
            </a:r>
            <a:r>
              <a:rPr kumimoji="0" lang="es-ES" sz="4000" b="0" i="0" u="none" strike="noStrike" kern="0" cap="none" spc="0" normalizeH="0" baseline="0" noProof="0" dirty="0" smtClean="0">
                <a:ln>
                  <a:noFill/>
                </a:ln>
                <a:solidFill>
                  <a:srgbClr val="0070C0"/>
                </a:solidFill>
                <a:effectLst/>
                <a:uLnTx/>
                <a:uFillTx/>
                <a:latin typeface="+mn-lt"/>
                <a:ea typeface="+mn-ea"/>
                <a:cs typeface="+mn-cs"/>
              </a:rPr>
              <a:t>/</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Correlogram</a:t>
            </a:r>
            <a:r>
              <a:rPr kumimoji="0" lang="es-ES" sz="4000" b="0" i="0" u="none" strike="noStrike" kern="0" cap="none" spc="0" normalizeH="0" baseline="0" noProof="0" dirty="0" smtClean="0">
                <a:ln>
                  <a:noFill/>
                </a:ln>
                <a:solidFill>
                  <a:srgbClr val="0070C0"/>
                </a:solidFill>
                <a:effectLst/>
                <a:uLnTx/>
                <a:uFillTx/>
                <a:latin typeface="+mn-lt"/>
                <a:ea typeface="+mn-ea"/>
                <a:cs typeface="+mn-cs"/>
              </a:rPr>
              <a:t> – Q</a:t>
            </a:r>
            <a:r>
              <a:rPr lang="es-ES" sz="4000" kern="0" dirty="0" smtClean="0">
                <a:solidFill>
                  <a:srgbClr val="0070C0"/>
                </a:solidFill>
              </a:rPr>
              <a:t> – </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stadististics</a:t>
            </a:r>
            <a:r>
              <a:rPr kumimoji="0" lang="es-ES" sz="4000" b="0" i="0" u="none" strike="noStrike" kern="0" cap="none" spc="0" normalizeH="0" baseline="0" noProof="0" dirty="0" smtClean="0">
                <a:ln>
                  <a:noFill/>
                </a:ln>
                <a:solidFill>
                  <a:srgbClr val="0070C0"/>
                </a:solidFill>
                <a:effectLst/>
                <a:uLnTx/>
                <a:uFillTx/>
                <a:latin typeface="+mn-lt"/>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4000" b="0" i="0" u="none" strike="noStrike" kern="0" cap="none" spc="0" normalizeH="0" baseline="0" noProof="0" dirty="0" smtClean="0">
                <a:ln>
                  <a:noFill/>
                </a:ln>
                <a:solidFill>
                  <a:schemeClr val="tx1"/>
                </a:solidFill>
                <a:effectLst/>
                <a:uLnTx/>
                <a:uFillTx/>
                <a:latin typeface="+mn-lt"/>
                <a:ea typeface="+mn-ea"/>
                <a:cs typeface="+mn-cs"/>
              </a:rPr>
              <a:t>En el cuadro de dialogo que aparece seleccionamos sin transformar (</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Level</a:t>
            </a:r>
            <a:r>
              <a:rPr kumimoji="0" lang="es-ES" sz="4000" b="0" i="0" u="none" strike="noStrike" kern="0" cap="none" spc="0" normalizeH="0" baseline="0" noProof="0" dirty="0" smtClean="0">
                <a:ln>
                  <a:noFill/>
                </a:ln>
                <a:solidFill>
                  <a:schemeClr val="tx1"/>
                </a:solidFill>
                <a:effectLst/>
                <a:uLnTx/>
                <a:uFillTx/>
                <a:latin typeface="+mn-lt"/>
                <a:ea typeface="+mn-ea"/>
                <a:cs typeface="+mn-cs"/>
              </a:rPr>
              <a:t>) y el número de rezagos 24 (</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Lag</a:t>
            </a:r>
            <a:r>
              <a:rPr kumimoji="0" lang="es-ES" sz="4000" b="0" i="0" u="none" strike="noStrike" kern="0" cap="none" spc="0" normalizeH="0" baseline="0" noProof="0" dirty="0" smtClean="0">
                <a:ln>
                  <a:noFill/>
                </a:ln>
                <a:solidFill>
                  <a:srgbClr val="0070C0"/>
                </a:solidFill>
                <a:effectLst/>
                <a:uLnTx/>
                <a:uFillTx/>
                <a:latin typeface="+mn-lt"/>
                <a:ea typeface="+mn-ea"/>
                <a:cs typeface="+mn-cs"/>
              </a:rPr>
              <a:t> </a:t>
            </a:r>
            <a:r>
              <a:rPr kumimoji="0" lang="es-ES" sz="4000" b="0" i="0" u="none" strike="noStrike" kern="0" cap="none" spc="0" normalizeH="0" baseline="0" noProof="0" dirty="0" err="1" smtClean="0">
                <a:ln>
                  <a:noFill/>
                </a:ln>
                <a:solidFill>
                  <a:srgbClr val="0070C0"/>
                </a:solidFill>
                <a:effectLst/>
                <a:uLnTx/>
                <a:uFillTx/>
                <a:latin typeface="+mn-lt"/>
                <a:ea typeface="+mn-ea"/>
                <a:cs typeface="+mn-cs"/>
              </a:rPr>
              <a:t>Specification</a:t>
            </a:r>
            <a:r>
              <a:rPr kumimoji="0" lang="es-ES" sz="4000" b="0" i="0" u="none" strike="noStrike" kern="0" cap="none" spc="0" normalizeH="0" baseline="0" noProof="0" dirty="0" smtClean="0">
                <a:ln>
                  <a:noFill/>
                </a:ln>
                <a:solidFill>
                  <a:schemeClr val="tx1"/>
                </a:solidFill>
                <a:effectLst/>
                <a:uLnTx/>
                <a:uFillTx/>
                <a:latin typeface="+mn-lt"/>
                <a:ea typeface="+mn-ea"/>
                <a:cs typeface="+mn-cs"/>
              </a:rPr>
              <a:t>)</a:t>
            </a:r>
            <a:endParaRPr kumimoji="0" lang="es-ES" sz="4000" b="0" i="0" u="none" strike="noStrike" kern="0" cap="none" spc="0" normalizeH="0" baseline="0" noProof="0" dirty="0">
              <a:ln>
                <a:noFill/>
              </a:ln>
              <a:solidFill>
                <a:schemeClr val="tx1"/>
              </a:solidFill>
              <a:effectLst/>
              <a:uLnTx/>
              <a:uFillTx/>
              <a:latin typeface="+mn-lt"/>
              <a:ea typeface="+mn-ea"/>
              <a:cs typeface="+mn-cs"/>
            </a:endParaRPr>
          </a:p>
        </p:txBody>
      </p:sp>
      <p:pic>
        <p:nvPicPr>
          <p:cNvPr id="131074" name="Picture 2" descr="C:\Documents and Settings\clark\Mis documentos\Mis imágenes\5.JPG"/>
          <p:cNvPicPr>
            <a:picLocks noChangeAspect="1" noChangeArrowheads="1"/>
          </p:cNvPicPr>
          <p:nvPr/>
        </p:nvPicPr>
        <p:blipFill>
          <a:blip r:embed="rId4"/>
          <a:srcRect/>
          <a:stretch>
            <a:fillRect/>
          </a:stretch>
        </p:blipFill>
        <p:spPr bwMode="auto">
          <a:xfrm>
            <a:off x="428596" y="4357694"/>
            <a:ext cx="3986214" cy="1262065"/>
          </a:xfrm>
          <a:prstGeom prst="rect">
            <a:avLst/>
          </a:prstGeom>
          <a:noFill/>
          <a:ln>
            <a:solidFill>
              <a:schemeClr val="tx1"/>
            </a:solidFill>
          </a:ln>
        </p:spPr>
      </p:pic>
      <p:pic>
        <p:nvPicPr>
          <p:cNvPr id="131075" name="Picture 3" descr="C:\Documents and Settings\clark\Mis documentos\Mis imágenes\4.JPG"/>
          <p:cNvPicPr>
            <a:picLocks noChangeAspect="1" noChangeArrowheads="1"/>
          </p:cNvPicPr>
          <p:nvPr/>
        </p:nvPicPr>
        <p:blipFill>
          <a:blip r:embed="rId5"/>
          <a:srcRect/>
          <a:stretch>
            <a:fillRect/>
          </a:stretch>
        </p:blipFill>
        <p:spPr bwMode="auto">
          <a:xfrm>
            <a:off x="6357950" y="4143380"/>
            <a:ext cx="1685925" cy="1428750"/>
          </a:xfrm>
          <a:prstGeom prst="rect">
            <a:avLst/>
          </a:prstGeom>
          <a:noFill/>
          <a:ln>
            <a:solidFill>
              <a:schemeClr val="tx1"/>
            </a:solidFill>
          </a:ln>
        </p:spPr>
      </p:pic>
      <p:sp>
        <p:nvSpPr>
          <p:cNvPr id="14" name="13 Flecha derecha"/>
          <p:cNvSpPr/>
          <p:nvPr/>
        </p:nvSpPr>
        <p:spPr>
          <a:xfrm>
            <a:off x="4643438" y="4357694"/>
            <a:ext cx="1357322" cy="1000132"/>
          </a:xfrm>
          <a:prstGeom prst="rightArrow">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4714876" y="1142984"/>
            <a:ext cx="4218812" cy="528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1900" b="0" i="0" u="none" strike="noStrike" kern="0" cap="none" spc="0" normalizeH="0" baseline="0" noProof="0" dirty="0" smtClean="0">
                <a:ln>
                  <a:noFill/>
                </a:ln>
                <a:solidFill>
                  <a:schemeClr val="tx1"/>
                </a:solidFill>
                <a:effectLst/>
                <a:uLnTx/>
                <a:uFillTx/>
                <a:latin typeface="+mn-lt"/>
                <a:ea typeface="+mn-ea"/>
                <a:cs typeface="+mn-cs"/>
              </a:rPr>
              <a:t>Las banda esta del </a:t>
            </a:r>
            <a:r>
              <a:rPr kumimoji="0" lang="es-ES" sz="1900" b="0" i="0" u="none" strike="noStrike" kern="0" cap="none" spc="0" normalizeH="0" baseline="0" noProof="0" dirty="0" err="1" smtClean="0">
                <a:ln>
                  <a:noFill/>
                </a:ln>
                <a:solidFill>
                  <a:schemeClr val="tx1"/>
                </a:solidFill>
                <a:effectLst/>
                <a:uLnTx/>
                <a:uFillTx/>
                <a:latin typeface="+mn-lt"/>
                <a:ea typeface="+mn-ea"/>
                <a:cs typeface="+mn-cs"/>
              </a:rPr>
              <a:t>correlograma</a:t>
            </a:r>
            <a:r>
              <a:rPr kumimoji="0" lang="es-ES" sz="1900" b="0" i="0" u="none" strike="noStrike" kern="0" cap="none" spc="0" normalizeH="0" baseline="0" noProof="0" dirty="0" smtClean="0">
                <a:ln>
                  <a:noFill/>
                </a:ln>
                <a:solidFill>
                  <a:schemeClr val="tx1"/>
                </a:solidFill>
                <a:effectLst/>
                <a:uLnTx/>
                <a:uFillTx/>
                <a:latin typeface="+mn-lt"/>
                <a:ea typeface="+mn-ea"/>
                <a:cs typeface="+mn-cs"/>
              </a:rPr>
              <a:t> están representada por :</a:t>
            </a: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7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11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r>
              <a:rPr kumimoji="0" lang="es-ES" sz="1900" b="0" i="0" u="none" strike="noStrike" kern="0" cap="none" spc="0" normalizeH="0" baseline="0" noProof="0" dirty="0" smtClean="0">
                <a:ln>
                  <a:noFill/>
                </a:ln>
                <a:solidFill>
                  <a:schemeClr val="tx1"/>
                </a:solidFill>
                <a:effectLst/>
                <a:uLnTx/>
                <a:uFillTx/>
                <a:latin typeface="+mn-lt"/>
                <a:ea typeface="+mn-ea"/>
                <a:cs typeface="+mn-cs"/>
              </a:rPr>
              <a:t>  = ± </a:t>
            </a:r>
            <a:r>
              <a:rPr lang="es-ES" sz="1900" dirty="0" smtClean="0"/>
              <a:t>0.1490712 </a:t>
            </a:r>
            <a:r>
              <a:rPr kumimoji="0" lang="es-ES" sz="1900" b="0" i="0" u="none" strike="noStrike" kern="0" cap="none" spc="0" normalizeH="0" baseline="0" noProof="0" dirty="0" smtClean="0">
                <a:ln>
                  <a:noFill/>
                </a:ln>
                <a:solidFill>
                  <a:schemeClr val="tx1"/>
                </a:solidFill>
                <a:effectLst/>
                <a:uLnTx/>
                <a:uFillTx/>
                <a:latin typeface="+mn-lt"/>
                <a:ea typeface="+mn-ea"/>
                <a:cs typeface="+mn-cs"/>
              </a:rPr>
              <a:t>los valores que sean iguales o mayor ha este valor nos indicara el orden de AR(</a:t>
            </a:r>
            <a:r>
              <a:rPr kumimoji="0" lang="es-ES" sz="1900" b="0" i="1" u="none" strike="noStrike" kern="0" cap="none" spc="0" normalizeH="0" baseline="0" noProof="0" dirty="0" smtClean="0">
                <a:ln>
                  <a:noFill/>
                </a:ln>
                <a:solidFill>
                  <a:schemeClr val="tx1"/>
                </a:solidFill>
                <a:effectLst/>
                <a:uLnTx/>
                <a:uFillTx/>
                <a:latin typeface="+mn-lt"/>
                <a:ea typeface="+mn-ea"/>
                <a:cs typeface="+mn-cs"/>
              </a:rPr>
              <a:t>p</a:t>
            </a:r>
            <a:r>
              <a:rPr kumimoji="0" lang="es-ES" sz="1900" b="0" i="0" u="none" strike="noStrike" kern="0" cap="none" spc="0" normalizeH="0" baseline="0" noProof="0" dirty="0" smtClean="0">
                <a:ln>
                  <a:noFill/>
                </a:ln>
                <a:solidFill>
                  <a:schemeClr val="tx1"/>
                </a:solidFill>
                <a:effectLst/>
                <a:uLnTx/>
                <a:uFillTx/>
                <a:latin typeface="+mn-lt"/>
                <a:ea typeface="+mn-ea"/>
                <a:cs typeface="+mn-cs"/>
              </a:rPr>
              <a:t>).</a:t>
            </a:r>
          </a:p>
          <a:p>
            <a:pPr lvl="0">
              <a:spcBef>
                <a:spcPct val="20000"/>
              </a:spcBef>
              <a:defRPr/>
            </a:pPr>
            <a:endParaRPr lang="es-ES" sz="1900" kern="0" dirty="0" smtClean="0">
              <a:latin typeface="+mn-lt"/>
            </a:endParaRPr>
          </a:p>
          <a:p>
            <a:pPr lvl="0">
              <a:spcBef>
                <a:spcPct val="20000"/>
              </a:spcBef>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r>
              <a:rPr lang="es-ES" sz="1900" kern="0" dirty="0" smtClean="0">
                <a:latin typeface="+mn-lt"/>
              </a:rPr>
              <a:t>Como los coeficientes de Autocorrealción están fuera de las bandas se rechaza la hipótesis nula   (                 ).</a:t>
            </a: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endParaRPr lang="es-ES" sz="1900" kern="0" dirty="0" smtClean="0">
              <a:latin typeface="+mn-lt"/>
            </a:endParaRPr>
          </a:p>
          <a:p>
            <a:pPr lvl="0">
              <a:spcBef>
                <a:spcPct val="20000"/>
              </a:spcBef>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endParaRPr kumimoji="0" lang="es-ES" sz="19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endParaRPr kumimoji="0" lang="es-E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32098" name="Picture 2" descr="C:\Documents and Settings\clark\Mis documentos\Mis imágenes\6.JPG"/>
          <p:cNvPicPr>
            <a:picLocks noChangeAspect="1" noChangeArrowheads="1"/>
          </p:cNvPicPr>
          <p:nvPr/>
        </p:nvPicPr>
        <p:blipFill>
          <a:blip r:embed="rId5"/>
          <a:srcRect/>
          <a:stretch>
            <a:fillRect/>
          </a:stretch>
        </p:blipFill>
        <p:spPr bwMode="auto">
          <a:xfrm>
            <a:off x="285720" y="1357298"/>
            <a:ext cx="4286280" cy="4857784"/>
          </a:xfrm>
          <a:prstGeom prst="rect">
            <a:avLst/>
          </a:prstGeom>
          <a:noFill/>
          <a:ln>
            <a:solidFill>
              <a:schemeClr val="tx1"/>
            </a:solidFill>
          </a:ln>
        </p:spPr>
      </p:pic>
      <p:graphicFrame>
        <p:nvGraphicFramePr>
          <p:cNvPr id="132099" name="Object 3"/>
          <p:cNvGraphicFramePr>
            <a:graphicFrameLocks noChangeAspect="1"/>
          </p:cNvGraphicFramePr>
          <p:nvPr/>
        </p:nvGraphicFramePr>
        <p:xfrm>
          <a:off x="5357818" y="1785926"/>
          <a:ext cx="1982787" cy="785812"/>
        </p:xfrm>
        <a:graphic>
          <a:graphicData uri="http://schemas.openxmlformats.org/presentationml/2006/ole">
            <mc:AlternateContent xmlns:mc="http://schemas.openxmlformats.org/markup-compatibility/2006">
              <mc:Choice xmlns:v="urn:schemas-microsoft-com:vml" Requires="v">
                <p:oleObj spid="_x0000_s132104" name="Ecuación" r:id="rId6" imgW="1002960" imgH="406080" progId="Equation.3">
                  <p:embed/>
                </p:oleObj>
              </mc:Choice>
              <mc:Fallback>
                <p:oleObj name="Ecuación" r:id="rId6" imgW="1002960" imgH="4060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7818" y="1785926"/>
                        <a:ext cx="198278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Objeto"/>
          <p:cNvGraphicFramePr>
            <a:graphicFrameLocks noChangeAspect="1"/>
          </p:cNvGraphicFramePr>
          <p:nvPr/>
        </p:nvGraphicFramePr>
        <p:xfrm>
          <a:off x="5072066" y="3643314"/>
          <a:ext cx="709616" cy="357190"/>
        </p:xfrm>
        <a:graphic>
          <a:graphicData uri="http://schemas.openxmlformats.org/presentationml/2006/ole">
            <mc:AlternateContent xmlns:mc="http://schemas.openxmlformats.org/markup-compatibility/2006">
              <mc:Choice xmlns:v="urn:schemas-microsoft-com:vml" Requires="v">
                <p:oleObj spid="_x0000_s132105" name="Ecuación" r:id="rId8" imgW="419040" imgH="215640" progId="Equation.3">
                  <p:embed/>
                </p:oleObj>
              </mc:Choice>
              <mc:Fallback>
                <p:oleObj name="Ecuación" r:id="rId8" imgW="419040" imgH="215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066" y="3643314"/>
                        <a:ext cx="709616"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18 Conector recto de flecha"/>
          <p:cNvCxnSpPr/>
          <p:nvPr/>
        </p:nvCxnSpPr>
        <p:spPr>
          <a:xfrm>
            <a:off x="2500298" y="3143248"/>
            <a:ext cx="2428892" cy="642942"/>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p:nvPr/>
        </p:nvCxnSpPr>
        <p:spPr>
          <a:xfrm>
            <a:off x="2000232" y="3286124"/>
            <a:ext cx="3000396" cy="857256"/>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graphicFrame>
        <p:nvGraphicFramePr>
          <p:cNvPr id="132101" name="Object 5"/>
          <p:cNvGraphicFramePr>
            <a:graphicFrameLocks noChangeAspect="1"/>
          </p:cNvGraphicFramePr>
          <p:nvPr/>
        </p:nvGraphicFramePr>
        <p:xfrm>
          <a:off x="5072066" y="4000504"/>
          <a:ext cx="730250" cy="357187"/>
        </p:xfrm>
        <a:graphic>
          <a:graphicData uri="http://schemas.openxmlformats.org/presentationml/2006/ole">
            <mc:AlternateContent xmlns:mc="http://schemas.openxmlformats.org/markup-compatibility/2006">
              <mc:Choice xmlns:v="urn:schemas-microsoft-com:vml" Requires="v">
                <p:oleObj spid="_x0000_s132106" name="Ecuación" r:id="rId10" imgW="431640" imgH="215640" progId="Equation.3">
                  <p:embed/>
                </p:oleObj>
              </mc:Choice>
              <mc:Fallback>
                <p:oleObj name="Ecuación" r:id="rId10" imgW="431640" imgH="215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2066" y="4000504"/>
                        <a:ext cx="730250"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25 Objeto"/>
          <p:cNvGraphicFramePr>
            <a:graphicFrameLocks noChangeAspect="1"/>
          </p:cNvGraphicFramePr>
          <p:nvPr/>
        </p:nvGraphicFramePr>
        <p:xfrm>
          <a:off x="4857752" y="5715016"/>
          <a:ext cx="3429024" cy="542924"/>
        </p:xfrm>
        <a:graphic>
          <a:graphicData uri="http://schemas.openxmlformats.org/presentationml/2006/ole">
            <mc:AlternateContent xmlns:mc="http://schemas.openxmlformats.org/markup-compatibility/2006">
              <mc:Choice xmlns:v="urn:schemas-microsoft-com:vml" Requires="v">
                <p:oleObj spid="_x0000_s132107" name="Ecuación" r:id="rId12" imgW="1485720" imgH="228600" progId="Equation.3">
                  <p:embed/>
                </p:oleObj>
              </mc:Choice>
              <mc:Fallback>
                <p:oleObj name="Ecuación" r:id="rId12" imgW="1485720" imgH="2286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7752" y="5715016"/>
                        <a:ext cx="3429024" cy="54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26 Objeto"/>
          <p:cNvGraphicFramePr>
            <a:graphicFrameLocks noChangeAspect="1"/>
          </p:cNvGraphicFramePr>
          <p:nvPr/>
        </p:nvGraphicFramePr>
        <p:xfrm>
          <a:off x="4857752" y="5143512"/>
          <a:ext cx="1143008" cy="357190"/>
        </p:xfrm>
        <a:graphic>
          <a:graphicData uri="http://schemas.openxmlformats.org/presentationml/2006/ole">
            <mc:AlternateContent xmlns:mc="http://schemas.openxmlformats.org/markup-compatibility/2006">
              <mc:Choice xmlns:v="urn:schemas-microsoft-com:vml" Requires="v">
                <p:oleObj spid="_x0000_s132108" name="Ecuación" r:id="rId14" imgW="685800" imgH="228600" progId="Equation.3">
                  <p:embed/>
                </p:oleObj>
              </mc:Choice>
              <mc:Fallback>
                <p:oleObj name="Ecuación" r:id="rId14" imgW="68580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7752" y="5143512"/>
                        <a:ext cx="1143008"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357158" y="1643050"/>
            <a:ext cx="4361720" cy="4714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Introduciremos el componente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autorregresivo</a:t>
            </a:r>
            <a:r>
              <a:rPr kumimoji="0" lang="es-ES" sz="2000" b="0" i="0" u="none" strike="noStrike" kern="0" cap="none" spc="0" normalizeH="0" baseline="0" noProof="0" dirty="0" smtClean="0">
                <a:ln>
                  <a:noFill/>
                </a:ln>
                <a:solidFill>
                  <a:schemeClr val="tx1"/>
                </a:solidFill>
                <a:effectLst/>
                <a:uLnTx/>
                <a:uFillTx/>
                <a:latin typeface="+mn-lt"/>
                <a:ea typeface="+mn-ea"/>
                <a:cs typeface="+mn-cs"/>
              </a:rPr>
              <a:t> al modelo estimado</a:t>
            </a:r>
            <a:r>
              <a:rPr kumimoji="0" lang="es-ES" sz="2000" b="0" i="0" u="none" strike="noStrike" kern="0" cap="none" spc="0" normalizeH="0" baseline="0" noProof="0" dirty="0" smtClean="0">
                <a:ln>
                  <a:noFill/>
                </a:ln>
                <a:solidFill>
                  <a:schemeClr val="accent5">
                    <a:lumMod val="60000"/>
                    <a:lumOff val="40000"/>
                  </a:schemeClr>
                </a:solidFill>
                <a:effectLst/>
                <a:uLnTx/>
                <a:uFillTx/>
                <a:latin typeface="+mn-lt"/>
                <a:ea typeface="+mn-ea"/>
                <a:cs typeface="+mn-cs"/>
              </a:rPr>
              <a:t>.</a:t>
            </a:r>
          </a:p>
          <a:p>
            <a:pPr marL="0" marR="0" lvl="0" indent="0"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rgbClr val="0070C0"/>
                </a:solidFill>
                <a:effectLst/>
                <a:uLnTx/>
                <a:uFillTx/>
                <a:latin typeface="+mn-lt"/>
                <a:ea typeface="+mn-ea"/>
                <a:cs typeface="+mn-cs"/>
              </a:rPr>
              <a:t>Comando:</a:t>
            </a:r>
            <a:r>
              <a:rPr kumimoji="0" lang="es-ES" sz="2000" b="0" i="0" u="none" strike="noStrike" kern="0" cap="none" spc="0" normalizeH="0" noProof="0" dirty="0" smtClean="0">
                <a:ln>
                  <a:noFill/>
                </a:ln>
                <a:solidFill>
                  <a:srgbClr val="0070C0"/>
                </a:solidFill>
                <a:effectLst/>
                <a:uLnTx/>
                <a:uFillTx/>
                <a:latin typeface="+mn-lt"/>
                <a:ea typeface="+mn-ea"/>
                <a:cs typeface="+mn-cs"/>
              </a:rPr>
              <a:t> </a:t>
            </a:r>
            <a:r>
              <a:rPr kumimoji="0" lang="es-ES" sz="2000" b="0" i="0" u="none" strike="noStrike" kern="0" cap="none" spc="0" normalizeH="0" baseline="0" noProof="0" dirty="0" smtClean="0">
                <a:ln>
                  <a:noFill/>
                </a:ln>
                <a:solidFill>
                  <a:srgbClr val="0070C0"/>
                </a:solidFill>
                <a:effectLst/>
                <a:uLnTx/>
                <a:uFillTx/>
                <a:latin typeface="+mn-lt"/>
                <a:ea typeface="+mn-ea"/>
                <a:cs typeface="+mn-cs"/>
              </a:rPr>
              <a:t>LS log(M1) c log(</a:t>
            </a:r>
            <a:r>
              <a:rPr kumimoji="0" lang="es-ES" sz="2000" b="0" i="0" u="none" strike="noStrike" kern="0" cap="none" spc="0" normalizeH="0" baseline="0" noProof="0" dirty="0" err="1" smtClean="0">
                <a:ln>
                  <a:noFill/>
                </a:ln>
                <a:solidFill>
                  <a:srgbClr val="0070C0"/>
                </a:solidFill>
                <a:effectLst/>
                <a:uLnTx/>
                <a:uFillTx/>
                <a:latin typeface="+mn-lt"/>
                <a:ea typeface="+mn-ea"/>
                <a:cs typeface="+mn-cs"/>
              </a:rPr>
              <a:t>gdp</a:t>
            </a:r>
            <a:r>
              <a:rPr kumimoji="0" lang="es-ES" sz="2000" b="0" i="0" u="none" strike="noStrike" kern="0" cap="none" spc="0" normalizeH="0" baseline="0" noProof="0" dirty="0" smtClean="0">
                <a:ln>
                  <a:noFill/>
                </a:ln>
                <a:solidFill>
                  <a:srgbClr val="0070C0"/>
                </a:solidFill>
                <a:effectLst/>
                <a:uLnTx/>
                <a:uFillTx/>
                <a:latin typeface="+mn-lt"/>
                <a:ea typeface="+mn-ea"/>
                <a:cs typeface="+mn-cs"/>
              </a:rPr>
              <a:t>)  RS AR(1) AR(2)</a:t>
            </a: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Luego, se incorporo una variable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autorregresiva</a:t>
            </a:r>
            <a:r>
              <a:rPr kumimoji="0" lang="es-ES" sz="2000" b="0" i="0" u="none" strike="noStrike" kern="0" cap="none" spc="0" normalizeH="0" baseline="0" noProof="0" dirty="0" smtClean="0">
                <a:ln>
                  <a:noFill/>
                </a:ln>
                <a:solidFill>
                  <a:schemeClr val="tx1"/>
                </a:solidFill>
                <a:effectLst/>
                <a:uLnTx/>
                <a:uFillTx/>
                <a:latin typeface="+mn-lt"/>
                <a:ea typeface="+mn-ea"/>
                <a:cs typeface="+mn-cs"/>
              </a:rPr>
              <a:t> de 1er orden y otra variable </a:t>
            </a:r>
            <a:r>
              <a:rPr kumimoji="0" lang="es-ES" sz="2000" b="0" i="0" u="none" strike="noStrike" kern="0" cap="none" spc="0" normalizeH="0" baseline="0" noProof="0" dirty="0" err="1" smtClean="0">
                <a:ln>
                  <a:noFill/>
                </a:ln>
                <a:solidFill>
                  <a:schemeClr val="tx1"/>
                </a:solidFill>
                <a:effectLst/>
                <a:uLnTx/>
                <a:uFillTx/>
                <a:latin typeface="+mn-lt"/>
                <a:ea typeface="+mn-ea"/>
                <a:cs typeface="+mn-cs"/>
              </a:rPr>
              <a:t>autorregresiva</a:t>
            </a:r>
            <a:r>
              <a:rPr kumimoji="0" lang="es-ES" sz="2000" b="0" i="0" u="none" strike="noStrike" kern="0" cap="none" spc="0" normalizeH="0" baseline="0" noProof="0" dirty="0" smtClean="0">
                <a:ln>
                  <a:noFill/>
                </a:ln>
                <a:solidFill>
                  <a:schemeClr val="tx1"/>
                </a:solidFill>
                <a:effectLst/>
                <a:uLnTx/>
                <a:uFillTx/>
                <a:latin typeface="+mn-lt"/>
                <a:ea typeface="+mn-ea"/>
                <a:cs typeface="+mn-cs"/>
              </a:rPr>
              <a:t> de 2do orden, estas variables ayudaron a perfeccionar el modelo dando solución al problema de autocorrelación de los errores en el modelo, considerando de que el error esta en función del mismo error pero rezagado hasta el segundo periodo.</a:t>
            </a:r>
          </a:p>
        </p:txBody>
      </p:sp>
      <p:sp>
        <p:nvSpPr>
          <p:cNvPr id="9" name="8 Rectángulo"/>
          <p:cNvSpPr/>
          <p:nvPr/>
        </p:nvSpPr>
        <p:spPr>
          <a:xfrm>
            <a:off x="285720" y="1142984"/>
            <a:ext cx="5000660" cy="461665"/>
          </a:xfrm>
          <a:prstGeom prst="rect">
            <a:avLst/>
          </a:prstGeom>
        </p:spPr>
        <p:txBody>
          <a:bodyPr wrap="square">
            <a:spAutoFit/>
          </a:bodyPr>
          <a:lstStyle/>
          <a:p>
            <a:pPr>
              <a:spcBef>
                <a:spcPts val="0"/>
              </a:spcBef>
            </a:pPr>
            <a:r>
              <a:rPr lang="es-ES" sz="2400" kern="0" dirty="0" smtClean="0">
                <a:solidFill>
                  <a:srgbClr val="FF0000"/>
                </a:solidFill>
              </a:rPr>
              <a:t>Corrección de la Autocorrelación</a:t>
            </a:r>
          </a:p>
        </p:txBody>
      </p:sp>
      <p:pic>
        <p:nvPicPr>
          <p:cNvPr id="169986" name="Picture 2" descr="C:\Documents and Settings\clark\Mis documentos\Mis imágenes\4.JPG"/>
          <p:cNvPicPr>
            <a:picLocks noChangeAspect="1" noChangeArrowheads="1"/>
          </p:cNvPicPr>
          <p:nvPr/>
        </p:nvPicPr>
        <p:blipFill>
          <a:blip r:embed="rId4"/>
          <a:srcRect/>
          <a:stretch>
            <a:fillRect/>
          </a:stretch>
        </p:blipFill>
        <p:spPr bwMode="auto">
          <a:xfrm>
            <a:off x="5072066" y="1285860"/>
            <a:ext cx="3743325" cy="3867150"/>
          </a:xfrm>
          <a:prstGeom prst="rect">
            <a:avLst/>
          </a:prstGeom>
          <a:noFill/>
          <a:ln>
            <a:solidFill>
              <a:schemeClr val="tx1"/>
            </a:solidFill>
          </a:ln>
        </p:spPr>
      </p:pic>
      <p:sp>
        <p:nvSpPr>
          <p:cNvPr id="16" name="15 Proceso alternativo"/>
          <p:cNvSpPr/>
          <p:nvPr/>
        </p:nvSpPr>
        <p:spPr>
          <a:xfrm>
            <a:off x="4786314" y="5214950"/>
            <a:ext cx="4143404" cy="1285884"/>
          </a:xfrm>
          <a:prstGeom prst="flowChartAlternateProcess">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indent="-283464" algn="just" fontAlgn="auto">
              <a:spcBef>
                <a:spcPts val="600"/>
              </a:spcBef>
              <a:spcAft>
                <a:spcPts val="0"/>
              </a:spcAft>
              <a:buClr>
                <a:schemeClr val="accent1"/>
              </a:buClr>
              <a:buSzPct val="80000"/>
              <a:defRPr/>
            </a:pPr>
            <a:r>
              <a:rPr lang="es-ES" sz="1600" dirty="0" smtClean="0">
                <a:solidFill>
                  <a:schemeClr val="dk1"/>
                </a:solidFill>
                <a:latin typeface="Arial" pitchFamily="34" charset="0"/>
                <a:cs typeface="Arial" pitchFamily="34" charset="0"/>
              </a:rPr>
              <a:t>El coeficiente de AR(2) presenta una probabilidad de 49.2% de no rechazar H</a:t>
            </a:r>
            <a:r>
              <a:rPr lang="es-ES" sz="1200" dirty="0" smtClean="0">
                <a:solidFill>
                  <a:schemeClr val="dk1"/>
                </a:solidFill>
                <a:latin typeface="Arial" pitchFamily="34" charset="0"/>
                <a:cs typeface="Arial" pitchFamily="34" charset="0"/>
              </a:rPr>
              <a:t>0</a:t>
            </a:r>
            <a:r>
              <a:rPr lang="es-ES" sz="1600" dirty="0" smtClean="0">
                <a:solidFill>
                  <a:schemeClr val="dk1"/>
                </a:solidFill>
                <a:latin typeface="Arial" pitchFamily="34" charset="0"/>
                <a:cs typeface="Arial" pitchFamily="34" charset="0"/>
              </a:rPr>
              <a:t>. Por lo que no es significativo no se considera AR(2)  y el modelo presenta solo AR(1)</a:t>
            </a:r>
          </a:p>
        </p:txBody>
      </p:sp>
      <p:cxnSp>
        <p:nvCxnSpPr>
          <p:cNvPr id="18" name="17 Conector recto de flecha"/>
          <p:cNvCxnSpPr>
            <a:endCxn id="16" idx="0"/>
          </p:cNvCxnSpPr>
          <p:nvPr/>
        </p:nvCxnSpPr>
        <p:spPr>
          <a:xfrm rot="16200000" flipH="1">
            <a:off x="5607851" y="3964785"/>
            <a:ext cx="1500198" cy="1000132"/>
          </a:xfrm>
          <a:prstGeom prst="straightConnector1">
            <a:avLst/>
          </a:prstGeom>
          <a:ln>
            <a:solidFill>
              <a:srgbClr val="FFC000"/>
            </a:solidFill>
            <a:tailEnd type="stealth"/>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142984"/>
            <a:ext cx="8215370" cy="738664"/>
          </a:xfrm>
          <a:prstGeom prst="rect">
            <a:avLst/>
          </a:prstGeom>
        </p:spPr>
        <p:txBody>
          <a:bodyPr wrap="square">
            <a:spAutoFit/>
          </a:bodyPr>
          <a:lstStyle/>
          <a:p>
            <a:pPr lvl="0">
              <a:spcBef>
                <a:spcPts val="0"/>
              </a:spcBef>
              <a:defRPr/>
            </a:pPr>
            <a:r>
              <a:rPr lang="es-ES" sz="2100" kern="0" dirty="0" smtClean="0"/>
              <a:t>Vamos a estimar el modelo sin autocorrelación con el comando</a:t>
            </a:r>
            <a:r>
              <a:rPr lang="es-ES" sz="2100" kern="0" dirty="0" smtClean="0">
                <a:solidFill>
                  <a:srgbClr val="0070C0"/>
                </a:solidFill>
              </a:rPr>
              <a:t>: </a:t>
            </a:r>
          </a:p>
          <a:p>
            <a:pPr lvl="0">
              <a:spcBef>
                <a:spcPts val="0"/>
              </a:spcBef>
              <a:defRPr/>
            </a:pPr>
            <a:r>
              <a:rPr lang="es-ES" sz="2100" kern="0" dirty="0" err="1" smtClean="0">
                <a:solidFill>
                  <a:srgbClr val="0070C0"/>
                </a:solidFill>
              </a:rPr>
              <a:t>Equation</a:t>
            </a:r>
            <a:r>
              <a:rPr lang="es-ES" sz="2100" kern="0" dirty="0" smtClean="0">
                <a:solidFill>
                  <a:srgbClr val="0070C0"/>
                </a:solidFill>
              </a:rPr>
              <a:t> MLG.LS log(M1)  C  log(</a:t>
            </a:r>
            <a:r>
              <a:rPr lang="es-ES" sz="2100" kern="0" dirty="0" err="1" smtClean="0">
                <a:solidFill>
                  <a:srgbClr val="0070C0"/>
                </a:solidFill>
              </a:rPr>
              <a:t>gdp</a:t>
            </a:r>
            <a:r>
              <a:rPr lang="es-ES" sz="2100" kern="0" dirty="0" smtClean="0">
                <a:solidFill>
                  <a:srgbClr val="0070C0"/>
                </a:solidFill>
              </a:rPr>
              <a:t>)   RS  AR(1) </a:t>
            </a:r>
          </a:p>
        </p:txBody>
      </p:sp>
      <p:pic>
        <p:nvPicPr>
          <p:cNvPr id="175106" name="Picture 2"/>
          <p:cNvPicPr>
            <a:picLocks noChangeAspect="1" noChangeArrowheads="1"/>
          </p:cNvPicPr>
          <p:nvPr/>
        </p:nvPicPr>
        <p:blipFill>
          <a:blip r:embed="rId4"/>
          <a:srcRect/>
          <a:stretch>
            <a:fillRect/>
          </a:stretch>
        </p:blipFill>
        <p:spPr bwMode="auto">
          <a:xfrm>
            <a:off x="2000232" y="2000240"/>
            <a:ext cx="5072098" cy="442915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2"/>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3"/>
          <a:srcRect/>
          <a:stretch>
            <a:fillRect/>
          </a:stretch>
        </p:blipFill>
        <p:spPr bwMode="auto">
          <a:xfrm>
            <a:off x="0" y="0"/>
            <a:ext cx="1819275" cy="1071546"/>
          </a:xfrm>
          <a:prstGeom prst="rect">
            <a:avLst/>
          </a:prstGeom>
          <a:noFill/>
          <a:ln>
            <a:solidFill>
              <a:schemeClr val="tx1"/>
            </a:solidFill>
          </a:ln>
        </p:spPr>
      </p:pic>
      <p:sp>
        <p:nvSpPr>
          <p:cNvPr id="7" name="6 Rectángulo"/>
          <p:cNvSpPr/>
          <p:nvPr/>
        </p:nvSpPr>
        <p:spPr>
          <a:xfrm>
            <a:off x="285720" y="1142984"/>
            <a:ext cx="8429684" cy="1384995"/>
          </a:xfrm>
          <a:prstGeom prst="rect">
            <a:avLst/>
          </a:prstGeom>
        </p:spPr>
        <p:txBody>
          <a:bodyPr wrap="square">
            <a:spAutoFit/>
          </a:bodyPr>
          <a:lstStyle/>
          <a:p>
            <a:pPr lvl="0">
              <a:spcBef>
                <a:spcPts val="0"/>
              </a:spcBef>
              <a:defRPr/>
            </a:pPr>
            <a:r>
              <a:rPr lang="es-ES" sz="2100" kern="0" dirty="0" smtClean="0"/>
              <a:t>Vamos a estimar un modelo alternativo que nos ayudara a realizar las pruebas para la estimación recursiva. Este modelo como el modelo anterior no presente el problema de </a:t>
            </a:r>
            <a:r>
              <a:rPr lang="es-ES" sz="2100" kern="0" dirty="0" err="1" smtClean="0"/>
              <a:t>autocorrelación</a:t>
            </a:r>
            <a:r>
              <a:rPr lang="es-ES" sz="2100" kern="0" dirty="0" smtClean="0"/>
              <a:t>. Con el comando</a:t>
            </a:r>
            <a:r>
              <a:rPr lang="es-ES" sz="2100" kern="0" dirty="0" smtClean="0">
                <a:solidFill>
                  <a:srgbClr val="0070C0"/>
                </a:solidFill>
              </a:rPr>
              <a:t> </a:t>
            </a:r>
            <a:r>
              <a:rPr lang="es-ES" sz="2100" kern="0" dirty="0" err="1" smtClean="0">
                <a:solidFill>
                  <a:srgbClr val="0070C0"/>
                </a:solidFill>
              </a:rPr>
              <a:t>Equation</a:t>
            </a:r>
            <a:r>
              <a:rPr lang="es-ES" sz="2100" kern="0" dirty="0" smtClean="0">
                <a:solidFill>
                  <a:srgbClr val="0070C0"/>
                </a:solidFill>
              </a:rPr>
              <a:t> MCO.LS log(M1)  C  log(</a:t>
            </a:r>
            <a:r>
              <a:rPr lang="es-ES" sz="2100" kern="0" dirty="0" err="1" smtClean="0">
                <a:solidFill>
                  <a:srgbClr val="0070C0"/>
                </a:solidFill>
              </a:rPr>
              <a:t>gdp</a:t>
            </a:r>
            <a:r>
              <a:rPr lang="es-ES" sz="2100" kern="0" dirty="0" smtClean="0">
                <a:solidFill>
                  <a:srgbClr val="0070C0"/>
                </a:solidFill>
              </a:rPr>
              <a:t>)   RS  log(M1(-1)) </a:t>
            </a:r>
          </a:p>
        </p:txBody>
      </p:sp>
      <p:pic>
        <p:nvPicPr>
          <p:cNvPr id="293890" name="Picture 2"/>
          <p:cNvPicPr>
            <a:picLocks noChangeAspect="1" noChangeArrowheads="1"/>
          </p:cNvPicPr>
          <p:nvPr/>
        </p:nvPicPr>
        <p:blipFill>
          <a:blip r:embed="rId4"/>
          <a:srcRect/>
          <a:stretch>
            <a:fillRect/>
          </a:stretch>
        </p:blipFill>
        <p:spPr bwMode="auto">
          <a:xfrm>
            <a:off x="357158" y="2571744"/>
            <a:ext cx="4476752" cy="3786214"/>
          </a:xfrm>
          <a:prstGeom prst="rect">
            <a:avLst/>
          </a:prstGeom>
          <a:noFill/>
          <a:ln w="9525">
            <a:solidFill>
              <a:schemeClr val="tx1"/>
            </a:solidFill>
            <a:miter lim="800000"/>
            <a:headEnd/>
            <a:tailEnd/>
          </a:ln>
          <a:effectLst/>
        </p:spPr>
      </p:pic>
      <p:sp>
        <p:nvSpPr>
          <p:cNvPr id="10" name="3 Llamada rectangular redondeada"/>
          <p:cNvSpPr/>
          <p:nvPr/>
        </p:nvSpPr>
        <p:spPr>
          <a:xfrm>
            <a:off x="5715008" y="4000504"/>
            <a:ext cx="2714644" cy="1785950"/>
          </a:xfrm>
          <a:prstGeom prst="wedgeRoundRectCallout">
            <a:avLst>
              <a:gd name="adj1" fmla="val -85257"/>
              <a:gd name="adj2" fmla="val 57970"/>
              <a:gd name="adj3" fmla="val 16667"/>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s-ES" sz="1800" dirty="0" smtClean="0"/>
              <a:t>El </a:t>
            </a:r>
            <a:r>
              <a:rPr lang="es-ES" sz="1800" i="1" dirty="0" smtClean="0"/>
              <a:t>DW</a:t>
            </a:r>
            <a:r>
              <a:rPr lang="es-ES" sz="1800" dirty="0" smtClean="0"/>
              <a:t> es casi 2 por lo que nuestro modelo llamado MCO no presenta problemas de </a:t>
            </a:r>
            <a:r>
              <a:rPr lang="es-ES" sz="1800" dirty="0" err="1" smtClean="0"/>
              <a:t>autocorrelación</a:t>
            </a:r>
            <a:r>
              <a:rPr lang="es-ES" sz="1800" dirty="0" smtClean="0"/>
              <a:t>.</a:t>
            </a:r>
            <a:endParaRPr lang="es-ES" sz="1800" i="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1 Título"/>
          <p:cNvSpPr txBox="1">
            <a:spLocks/>
          </p:cNvSpPr>
          <p:nvPr/>
        </p:nvSpPr>
        <p:spPr bwMode="auto">
          <a:xfrm>
            <a:off x="357158" y="1214422"/>
            <a:ext cx="3429024" cy="3571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2400" dirty="0" smtClean="0">
                <a:solidFill>
                  <a:srgbClr val="FF0000"/>
                </a:solidFill>
                <a:effectLst>
                  <a:outerShdw blurRad="50000" dist="30000" dir="5400000" algn="tl" rotWithShape="0">
                    <a:srgbClr val="000000">
                      <a:alpha val="30000"/>
                    </a:srgbClr>
                  </a:outerShdw>
                </a:effectLst>
                <a:latin typeface="+mj-lt"/>
                <a:ea typeface="+mj-ea"/>
                <a:cs typeface="+mj-cs"/>
              </a:rPr>
              <a:t>Heteroscedasticidad </a:t>
            </a:r>
            <a:endParaRPr lang="es-ES" sz="2400" dirty="0">
              <a:solidFill>
                <a:srgbClr val="FF0000"/>
              </a:solidFill>
              <a:effectLst>
                <a:outerShdw blurRad="50000" dist="30000" dir="5400000" algn="tl" rotWithShape="0">
                  <a:srgbClr val="000000">
                    <a:alpha val="30000"/>
                  </a:srgbClr>
                </a:outerShdw>
              </a:effectLst>
              <a:latin typeface="+mj-lt"/>
              <a:ea typeface="+mj-ea"/>
              <a:cs typeface="+mj-cs"/>
            </a:endParaRPr>
          </a:p>
        </p:txBody>
      </p:sp>
      <p:sp>
        <p:nvSpPr>
          <p:cNvPr id="9" name="2 Marcador de contenido"/>
          <p:cNvSpPr txBox="1">
            <a:spLocks/>
          </p:cNvSpPr>
          <p:nvPr/>
        </p:nvSpPr>
        <p:spPr bwMode="auto">
          <a:xfrm>
            <a:off x="357158" y="1643050"/>
            <a:ext cx="8572560" cy="47863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Arial" pitchFamily="34" charset="0"/>
                <a:ea typeface="+mn-ea"/>
                <a:cs typeface="Arial" pitchFamily="34" charset="0"/>
              </a:rPr>
              <a:t>La heteroscedasticidad significa que la varianza de las perturbaciones no es constante a lo largo de las observaciones, violando un supuesto básico del modelo (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Consecuencias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Arial" pitchFamily="34" charset="0"/>
                <a:ea typeface="+mn-ea"/>
                <a:cs typeface="Arial" pitchFamily="34" charset="0"/>
              </a:rPr>
              <a:t>Una perdida de eficiencia de los estimadores mínimos cuadrados.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Arial" pitchFamily="34" charset="0"/>
                <a:ea typeface="+mn-ea"/>
                <a:cs typeface="Arial" pitchFamily="34" charset="0"/>
              </a:rPr>
              <a:t>La varianza del estimador por MCO no es mínima.</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20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Solución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err="1" smtClean="0">
                <a:ln>
                  <a:noFill/>
                </a:ln>
                <a:effectLst/>
                <a:uLnTx/>
                <a:uFillTx/>
                <a:latin typeface="Arial" pitchFamily="34" charset="0"/>
                <a:ea typeface="+mn-ea"/>
                <a:cs typeface="Arial" pitchFamily="34" charset="0"/>
              </a:rPr>
              <a:t>Reparamétrizar</a:t>
            </a:r>
            <a:r>
              <a:rPr kumimoji="0" lang="es-ES" sz="2200" b="0" i="0" u="none" strike="noStrike" kern="0" cap="none" spc="0" normalizeH="0" baseline="0" noProof="0" dirty="0" smtClean="0">
                <a:ln>
                  <a:noFill/>
                </a:ln>
                <a:effectLst/>
                <a:uLnTx/>
                <a:uFillTx/>
                <a:latin typeface="Arial" pitchFamily="34" charset="0"/>
                <a:ea typeface="+mn-ea"/>
                <a:cs typeface="Arial" pitchFamily="34" charset="0"/>
              </a:rPr>
              <a:t> el modelo para encontrar la ley de formación de la varianza para cada periodo.</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s-ES" sz="2200" b="0" i="0" u="none" strike="noStrike" kern="0" cap="none" spc="0" normalizeH="0" baseline="0" noProof="0" dirty="0" smtClean="0">
                <a:ln>
                  <a:noFill/>
                </a:ln>
                <a:effectLst/>
                <a:uLnTx/>
                <a:uFillTx/>
                <a:latin typeface="Arial" pitchFamily="34" charset="0"/>
                <a:ea typeface="+mn-ea"/>
                <a:cs typeface="Arial" pitchFamily="34" charset="0"/>
              </a:rPr>
              <a:t>Como veremos a continuación EViews tiene incorporado varias pruebas para detectar la heteroscedasticidad de los errores.</a:t>
            </a:r>
          </a:p>
        </p:txBody>
      </p:sp>
      <p:graphicFrame>
        <p:nvGraphicFramePr>
          <p:cNvPr id="10" name="9 Objeto"/>
          <p:cNvGraphicFramePr>
            <a:graphicFrameLocks noChangeAspect="1"/>
          </p:cNvGraphicFramePr>
          <p:nvPr/>
        </p:nvGraphicFramePr>
        <p:xfrm>
          <a:off x="5572132" y="2285992"/>
          <a:ext cx="1357298" cy="525463"/>
        </p:xfrm>
        <a:graphic>
          <a:graphicData uri="http://schemas.openxmlformats.org/presentationml/2006/ole">
            <mc:AlternateContent xmlns:mc="http://schemas.openxmlformats.org/markup-compatibility/2006">
              <mc:Choice xmlns:v="urn:schemas-microsoft-com:vml" Requires="v">
                <p:oleObj spid="_x0000_s176131" name="Ecuación" r:id="rId5" imgW="723600" imgH="253800" progId="Equation.3">
                  <p:embed/>
                </p:oleObj>
              </mc:Choice>
              <mc:Fallback>
                <p:oleObj name="Ecuación" r:id="rId5" imgW="72360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32" y="2285992"/>
                        <a:ext cx="1357298"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6524625"/>
            <a:ext cx="4572000" cy="333375"/>
          </a:xfrm>
          <a:prstGeom prst="rect">
            <a:avLst/>
          </a:prstGeom>
          <a:solidFill>
            <a:schemeClr val="bg1">
              <a:lumMod val="85000"/>
            </a:schemeClr>
          </a:solidFill>
          <a:ln w="9525">
            <a:noFill/>
            <a:miter lim="800000"/>
            <a:headEnd/>
            <a:tailEnd/>
          </a:ln>
          <a:effectLst/>
        </p:spPr>
        <p:txBody>
          <a:bodyPr anchor="ctr"/>
          <a:lstStyle/>
          <a:p>
            <a:pPr algn="r"/>
            <a:r>
              <a:rPr lang="es-ES" sz="1300" dirty="0" smtClean="0">
                <a:solidFill>
                  <a:schemeClr val="accent4">
                    <a:lumMod val="75000"/>
                    <a:lumOff val="25000"/>
                  </a:schemeClr>
                </a:solidFill>
              </a:rPr>
              <a:t>econobitacora@gmail.com; nakatabox@hotmail.com</a:t>
            </a:r>
            <a:endParaRPr lang="es-ES" sz="1300" dirty="0">
              <a:solidFill>
                <a:schemeClr val="accent4">
                  <a:lumMod val="75000"/>
                  <a:lumOff val="25000"/>
                </a:schemeClr>
              </a:solidFill>
            </a:endParaRPr>
          </a:p>
        </p:txBody>
      </p:sp>
      <p:sp>
        <p:nvSpPr>
          <p:cNvPr id="23557" name="Rectangle 5"/>
          <p:cNvSpPr>
            <a:spLocks noChangeArrowheads="1"/>
          </p:cNvSpPr>
          <p:nvPr/>
        </p:nvSpPr>
        <p:spPr bwMode="auto">
          <a:xfrm>
            <a:off x="4572000" y="6524625"/>
            <a:ext cx="4572000" cy="333375"/>
          </a:xfrm>
          <a:prstGeom prst="rect">
            <a:avLst/>
          </a:prstGeom>
          <a:solidFill>
            <a:srgbClr val="FF0000"/>
          </a:solidFill>
          <a:ln w="9525">
            <a:noFill/>
            <a:miter lim="800000"/>
            <a:headEnd/>
            <a:tailEnd/>
          </a:ln>
          <a:effectLst/>
        </p:spPr>
        <p:txBody>
          <a:bodyPr anchor="ctr"/>
          <a:lstStyle/>
          <a:p>
            <a:r>
              <a:rPr lang="es-ES" sz="1200" dirty="0" smtClean="0">
                <a:solidFill>
                  <a:schemeClr val="bg1">
                    <a:lumMod val="95000"/>
                  </a:schemeClr>
                </a:solidFill>
              </a:rPr>
              <a:t>Econometría  con EViews</a:t>
            </a:r>
            <a:endParaRPr lang="es-ES" sz="1200" dirty="0">
              <a:solidFill>
                <a:schemeClr val="bg1">
                  <a:lumMod val="95000"/>
                </a:schemeClr>
              </a:solidFill>
            </a:endParaRPr>
          </a:p>
        </p:txBody>
      </p:sp>
      <p:sp>
        <p:nvSpPr>
          <p:cNvPr id="13" name="Rectangle 6"/>
          <p:cNvSpPr>
            <a:spLocks noChangeArrowheads="1"/>
          </p:cNvSpPr>
          <p:nvPr/>
        </p:nvSpPr>
        <p:spPr bwMode="auto">
          <a:xfrm>
            <a:off x="1785918" y="0"/>
            <a:ext cx="4857784" cy="1079501"/>
          </a:xfrm>
          <a:prstGeom prst="rect">
            <a:avLst/>
          </a:prstGeom>
          <a:solidFill>
            <a:schemeClr val="bg1"/>
          </a:solidFill>
          <a:ln w="9525">
            <a:solidFill>
              <a:schemeClr val="bg2">
                <a:lumMod val="75000"/>
              </a:schemeClr>
            </a:solidFill>
            <a:miter lim="800000"/>
            <a:headEnd/>
            <a:tailEnd/>
          </a:ln>
          <a:effectLst/>
        </p:spPr>
        <p:txBody>
          <a:bodyPr numCol="2" anchor="ctr"/>
          <a:lstStyle/>
          <a:p>
            <a:endParaRPr lang="es-ES" sz="1200" dirty="0">
              <a:solidFill>
                <a:srgbClr val="797979"/>
              </a:solidFill>
            </a:endParaRPr>
          </a:p>
        </p:txBody>
      </p:sp>
      <p:pic>
        <p:nvPicPr>
          <p:cNvPr id="11" name="Picture 1" descr="C:\Documents and Settings\clark\Mis documentos\Mis imágenes\20.JPG"/>
          <p:cNvPicPr>
            <a:picLocks noChangeAspect="1" noChangeArrowheads="1"/>
          </p:cNvPicPr>
          <p:nvPr/>
        </p:nvPicPr>
        <p:blipFill>
          <a:blip r:embed="rId3"/>
          <a:srcRect/>
          <a:stretch>
            <a:fillRect/>
          </a:stretch>
        </p:blipFill>
        <p:spPr bwMode="auto">
          <a:xfrm>
            <a:off x="6610350" y="0"/>
            <a:ext cx="2533650" cy="1071546"/>
          </a:xfrm>
          <a:prstGeom prst="rect">
            <a:avLst/>
          </a:prstGeom>
          <a:noFill/>
          <a:ln>
            <a:solidFill>
              <a:schemeClr val="tx1"/>
            </a:solidFill>
          </a:ln>
        </p:spPr>
      </p:pic>
      <p:pic>
        <p:nvPicPr>
          <p:cNvPr id="8" name="Picture 1" descr="C:\Documents and Settings\clark\Mis documentos\Mis imágenes\81.JPG"/>
          <p:cNvPicPr>
            <a:picLocks noChangeAspect="1" noChangeArrowheads="1"/>
          </p:cNvPicPr>
          <p:nvPr/>
        </p:nvPicPr>
        <p:blipFill>
          <a:blip r:embed="rId4"/>
          <a:srcRect/>
          <a:stretch>
            <a:fillRect/>
          </a:stretch>
        </p:blipFill>
        <p:spPr bwMode="auto">
          <a:xfrm>
            <a:off x="0" y="0"/>
            <a:ext cx="1819275" cy="1071546"/>
          </a:xfrm>
          <a:prstGeom prst="rect">
            <a:avLst/>
          </a:prstGeom>
          <a:noFill/>
          <a:ln>
            <a:solidFill>
              <a:schemeClr val="tx1"/>
            </a:solidFill>
          </a:ln>
        </p:spPr>
      </p:pic>
      <p:sp>
        <p:nvSpPr>
          <p:cNvPr id="7" name="2 Marcador de contenido"/>
          <p:cNvSpPr txBox="1">
            <a:spLocks/>
          </p:cNvSpPr>
          <p:nvPr/>
        </p:nvSpPr>
        <p:spPr bwMode="auto">
          <a:xfrm>
            <a:off x="428596" y="1285860"/>
            <a:ext cx="3071802" cy="500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s-ES" sz="2400" b="0" i="0" u="none" strike="noStrike" kern="0" cap="none" spc="0" normalizeH="0" baseline="0" noProof="0" dirty="0" smtClean="0">
                <a:ln>
                  <a:noFill/>
                </a:ln>
                <a:solidFill>
                  <a:srgbClr val="FF0000"/>
                </a:solidFill>
                <a:effectLst/>
                <a:uLnTx/>
                <a:uFillTx/>
                <a:latin typeface="+mn-lt"/>
                <a:ea typeface="+mn-ea"/>
                <a:cs typeface="+mn-cs"/>
              </a:rPr>
              <a:t>Supuesto Formal</a:t>
            </a:r>
            <a:endParaRPr kumimoji="0" lang="es-ES" sz="2000" b="0" i="0" u="none" strike="noStrike" kern="0" cap="none" spc="0" normalizeH="0" baseline="0" noProof="0" dirty="0">
              <a:ln>
                <a:noFill/>
              </a:ln>
              <a:solidFill>
                <a:srgbClr val="FF0000"/>
              </a:solidFill>
              <a:effectLst/>
              <a:uLnTx/>
              <a:uFillTx/>
              <a:latin typeface="+mn-lt"/>
              <a:ea typeface="+mn-ea"/>
              <a:cs typeface="+mn-cs"/>
            </a:endParaRPr>
          </a:p>
        </p:txBody>
      </p:sp>
      <p:graphicFrame>
        <p:nvGraphicFramePr>
          <p:cNvPr id="9" name="Object 3"/>
          <p:cNvGraphicFramePr>
            <a:graphicFrameLocks noChangeAspect="1"/>
          </p:cNvGraphicFramePr>
          <p:nvPr/>
        </p:nvGraphicFramePr>
        <p:xfrm>
          <a:off x="3214678" y="1142984"/>
          <a:ext cx="4357718" cy="1714500"/>
        </p:xfrm>
        <a:graphic>
          <a:graphicData uri="http://schemas.openxmlformats.org/presentationml/2006/ole">
            <mc:AlternateContent xmlns:mc="http://schemas.openxmlformats.org/markup-compatibility/2006">
              <mc:Choice xmlns:v="urn:schemas-microsoft-com:vml" Requires="v">
                <p:oleObj spid="_x0000_s177155" name="Ecuación" r:id="rId5" imgW="2527200" imgH="939600" progId="Equation.3">
                  <p:embed/>
                </p:oleObj>
              </mc:Choice>
              <mc:Fallback>
                <p:oleObj name="Ecuación" r:id="rId5" imgW="2527200" imgH="939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8" y="1142984"/>
                        <a:ext cx="4357718" cy="171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2 Marcador de contenido"/>
          <p:cNvSpPr txBox="1">
            <a:spLocks/>
          </p:cNvSpPr>
          <p:nvPr/>
        </p:nvSpPr>
        <p:spPr>
          <a:xfrm>
            <a:off x="285720" y="2643182"/>
            <a:ext cx="8572528" cy="3714776"/>
          </a:xfrm>
          <a:prstGeom prst="rect">
            <a:avLst/>
          </a:prstGeom>
        </p:spPr>
        <p:txBody>
          <a:bodyPr>
            <a:normAutofit/>
          </a:bodyPr>
          <a:lstStyle/>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sz="2400" i="0" u="none" strike="noStrike" kern="1200" cap="none" spc="0" normalizeH="0" baseline="0" noProof="0" dirty="0" smtClean="0">
                <a:ln>
                  <a:noFill/>
                </a:ln>
                <a:solidFill>
                  <a:srgbClr val="FF0000"/>
                </a:solidFill>
                <a:effectLst/>
                <a:uLnTx/>
                <a:uFillTx/>
                <a:latin typeface="+mn-lt"/>
                <a:ea typeface="+mn-ea"/>
                <a:cs typeface="+mn-cs"/>
              </a:rPr>
              <a:t>Detección</a:t>
            </a:r>
            <a:r>
              <a:rPr kumimoji="0" lang="es-ES" sz="2400" i="0" u="none" strike="noStrike" kern="1200" cap="none" spc="0" normalizeH="0" noProof="0" dirty="0" smtClean="0">
                <a:ln>
                  <a:noFill/>
                </a:ln>
                <a:solidFill>
                  <a:srgbClr val="FF0000"/>
                </a:solidFill>
                <a:effectLst/>
                <a:uLnTx/>
                <a:uFillTx/>
                <a:latin typeface="+mn-lt"/>
                <a:ea typeface="+mn-ea"/>
                <a:cs typeface="+mn-cs"/>
              </a:rPr>
              <a:t> de Heteroscedasticidad </a:t>
            </a:r>
          </a:p>
          <a:p>
            <a:pPr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S" sz="300" i="0" u="none" strike="noStrike" kern="1200" cap="none" spc="0" normalizeH="0" noProof="0" dirty="0" smtClean="0">
              <a:ln>
                <a:noFill/>
              </a:ln>
              <a:solidFill>
                <a:srgbClr val="FF0000"/>
              </a:solidFill>
              <a:effectLst/>
              <a:uLnTx/>
              <a:uFillTx/>
              <a:latin typeface="+mn-lt"/>
              <a:ea typeface="+mn-ea"/>
              <a:cs typeface="+mn-cs"/>
            </a:endParaRPr>
          </a:p>
          <a:p>
            <a:pPr indent="-283464" algn="just" fontAlgn="auto">
              <a:spcAft>
                <a:spcPts val="0"/>
              </a:spcAft>
              <a:buClr>
                <a:schemeClr val="accent1"/>
              </a:buClr>
              <a:buSzPct val="80000"/>
              <a:defRPr/>
            </a:pPr>
            <a:r>
              <a:rPr lang="es-ES" sz="2200" dirty="0" smtClean="0"/>
              <a:t>Este análisis se basa en los residuos</a:t>
            </a:r>
          </a:p>
          <a:p>
            <a:pPr indent="-283464" algn="just" fontAlgn="auto">
              <a:spcAft>
                <a:spcPts val="0"/>
              </a:spcAft>
              <a:buClr>
                <a:schemeClr val="accent1"/>
              </a:buClr>
              <a:buSzPct val="80000"/>
              <a:defRPr/>
            </a:pPr>
            <a:r>
              <a:rPr lang="es-ES" sz="2200" dirty="0" smtClean="0">
                <a:solidFill>
                  <a:schemeClr val="bg1">
                    <a:lumMod val="50000"/>
                  </a:schemeClr>
                </a:solidFill>
              </a:rPr>
              <a:t>i) </a:t>
            </a:r>
            <a:r>
              <a:rPr lang="es-ES" sz="2200" dirty="0" smtClean="0"/>
              <a:t>Representación grafica del valor absoluto de los errores con cada uno de los regresores.</a:t>
            </a:r>
          </a:p>
          <a:p>
            <a:pPr indent="-283464" algn="just" fontAlgn="auto">
              <a:spcAft>
                <a:spcPts val="0"/>
              </a:spcAft>
              <a:buClr>
                <a:schemeClr val="accent1"/>
              </a:buClr>
              <a:buSzPct val="80000"/>
              <a:defRPr/>
            </a:pPr>
            <a:r>
              <a:rPr lang="es-ES" sz="2200" dirty="0" err="1" smtClean="0">
                <a:solidFill>
                  <a:schemeClr val="bg1">
                    <a:lumMod val="50000"/>
                  </a:schemeClr>
                </a:solidFill>
              </a:rPr>
              <a:t>ii</a:t>
            </a:r>
            <a:r>
              <a:rPr lang="es-ES" sz="2200" dirty="0" smtClean="0">
                <a:solidFill>
                  <a:schemeClr val="bg1">
                    <a:lumMod val="50000"/>
                  </a:schemeClr>
                </a:solidFill>
              </a:rPr>
              <a:t>) </a:t>
            </a:r>
            <a:r>
              <a:rPr lang="es-ES" sz="2200" dirty="0" smtClean="0"/>
              <a:t>Representación gráfica de del cuadrado de los errores con cada uno de los regresores.</a:t>
            </a:r>
          </a:p>
          <a:p>
            <a:pPr indent="-283464" algn="just" fontAlgn="auto">
              <a:spcAft>
                <a:spcPts val="0"/>
              </a:spcAft>
              <a:buClr>
                <a:schemeClr val="accent1"/>
              </a:buClr>
              <a:buSzPct val="80000"/>
              <a:defRPr/>
            </a:pPr>
            <a:r>
              <a:rPr lang="es-ES" sz="2200" dirty="0" err="1" smtClean="0">
                <a:solidFill>
                  <a:schemeClr val="bg1">
                    <a:lumMod val="50000"/>
                  </a:schemeClr>
                </a:solidFill>
              </a:rPr>
              <a:t>iii</a:t>
            </a:r>
            <a:r>
              <a:rPr lang="es-ES" sz="2200" dirty="0" smtClean="0">
                <a:solidFill>
                  <a:schemeClr val="bg1">
                    <a:lumMod val="50000"/>
                  </a:schemeClr>
                </a:solidFill>
              </a:rPr>
              <a:t>) </a:t>
            </a:r>
            <a:r>
              <a:rPr lang="es-ES" sz="2200" dirty="0" smtClean="0"/>
              <a:t>Representación gráfica de residuos estimados  versus la variable dependiente proyectada o tras variables conocidas, para explicar el comportamiento de la varianza y poder extraer su ley.</a:t>
            </a:r>
          </a:p>
          <a:p>
            <a:pPr marR="0" lvl="0" indent="-283464" algn="just" defTabSz="914400" rtl="0" eaLnBrk="1" fontAlgn="auto" latinLnBrk="0" hangingPunct="1">
              <a:lnSpc>
                <a:spcPct val="100000"/>
              </a:lnSpc>
              <a:spcAft>
                <a:spcPts val="0"/>
              </a:spcAft>
              <a:buClr>
                <a:schemeClr val="accent1"/>
              </a:buClr>
              <a:buSzPct val="80000"/>
              <a:buFont typeface="Wingdings 2"/>
              <a:buNone/>
              <a:tabLst/>
              <a:defRPr/>
            </a:pPr>
            <a:r>
              <a:rPr kumimoji="0" lang="es-ES" sz="2200" i="0" u="none" strike="noStrike" kern="1200" cap="none" spc="0" normalizeH="0" baseline="0" noProof="0" dirty="0" err="1" smtClean="0">
                <a:ln>
                  <a:noFill/>
                </a:ln>
                <a:solidFill>
                  <a:schemeClr val="bg1">
                    <a:lumMod val="50000"/>
                  </a:schemeClr>
                </a:solidFill>
                <a:effectLst/>
                <a:uLnTx/>
                <a:uFillTx/>
                <a:latin typeface="+mn-lt"/>
                <a:ea typeface="+mn-ea"/>
                <a:cs typeface="+mn-cs"/>
              </a:rPr>
              <a:t>iv</a:t>
            </a:r>
            <a:r>
              <a:rPr kumimoji="0" lang="es-ES" sz="2200" i="0" u="none" strike="noStrike" kern="1200" cap="none" spc="0" normalizeH="0" baseline="0" noProof="0" dirty="0" smtClean="0">
                <a:ln>
                  <a:noFill/>
                </a:ln>
                <a:solidFill>
                  <a:schemeClr val="bg1">
                    <a:lumMod val="50000"/>
                  </a:schemeClr>
                </a:solidFill>
                <a:effectLst/>
                <a:uLnTx/>
                <a:uFillTx/>
                <a:latin typeface="+mn-lt"/>
                <a:ea typeface="+mn-ea"/>
                <a:cs typeface="+mn-cs"/>
              </a:rPr>
              <a:t>)</a:t>
            </a:r>
            <a:r>
              <a:rPr kumimoji="0" lang="es-ES" sz="2200"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s-ES" sz="2200" i="0" u="none" strike="noStrike" kern="1200" cap="none" spc="0" normalizeH="0" baseline="0" noProof="0" dirty="0" smtClean="0">
                <a:ln>
                  <a:noFill/>
                </a:ln>
                <a:effectLst/>
                <a:uLnTx/>
                <a:uFillTx/>
                <a:latin typeface="+mn-lt"/>
                <a:ea typeface="+mn-ea"/>
                <a:cs typeface="+mn-cs"/>
              </a:rPr>
              <a:t>Prueba general de </a:t>
            </a:r>
            <a:r>
              <a:rPr kumimoji="0" lang="es-ES" sz="2200" i="0" u="none" strike="noStrike" kern="1200" cap="none" spc="0" normalizeH="0" baseline="0" noProof="0" dirty="0" err="1" smtClean="0">
                <a:ln>
                  <a:noFill/>
                </a:ln>
                <a:effectLst/>
                <a:uLnTx/>
                <a:uFillTx/>
                <a:latin typeface="+mn-lt"/>
                <a:ea typeface="+mn-ea"/>
                <a:cs typeface="+mn-cs"/>
              </a:rPr>
              <a:t>Goldfeld</a:t>
            </a:r>
            <a:r>
              <a:rPr lang="es-ES" sz="2200" dirty="0" smtClean="0">
                <a:latin typeface="+mn-lt"/>
              </a:rPr>
              <a:t> </a:t>
            </a:r>
            <a:r>
              <a:rPr kumimoji="0" lang="es-ES" sz="2200" i="0" u="none" strike="noStrike" kern="1200" cap="none" spc="0" normalizeH="0" baseline="0" noProof="0" dirty="0" smtClean="0">
                <a:ln>
                  <a:noFill/>
                </a:ln>
                <a:effectLst/>
                <a:uLnTx/>
                <a:uFillTx/>
                <a:latin typeface="+mn-lt"/>
                <a:ea typeface="+mn-ea"/>
                <a:cs typeface="+mn-cs"/>
              </a:rPr>
              <a:t>y</a:t>
            </a:r>
            <a:r>
              <a:rPr kumimoji="0" lang="es-ES" sz="2200" i="0" u="none" strike="noStrike" kern="1200" cap="none" spc="0" normalizeH="0" noProof="0" dirty="0" smtClean="0">
                <a:ln>
                  <a:noFill/>
                </a:ln>
                <a:effectLst/>
                <a:uLnTx/>
                <a:uFillTx/>
                <a:latin typeface="+mn-lt"/>
                <a:ea typeface="+mn-ea"/>
                <a:cs typeface="+mn-cs"/>
              </a:rPr>
              <a:t> </a:t>
            </a:r>
            <a:r>
              <a:rPr kumimoji="0" lang="es-ES" sz="2200" i="0" u="none" strike="noStrike" kern="1200" cap="none" spc="0" normalizeH="0" baseline="0" noProof="0" dirty="0" err="1" smtClean="0">
                <a:ln>
                  <a:noFill/>
                </a:ln>
                <a:effectLst/>
                <a:uLnTx/>
                <a:uFillTx/>
                <a:latin typeface="+mn-lt"/>
                <a:ea typeface="+mn-ea"/>
                <a:cs typeface="+mn-cs"/>
              </a:rPr>
              <a:t>Quant</a:t>
            </a:r>
            <a:r>
              <a:rPr kumimoji="0" lang="es-ES" sz="2200" i="0" u="none" strike="noStrike" kern="1200" cap="none" spc="0" normalizeH="0" baseline="0" noProof="0" dirty="0" smtClean="0">
                <a:ln>
                  <a:noFill/>
                </a:ln>
                <a:effectLst/>
                <a:uLnTx/>
                <a:uFillTx/>
                <a:latin typeface="+mn-lt"/>
                <a:ea typeface="+mn-ea"/>
                <a:cs typeface="+mn-cs"/>
              </a:rPr>
              <a:t>, </a:t>
            </a:r>
            <a:r>
              <a:rPr kumimoji="0" lang="es-ES" sz="2200" i="0" u="none" strike="noStrike" kern="1200" cap="none" spc="0" normalizeH="0" baseline="0" noProof="0" dirty="0" err="1" smtClean="0">
                <a:ln>
                  <a:noFill/>
                </a:ln>
                <a:effectLst/>
                <a:uLnTx/>
                <a:uFillTx/>
                <a:latin typeface="+mn-lt"/>
                <a:ea typeface="+mn-ea"/>
                <a:cs typeface="+mn-cs"/>
              </a:rPr>
              <a:t>Breusch</a:t>
            </a:r>
            <a:r>
              <a:rPr kumimoji="0" lang="es-ES" sz="2200" i="0" u="none" strike="noStrike" kern="1200" cap="none" spc="0" normalizeH="0" baseline="0" noProof="0" dirty="0" smtClean="0">
                <a:ln>
                  <a:noFill/>
                </a:ln>
                <a:effectLst/>
                <a:uLnTx/>
                <a:uFillTx/>
                <a:latin typeface="+mn-lt"/>
                <a:ea typeface="+mn-ea"/>
                <a:cs typeface="+mn-cs"/>
              </a:rPr>
              <a:t> y Pagan , White.</a:t>
            </a:r>
          </a:p>
          <a:p>
            <a:pPr marR="0" lvl="0" indent="-283464" algn="just" defTabSz="914400" rtl="0" eaLnBrk="1" fontAlgn="auto" latinLnBrk="0" hangingPunct="1">
              <a:lnSpc>
                <a:spcPct val="100000"/>
              </a:lnSpc>
              <a:spcAft>
                <a:spcPts val="0"/>
              </a:spcAft>
              <a:buClr>
                <a:schemeClr val="accent1"/>
              </a:buClr>
              <a:buSzPct val="80000"/>
              <a:buFont typeface="Wingdings 2"/>
              <a:buNone/>
              <a:tabLst/>
              <a:defRPr/>
            </a:pPr>
            <a:endParaRPr lang="es-ES" sz="1300" dirty="0" smtClean="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6871</TotalTime>
  <Words>11423</Words>
  <Application>Microsoft Office PowerPoint</Application>
  <PresentationFormat>Presentación en pantalla (4:3)</PresentationFormat>
  <Paragraphs>1407</Paragraphs>
  <Slides>171</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171</vt:i4>
      </vt:variant>
    </vt:vector>
  </HeadingPairs>
  <TitlesOfParts>
    <vt:vector size="174" baseType="lpstr">
      <vt:lpstr>Default Design</vt:lpstr>
      <vt:lpstr>Hoja de cálculo</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O&amp;M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Lineal General con EViews</dc:title>
  <dc:subject>Econometría</dc:subject>
  <dc:creator>Cesar Antunez. I</dc:creator>
  <cp:keywords>Supuestos basicos del modelo</cp:keywords>
  <dc:description>Propiedades de MCO.</dc:description>
  <cp:lastModifiedBy>Luana</cp:lastModifiedBy>
  <cp:revision>510</cp:revision>
  <dcterms:created xsi:type="dcterms:W3CDTF">2008-06-26T04:44:29Z</dcterms:created>
  <dcterms:modified xsi:type="dcterms:W3CDTF">2011-05-09T09:42:45Z</dcterms:modified>
  <cp:category>http://www.eumed.net/ce/</cp:category>
</cp:coreProperties>
</file>