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slides/slide128.xml" ContentType="application/vnd.openxmlformats-officedocument.presentationml.slide+xml"/>
  <Override PartName="/ppt/slides/slide137.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9"/>
  </p:notesMasterIdLst>
  <p:sldIdLst>
    <p:sldId id="257" r:id="rId2"/>
    <p:sldId id="426" r:id="rId3"/>
    <p:sldId id="258" r:id="rId4"/>
    <p:sldId id="259" r:id="rId5"/>
    <p:sldId id="260" r:id="rId6"/>
    <p:sldId id="261" r:id="rId7"/>
    <p:sldId id="262" r:id="rId8"/>
    <p:sldId id="263" r:id="rId9"/>
    <p:sldId id="264" r:id="rId10"/>
    <p:sldId id="265" r:id="rId11"/>
    <p:sldId id="267" r:id="rId12"/>
    <p:sldId id="268" r:id="rId13"/>
    <p:sldId id="269" r:id="rId14"/>
    <p:sldId id="270" r:id="rId15"/>
    <p:sldId id="271" r:id="rId16"/>
    <p:sldId id="272" r:id="rId17"/>
    <p:sldId id="266" r:id="rId18"/>
    <p:sldId id="274" r:id="rId19"/>
    <p:sldId id="275" r:id="rId20"/>
    <p:sldId id="276" r:id="rId21"/>
    <p:sldId id="277" r:id="rId22"/>
    <p:sldId id="278" r:id="rId23"/>
    <p:sldId id="279" r:id="rId24"/>
    <p:sldId id="280" r:id="rId25"/>
    <p:sldId id="292" r:id="rId26"/>
    <p:sldId id="294" r:id="rId27"/>
    <p:sldId id="296" r:id="rId28"/>
    <p:sldId id="297" r:id="rId29"/>
    <p:sldId id="281" r:id="rId30"/>
    <p:sldId id="295" r:id="rId31"/>
    <p:sldId id="287" r:id="rId32"/>
    <p:sldId id="288" r:id="rId33"/>
    <p:sldId id="289" r:id="rId34"/>
    <p:sldId id="290" r:id="rId35"/>
    <p:sldId id="291" r:id="rId36"/>
    <p:sldId id="298" r:id="rId37"/>
    <p:sldId id="299" r:id="rId38"/>
    <p:sldId id="300" r:id="rId39"/>
    <p:sldId id="301" r:id="rId40"/>
    <p:sldId id="302" r:id="rId41"/>
    <p:sldId id="303" r:id="rId42"/>
    <p:sldId id="304" r:id="rId43"/>
    <p:sldId id="305" r:id="rId44"/>
    <p:sldId id="306" r:id="rId45"/>
    <p:sldId id="307" r:id="rId46"/>
    <p:sldId id="308" r:id="rId47"/>
    <p:sldId id="309" r:id="rId48"/>
    <p:sldId id="310" r:id="rId49"/>
    <p:sldId id="311" r:id="rId50"/>
    <p:sldId id="312" r:id="rId51"/>
    <p:sldId id="313" r:id="rId52"/>
    <p:sldId id="314" r:id="rId53"/>
    <p:sldId id="315" r:id="rId54"/>
    <p:sldId id="316" r:id="rId55"/>
    <p:sldId id="317" r:id="rId56"/>
    <p:sldId id="318" r:id="rId57"/>
    <p:sldId id="319" r:id="rId58"/>
    <p:sldId id="320" r:id="rId59"/>
    <p:sldId id="321" r:id="rId60"/>
    <p:sldId id="348" r:id="rId61"/>
    <p:sldId id="322" r:id="rId62"/>
    <p:sldId id="323" r:id="rId63"/>
    <p:sldId id="324" r:id="rId64"/>
    <p:sldId id="325" r:id="rId65"/>
    <p:sldId id="326" r:id="rId66"/>
    <p:sldId id="327" r:id="rId67"/>
    <p:sldId id="328" r:id="rId68"/>
    <p:sldId id="329" r:id="rId69"/>
    <p:sldId id="330" r:id="rId70"/>
    <p:sldId id="349" r:id="rId71"/>
    <p:sldId id="331" r:id="rId72"/>
    <p:sldId id="350" r:id="rId73"/>
    <p:sldId id="332" r:id="rId74"/>
    <p:sldId id="333" r:id="rId75"/>
    <p:sldId id="334" r:id="rId76"/>
    <p:sldId id="335" r:id="rId77"/>
    <p:sldId id="351" r:id="rId78"/>
    <p:sldId id="336" r:id="rId79"/>
    <p:sldId id="337" r:id="rId80"/>
    <p:sldId id="352" r:id="rId81"/>
    <p:sldId id="353" r:id="rId82"/>
    <p:sldId id="338" r:id="rId83"/>
    <p:sldId id="339" r:id="rId84"/>
    <p:sldId id="340" r:id="rId85"/>
    <p:sldId id="341" r:id="rId86"/>
    <p:sldId id="342" r:id="rId87"/>
    <p:sldId id="343" r:id="rId88"/>
    <p:sldId id="344" r:id="rId89"/>
    <p:sldId id="345" r:id="rId90"/>
    <p:sldId id="346" r:id="rId91"/>
    <p:sldId id="355" r:id="rId92"/>
    <p:sldId id="354" r:id="rId93"/>
    <p:sldId id="356" r:id="rId94"/>
    <p:sldId id="357" r:id="rId95"/>
    <p:sldId id="358" r:id="rId96"/>
    <p:sldId id="360" r:id="rId97"/>
    <p:sldId id="359" r:id="rId98"/>
    <p:sldId id="347" r:id="rId99"/>
    <p:sldId id="361" r:id="rId100"/>
    <p:sldId id="362" r:id="rId101"/>
    <p:sldId id="363" r:id="rId102"/>
    <p:sldId id="364" r:id="rId103"/>
    <p:sldId id="365" r:id="rId104"/>
    <p:sldId id="366" r:id="rId105"/>
    <p:sldId id="367" r:id="rId106"/>
    <p:sldId id="368" r:id="rId107"/>
    <p:sldId id="378" r:id="rId108"/>
    <p:sldId id="370" r:id="rId109"/>
    <p:sldId id="381" r:id="rId110"/>
    <p:sldId id="382" r:id="rId111"/>
    <p:sldId id="383" r:id="rId112"/>
    <p:sldId id="384" r:id="rId113"/>
    <p:sldId id="385" r:id="rId114"/>
    <p:sldId id="386" r:id="rId115"/>
    <p:sldId id="387" r:id="rId116"/>
    <p:sldId id="388" r:id="rId117"/>
    <p:sldId id="373" r:id="rId118"/>
    <p:sldId id="389" r:id="rId119"/>
    <p:sldId id="390" r:id="rId120"/>
    <p:sldId id="374" r:id="rId121"/>
    <p:sldId id="391" r:id="rId122"/>
    <p:sldId id="392" r:id="rId123"/>
    <p:sldId id="393" r:id="rId124"/>
    <p:sldId id="375" r:id="rId125"/>
    <p:sldId id="394" r:id="rId126"/>
    <p:sldId id="396" r:id="rId127"/>
    <p:sldId id="376" r:id="rId128"/>
    <p:sldId id="397" r:id="rId129"/>
    <p:sldId id="398" r:id="rId130"/>
    <p:sldId id="377" r:id="rId131"/>
    <p:sldId id="395" r:id="rId132"/>
    <p:sldId id="369" r:id="rId133"/>
    <p:sldId id="399" r:id="rId134"/>
    <p:sldId id="400" r:id="rId135"/>
    <p:sldId id="401" r:id="rId136"/>
    <p:sldId id="273" r:id="rId137"/>
    <p:sldId id="402" r:id="rId13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RK" initials="C" lastIdx="4" clrIdx="0"/>
  <p:cmAuthor id="1" name="Cesar Antunez"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8892" autoAdjust="0"/>
    <p:restoredTop sz="97554" autoAdjust="0"/>
  </p:normalViewPr>
  <p:slideViewPr>
    <p:cSldViewPr>
      <p:cViewPr>
        <p:scale>
          <a:sx n="50" d="100"/>
          <a:sy n="50" d="100"/>
        </p:scale>
        <p:origin x="-444" y="-114"/>
      </p:cViewPr>
      <p:guideLst>
        <p:guide orient="horz" pos="2160"/>
        <p:guide pos="2880"/>
      </p:guideLst>
    </p:cSldViewPr>
  </p:slideViewPr>
  <p:outlineViewPr>
    <p:cViewPr>
      <p:scale>
        <a:sx n="33" d="100"/>
        <a:sy n="33" d="100"/>
      </p:scale>
      <p:origin x="0" y="20574"/>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image" Target="../media/image37.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image" Target="../media/image46.wmf"/><Relationship Id="rId4" Type="http://schemas.openxmlformats.org/officeDocument/2006/relationships/image" Target="../media/image49.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64.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6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image" Target="../media/image68.wmf"/><Relationship Id="rId1" Type="http://schemas.openxmlformats.org/officeDocument/2006/relationships/image" Target="../media/image67.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71.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73.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75.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77.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88.wmf"/><Relationship Id="rId2" Type="http://schemas.openxmlformats.org/officeDocument/2006/relationships/image" Target="../media/image87.wmf"/><Relationship Id="rId1" Type="http://schemas.openxmlformats.org/officeDocument/2006/relationships/image" Target="../media/image86.wmf"/></Relationships>
</file>

<file path=ppt/drawings/_rels/vmlDrawing26.vml.rels><?xml version="1.0" encoding="UTF-8" standalone="yes"?>
<Relationships xmlns="http://schemas.openxmlformats.org/package/2006/relationships"><Relationship Id="rId2" Type="http://schemas.openxmlformats.org/officeDocument/2006/relationships/image" Target="../media/image90.wmf"/><Relationship Id="rId1" Type="http://schemas.openxmlformats.org/officeDocument/2006/relationships/image" Target="../media/image89.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91.wmf"/></Relationships>
</file>

<file path=ppt/drawings/_rels/vmlDrawing28.vml.rels><?xml version="1.0" encoding="UTF-8" standalone="yes"?>
<Relationships xmlns="http://schemas.openxmlformats.org/package/2006/relationships"><Relationship Id="rId2" Type="http://schemas.openxmlformats.org/officeDocument/2006/relationships/image" Target="../media/image148.wmf"/><Relationship Id="rId1" Type="http://schemas.openxmlformats.org/officeDocument/2006/relationships/image" Target="../media/image14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image" Target="../media/image25.wmf"/><Relationship Id="rId7" Type="http://schemas.openxmlformats.org/officeDocument/2006/relationships/image" Target="../media/image29.wmf"/><Relationship Id="rId2" Type="http://schemas.openxmlformats.org/officeDocument/2006/relationships/image" Target="../media/image24.wmf"/><Relationship Id="rId1" Type="http://schemas.openxmlformats.org/officeDocument/2006/relationships/image" Target="../media/image23.wmf"/><Relationship Id="rId6" Type="http://schemas.openxmlformats.org/officeDocument/2006/relationships/image" Target="../media/image28.wmf"/><Relationship Id="rId5" Type="http://schemas.openxmlformats.org/officeDocument/2006/relationships/image" Target="../media/image27.wmf"/><Relationship Id="rId4" Type="http://schemas.openxmlformats.org/officeDocument/2006/relationships/image" Target="../media/image2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70F95E-434D-4BBE-A5F1-127CEF0FB6DA}" type="datetimeFigureOut">
              <a:rPr lang="es-ES" smtClean="0"/>
              <a:pPr/>
              <a:t>02/06/2011</a:t>
            </a:fld>
            <a:endParaRPr lang="es-ES"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09EAD4-376E-4FD1-8FA9-F1BF1029D2A1}" type="slidenum">
              <a:rPr lang="es-ES" smtClean="0"/>
              <a:pPr/>
              <a:t>‹Nº›</a:t>
            </a:fld>
            <a:endParaRPr lang="es-E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4A09EAD4-376E-4FD1-8FA9-F1BF1029D2A1}" type="slidenum">
              <a:rPr lang="es-ES" smtClean="0"/>
              <a:pPr/>
              <a:t>9</a:t>
            </a:fld>
            <a:endParaRPr lang="es-E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sz="1000" dirty="0"/>
          </a:p>
        </p:txBody>
      </p:sp>
      <p:sp>
        <p:nvSpPr>
          <p:cNvPr id="4" name="3 Marcador de número de diapositiva"/>
          <p:cNvSpPr>
            <a:spLocks noGrp="1"/>
          </p:cNvSpPr>
          <p:nvPr>
            <p:ph type="sldNum" sz="quarter" idx="10"/>
          </p:nvPr>
        </p:nvSpPr>
        <p:spPr/>
        <p:txBody>
          <a:bodyPr/>
          <a:lstStyle/>
          <a:p>
            <a:fld id="{4A09EAD4-376E-4FD1-8FA9-F1BF1029D2A1}" type="slidenum">
              <a:rPr lang="es-ES" smtClean="0"/>
              <a:pPr/>
              <a:t>23</a:t>
            </a:fld>
            <a:endParaRPr lang="es-E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4A09EAD4-376E-4FD1-8FA9-F1BF1029D2A1}" type="slidenum">
              <a:rPr lang="es-ES" smtClean="0"/>
              <a:pPr/>
              <a:t>35</a:t>
            </a:fld>
            <a:endParaRPr lang="es-E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4A09EAD4-376E-4FD1-8FA9-F1BF1029D2A1}" type="slidenum">
              <a:rPr lang="es-ES" smtClean="0"/>
              <a:pPr/>
              <a:t>102</a:t>
            </a:fld>
            <a:endParaRPr lang="es-E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4C76610E-DAAA-4B26-8354-4F01A536F1C0}" type="datetimeFigureOut">
              <a:rPr lang="es-ES" smtClean="0"/>
              <a:pPr/>
              <a:t>02/06/2011</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3AD3F70A-D36A-49EB-BC52-CDB6A952426B}" type="slidenum">
              <a:rPr lang="es-ES" smtClean="0"/>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C76610E-DAAA-4B26-8354-4F01A536F1C0}" type="datetimeFigureOut">
              <a:rPr lang="es-ES" smtClean="0"/>
              <a:pPr/>
              <a:t>02/06/2011</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3AD3F70A-D36A-49EB-BC52-CDB6A952426B}"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C76610E-DAAA-4B26-8354-4F01A536F1C0}" type="datetimeFigureOut">
              <a:rPr lang="es-ES" smtClean="0"/>
              <a:pPr/>
              <a:t>02/06/2011</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3AD3F70A-D36A-49EB-BC52-CDB6A952426B}" type="slidenum">
              <a:rPr lang="es-ES" smtClean="0"/>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C76610E-DAAA-4B26-8354-4F01A536F1C0}" type="datetimeFigureOut">
              <a:rPr lang="es-ES" smtClean="0"/>
              <a:pPr/>
              <a:t>02/06/2011</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3AD3F70A-D36A-49EB-BC52-CDB6A952426B}" type="slidenum">
              <a:rPr lang="es-ES" smtClean="0"/>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C76610E-DAAA-4B26-8354-4F01A536F1C0}" type="datetimeFigureOut">
              <a:rPr lang="es-ES" smtClean="0"/>
              <a:pPr/>
              <a:t>02/06/2011</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3AD3F70A-D36A-49EB-BC52-CDB6A952426B}" type="slidenum">
              <a:rPr lang="es-ES" smtClean="0"/>
              <a:pPr/>
              <a:t>‹Nº›</a:t>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4C76610E-DAAA-4B26-8354-4F01A536F1C0}" type="datetimeFigureOut">
              <a:rPr lang="es-ES" smtClean="0"/>
              <a:pPr/>
              <a:t>02/06/2011</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3AD3F70A-D36A-49EB-BC52-CDB6A952426B}" type="slidenum">
              <a:rPr lang="es-ES" smtClean="0"/>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4C76610E-DAAA-4B26-8354-4F01A536F1C0}" type="datetimeFigureOut">
              <a:rPr lang="es-ES" smtClean="0"/>
              <a:pPr/>
              <a:t>02/06/2011</a:t>
            </a:fld>
            <a:endParaRPr lang="es-ES" dirty="0"/>
          </a:p>
        </p:txBody>
      </p:sp>
      <p:sp>
        <p:nvSpPr>
          <p:cNvPr id="8" name="7 Marcador de pie de página"/>
          <p:cNvSpPr>
            <a:spLocks noGrp="1"/>
          </p:cNvSpPr>
          <p:nvPr>
            <p:ph type="ftr" sz="quarter" idx="11"/>
          </p:nvPr>
        </p:nvSpPr>
        <p:spPr/>
        <p:txBody>
          <a:bodyPr/>
          <a:lstStyle/>
          <a:p>
            <a:endParaRPr lang="es-ES" dirty="0"/>
          </a:p>
        </p:txBody>
      </p:sp>
      <p:sp>
        <p:nvSpPr>
          <p:cNvPr id="9" name="8 Marcador de número de diapositiva"/>
          <p:cNvSpPr>
            <a:spLocks noGrp="1"/>
          </p:cNvSpPr>
          <p:nvPr>
            <p:ph type="sldNum" sz="quarter" idx="12"/>
          </p:nvPr>
        </p:nvSpPr>
        <p:spPr/>
        <p:txBody>
          <a:bodyPr/>
          <a:lstStyle/>
          <a:p>
            <a:fld id="{3AD3F70A-D36A-49EB-BC52-CDB6A952426B}" type="slidenum">
              <a:rPr lang="es-ES" smtClean="0"/>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4C76610E-DAAA-4B26-8354-4F01A536F1C0}" type="datetimeFigureOut">
              <a:rPr lang="es-ES" smtClean="0"/>
              <a:pPr/>
              <a:t>02/06/2011</a:t>
            </a:fld>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p>
            <a:fld id="{3AD3F70A-D36A-49EB-BC52-CDB6A952426B}" type="slidenum">
              <a:rPr lang="es-ES" smtClean="0"/>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C76610E-DAAA-4B26-8354-4F01A536F1C0}" type="datetimeFigureOut">
              <a:rPr lang="es-ES" smtClean="0"/>
              <a:pPr/>
              <a:t>02/06/2011</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3AD3F70A-D36A-49EB-BC52-CDB6A952426B}"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C76610E-DAAA-4B26-8354-4F01A536F1C0}" type="datetimeFigureOut">
              <a:rPr lang="es-ES" smtClean="0"/>
              <a:pPr/>
              <a:t>02/06/2011</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3AD3F70A-D36A-49EB-BC52-CDB6A952426B}" type="slidenum">
              <a:rPr lang="es-ES" smtClean="0"/>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C76610E-DAAA-4B26-8354-4F01A536F1C0}" type="datetimeFigureOut">
              <a:rPr lang="es-ES" smtClean="0"/>
              <a:pPr/>
              <a:t>02/06/2011</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3AD3F70A-D36A-49EB-BC52-CDB6A952426B}" type="slidenum">
              <a:rPr lang="es-ES" smtClean="0"/>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76610E-DAAA-4B26-8354-4F01A536F1C0}" type="datetimeFigureOut">
              <a:rPr lang="es-ES" smtClean="0"/>
              <a:pPr/>
              <a:t>02/06/2011</a:t>
            </a:fld>
            <a:endParaRPr lang="es-ES"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D3F70A-D36A-49EB-BC52-CDB6A952426B}" type="slidenum">
              <a:rPr lang="es-ES" smtClean="0"/>
              <a:pPr/>
              <a:t>‹Nº›</a:t>
            </a:fld>
            <a:endParaRPr lang="es-E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image" Target="../media/image6.gif"/><Relationship Id="rId4" Type="http://schemas.openxmlformats.org/officeDocument/2006/relationships/image" Target="../media/image4.jpeg"/></Relationships>
</file>

<file path=ppt/slides/_rels/slide10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03.png"/></Relationships>
</file>

<file path=ppt/slides/_rels/slide10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04.png"/></Relationships>
</file>

<file path=ppt/slides/_rels/slide10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07.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06.png"/><Relationship Id="rId5" Type="http://schemas.openxmlformats.org/officeDocument/2006/relationships/image" Target="../media/image105.png"/><Relationship Id="rId4" Type="http://schemas.openxmlformats.org/officeDocument/2006/relationships/image" Target="../media/image4.jpeg"/></Relationships>
</file>

<file path=ppt/slides/_rels/slide10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108.png"/></Relationships>
</file>

<file path=ppt/slides/_rels/slide10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12.png"/><Relationship Id="rId4" Type="http://schemas.openxmlformats.org/officeDocument/2006/relationships/image" Target="../media/image111.png"/></Relationships>
</file>

<file path=ppt/slides/_rels/slide10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14.png"/><Relationship Id="rId5" Type="http://schemas.openxmlformats.org/officeDocument/2006/relationships/image" Target="../media/image113.png"/><Relationship Id="rId4" Type="http://schemas.openxmlformats.org/officeDocument/2006/relationships/image" Target="../media/image109.png"/></Relationships>
</file>

<file path=ppt/slides/_rels/slide10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16.png"/><Relationship Id="rId4" Type="http://schemas.openxmlformats.org/officeDocument/2006/relationships/image" Target="../media/image115.png"/></Relationships>
</file>

<file path=ppt/slides/_rels/slide10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17.png"/><Relationship Id="rId4" Type="http://schemas.openxmlformats.org/officeDocument/2006/relationships/image" Target="../media/image6.gif"/></Relationships>
</file>

<file path=ppt/slides/_rels/slide10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19.png"/><Relationship Id="rId4" Type="http://schemas.openxmlformats.org/officeDocument/2006/relationships/image" Target="../media/image118.png"/></Relationships>
</file>

<file path=ppt/slides/_rels/slide10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20.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oleObject" Target="../embeddings/oleObject4.bin"/><Relationship Id="rId5" Type="http://schemas.openxmlformats.org/officeDocument/2006/relationships/image" Target="../media/image6.gif"/><Relationship Id="rId4" Type="http://schemas.openxmlformats.org/officeDocument/2006/relationships/image" Target="../media/image4.jpeg"/></Relationships>
</file>

<file path=ppt/slides/_rels/slide1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21.png"/><Relationship Id="rId4" Type="http://schemas.openxmlformats.org/officeDocument/2006/relationships/image" Target="../media/image6.gif"/></Relationships>
</file>

<file path=ppt/slides/_rels/slide1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23.png"/><Relationship Id="rId4" Type="http://schemas.openxmlformats.org/officeDocument/2006/relationships/image" Target="../media/image122.png"/></Relationships>
</file>

<file path=ppt/slides/_rels/slide1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25.png"/><Relationship Id="rId4" Type="http://schemas.openxmlformats.org/officeDocument/2006/relationships/image" Target="../media/image124.png"/></Relationships>
</file>

<file path=ppt/slides/_rels/slide1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26.png"/></Relationships>
</file>

<file path=ppt/slides/_rels/slide11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30.png"/><Relationship Id="rId2" Type="http://schemas.openxmlformats.org/officeDocument/2006/relationships/image" Target="../media/image127.png"/><Relationship Id="rId1" Type="http://schemas.openxmlformats.org/officeDocument/2006/relationships/slideLayout" Target="../slideLayouts/slideLayout1.xml"/><Relationship Id="rId6" Type="http://schemas.openxmlformats.org/officeDocument/2006/relationships/image" Target="../media/image129.png"/><Relationship Id="rId5" Type="http://schemas.openxmlformats.org/officeDocument/2006/relationships/image" Target="../media/image128.png"/><Relationship Id="rId4" Type="http://schemas.openxmlformats.org/officeDocument/2006/relationships/image" Target="../media/image4.jpeg"/></Relationships>
</file>

<file path=ppt/slides/_rels/slide1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32.png"/><Relationship Id="rId4" Type="http://schemas.openxmlformats.org/officeDocument/2006/relationships/image" Target="../media/image131.png"/></Relationships>
</file>

<file path=ppt/slides/_rels/slide1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33.png"/></Relationships>
</file>

<file path=ppt/slides/_rels/slide117.xml.rels><?xml version="1.0" encoding="UTF-8" standalone="yes"?>
<Relationships xmlns="http://schemas.openxmlformats.org/package/2006/relationships"><Relationship Id="rId8" Type="http://schemas.openxmlformats.org/officeDocument/2006/relationships/image" Target="../media/image134.png"/><Relationship Id="rId3" Type="http://schemas.openxmlformats.org/officeDocument/2006/relationships/image" Target="../media/image4.jpeg"/><Relationship Id="rId7" Type="http://schemas.openxmlformats.org/officeDocument/2006/relationships/image" Target="../media/image8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1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6.gif"/></Relationships>
</file>

<file path=ppt/slides/_rels/slide1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37.png"/><Relationship Id="rId5" Type="http://schemas.openxmlformats.org/officeDocument/2006/relationships/image" Target="../media/image136.png"/><Relationship Id="rId4" Type="http://schemas.openxmlformats.org/officeDocument/2006/relationships/image" Target="../media/image135.png"/></Relationships>
</file>

<file path=ppt/slides/_rels/slide1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38.png"/></Relationships>
</file>

<file path=ppt/slides/_rels/slide1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6.gif"/></Relationships>
</file>

<file path=ppt/slides/_rels/slide1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39.png"/></Relationships>
</file>

<file path=ppt/slides/_rels/slide1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40.png"/></Relationships>
</file>

<file path=ppt/slides/_rels/slide1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41.png"/><Relationship Id="rId4" Type="http://schemas.openxmlformats.org/officeDocument/2006/relationships/image" Target="../media/image6.gif"/></Relationships>
</file>

<file path=ppt/slides/_rels/slide1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42.png"/></Relationships>
</file>

<file path=ppt/slides/_rels/slide12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43.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vmlDrawing" Target="../drawings/vmlDrawing5.vml"/><Relationship Id="rId5" Type="http://schemas.openxmlformats.org/officeDocument/2006/relationships/oleObject" Target="../embeddings/oleObject5.bin"/><Relationship Id="rId4" Type="http://schemas.openxmlformats.org/officeDocument/2006/relationships/image" Target="../media/image4.jpeg"/></Relationships>
</file>

<file path=ppt/slides/_rels/slide13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6.gif"/></Relationships>
</file>

<file path=ppt/slides/_rels/slide13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44.png"/></Relationships>
</file>

<file path=ppt/slides/_rels/slide1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45.png"/></Relationships>
</file>

<file path=ppt/slides/_rels/slide13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3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6.gif"/></Relationships>
</file>

<file path=ppt/slides/_rels/slide13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46.png"/></Relationships>
</file>

<file path=ppt/slides/_rels/slide13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49.png"/><Relationship Id="rId2" Type="http://schemas.openxmlformats.org/officeDocument/2006/relationships/slideLayout" Target="../slideLayouts/slideLayout1.xml"/><Relationship Id="rId1" Type="http://schemas.openxmlformats.org/officeDocument/2006/relationships/vmlDrawing" Target="../drawings/vmlDrawing28.vml"/><Relationship Id="rId6" Type="http://schemas.openxmlformats.org/officeDocument/2006/relationships/oleObject" Target="../embeddings/oleObject46.bin"/><Relationship Id="rId5" Type="http://schemas.openxmlformats.org/officeDocument/2006/relationships/oleObject" Target="../embeddings/oleObject45.bin"/><Relationship Id="rId4" Type="http://schemas.openxmlformats.org/officeDocument/2006/relationships/image" Target="../media/image4.jpeg"/></Relationships>
</file>

<file path=ppt/slides/_rels/slide13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50.png"/></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6.gif"/></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vmlDrawing" Target="../drawings/vmlDrawing6.vml"/><Relationship Id="rId5" Type="http://schemas.openxmlformats.org/officeDocument/2006/relationships/oleObject" Target="../embeddings/oleObject6.bin"/><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6.gif"/></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oleObject" Target="../embeddings/oleObject7.bin"/><Relationship Id="rId5" Type="http://schemas.openxmlformats.org/officeDocument/2006/relationships/image" Target="../media/image6.gif"/><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vmlDrawing" Target="../drawings/vmlDrawing8.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6.gif"/></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13.bin"/><Relationship Id="rId13" Type="http://schemas.openxmlformats.org/officeDocument/2006/relationships/image" Target="../media/image6.gif"/><Relationship Id="rId3" Type="http://schemas.openxmlformats.org/officeDocument/2006/relationships/image" Target="../media/image3.png"/><Relationship Id="rId7" Type="http://schemas.openxmlformats.org/officeDocument/2006/relationships/oleObject" Target="../embeddings/oleObject12.bin"/><Relationship Id="rId12" Type="http://schemas.openxmlformats.org/officeDocument/2006/relationships/oleObject" Target="../embeddings/oleObject17.bin"/><Relationship Id="rId2" Type="http://schemas.openxmlformats.org/officeDocument/2006/relationships/slideLayout" Target="../slideLayouts/slideLayout1.xml"/><Relationship Id="rId1" Type="http://schemas.openxmlformats.org/officeDocument/2006/relationships/vmlDrawing" Target="../drawings/vmlDrawing9.vml"/><Relationship Id="rId6" Type="http://schemas.openxmlformats.org/officeDocument/2006/relationships/oleObject" Target="../embeddings/oleObject11.bin"/><Relationship Id="rId11" Type="http://schemas.openxmlformats.org/officeDocument/2006/relationships/oleObject" Target="../embeddings/oleObject16.bin"/><Relationship Id="rId5" Type="http://schemas.openxmlformats.org/officeDocument/2006/relationships/oleObject" Target="../embeddings/oleObject10.bin"/><Relationship Id="rId10" Type="http://schemas.openxmlformats.org/officeDocument/2006/relationships/oleObject" Target="../embeddings/oleObject15.bin"/><Relationship Id="rId4" Type="http://schemas.openxmlformats.org/officeDocument/2006/relationships/image" Target="../media/image4.jpeg"/><Relationship Id="rId9" Type="http://schemas.openxmlformats.org/officeDocument/2006/relationships/oleObject" Target="../embeddings/oleObject14.bin"/></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image" Target="../media/image4.jpeg"/></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32.png"/><Relationship Id="rId4" Type="http://schemas.openxmlformats.org/officeDocument/2006/relationships/image" Target="../media/image6.gif"/></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vmlDrawing" Target="../drawings/vmlDrawing10.vml"/><Relationship Id="rId5" Type="http://schemas.openxmlformats.org/officeDocument/2006/relationships/oleObject" Target="../embeddings/oleObject18.bin"/><Relationship Id="rId4" Type="http://schemas.openxmlformats.org/officeDocument/2006/relationships/image" Target="../media/image4.jpe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vmlDrawing" Target="../drawings/vmlDrawing11.vml"/><Relationship Id="rId6" Type="http://schemas.openxmlformats.org/officeDocument/2006/relationships/oleObject" Target="../embeddings/oleObject19.bin"/><Relationship Id="rId5" Type="http://schemas.openxmlformats.org/officeDocument/2006/relationships/image" Target="../media/image6.gif"/><Relationship Id="rId4" Type="http://schemas.openxmlformats.org/officeDocument/2006/relationships/image" Target="../media/image4.jpeg"/></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6.gif"/></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2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oleObject" Target="../embeddings/oleObject21.bin"/><Relationship Id="rId2" Type="http://schemas.openxmlformats.org/officeDocument/2006/relationships/slideLayout" Target="../slideLayouts/slideLayout1.xml"/><Relationship Id="rId1" Type="http://schemas.openxmlformats.org/officeDocument/2006/relationships/vmlDrawing" Target="../drawings/vmlDrawing12.vml"/><Relationship Id="rId6" Type="http://schemas.openxmlformats.org/officeDocument/2006/relationships/oleObject" Target="../embeddings/oleObject20.bin"/><Relationship Id="rId5" Type="http://schemas.openxmlformats.org/officeDocument/2006/relationships/image" Target="../media/image39.gif"/><Relationship Id="rId4" Type="http://schemas.openxmlformats.org/officeDocument/2006/relationships/image" Target="../media/image4.jpeg"/></Relationships>
</file>

<file path=ppt/slides/_rels/slide3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40.png"/><Relationship Id="rId4" Type="http://schemas.openxmlformats.org/officeDocument/2006/relationships/image" Target="../media/image6.gif"/></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41.png"/><Relationship Id="rId4" Type="http://schemas.openxmlformats.org/officeDocument/2006/relationships/image" Target="../media/image6.gif"/></Relationships>
</file>

<file path=ppt/slides/_rels/slide3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vmlDrawing" Target="../drawings/vmlDrawing13.vml"/><Relationship Id="rId6" Type="http://schemas.openxmlformats.org/officeDocument/2006/relationships/image" Target="../media/image39.gif"/><Relationship Id="rId5" Type="http://schemas.openxmlformats.org/officeDocument/2006/relationships/oleObject" Target="../embeddings/oleObject22.bin"/><Relationship Id="rId4" Type="http://schemas.openxmlformats.org/officeDocument/2006/relationships/image" Target="../media/image4.jpeg"/></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43.png"/><Relationship Id="rId5" Type="http://schemas.openxmlformats.org/officeDocument/2006/relationships/image" Target="../media/image6.gif"/><Relationship Id="rId4" Type="http://schemas.openxmlformats.org/officeDocument/2006/relationships/image" Target="../media/image4.jpeg"/></Relationships>
</file>

<file path=ppt/slides/_rels/slide3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45.png"/><Relationship Id="rId2" Type="http://schemas.openxmlformats.org/officeDocument/2006/relationships/slideLayout" Target="../slideLayouts/slideLayout1.xml"/><Relationship Id="rId1" Type="http://schemas.openxmlformats.org/officeDocument/2006/relationships/vmlDrawing" Target="../drawings/vmlDrawing14.vml"/><Relationship Id="rId6" Type="http://schemas.openxmlformats.org/officeDocument/2006/relationships/image" Target="../media/image6.gif"/><Relationship Id="rId5" Type="http://schemas.openxmlformats.org/officeDocument/2006/relationships/oleObject" Target="../embeddings/oleObject23.bin"/><Relationship Id="rId4" Type="http://schemas.openxmlformats.org/officeDocument/2006/relationships/image" Target="../media/image4.jpeg"/></Relationships>
</file>

<file path=ppt/slides/_rels/slide3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27.bin"/><Relationship Id="rId3" Type="http://schemas.openxmlformats.org/officeDocument/2006/relationships/image" Target="../media/image3.png"/><Relationship Id="rId7" Type="http://schemas.openxmlformats.org/officeDocument/2006/relationships/oleObject" Target="../embeddings/oleObject26.bin"/><Relationship Id="rId2" Type="http://schemas.openxmlformats.org/officeDocument/2006/relationships/slideLayout" Target="../slideLayouts/slideLayout1.xml"/><Relationship Id="rId1" Type="http://schemas.openxmlformats.org/officeDocument/2006/relationships/vmlDrawing" Target="../drawings/vmlDrawing15.vml"/><Relationship Id="rId6" Type="http://schemas.openxmlformats.org/officeDocument/2006/relationships/oleObject" Target="../embeddings/oleObject25.bin"/><Relationship Id="rId5" Type="http://schemas.openxmlformats.org/officeDocument/2006/relationships/oleObject" Target="../embeddings/oleObject24.bin"/><Relationship Id="rId4" Type="http://schemas.openxmlformats.org/officeDocument/2006/relationships/image" Target="../media/image4.jpeg"/><Relationship Id="rId9" Type="http://schemas.openxmlformats.org/officeDocument/2006/relationships/image" Target="../media/image6.gif"/></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0.png"/></Relationships>
</file>

<file path=ppt/slides/_rels/slide4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51.png"/><Relationship Id="rId4" Type="http://schemas.openxmlformats.org/officeDocument/2006/relationships/image" Target="../media/image6.gif"/></Relationships>
</file>

<file path=ppt/slides/_rels/slide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2.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vmlDrawing" Target="../drawings/vmlDrawing16.vml"/><Relationship Id="rId5" Type="http://schemas.openxmlformats.org/officeDocument/2006/relationships/oleObject" Target="../embeddings/oleObject28.bin"/><Relationship Id="rId4" Type="http://schemas.openxmlformats.org/officeDocument/2006/relationships/image" Target="../media/image4.jpeg"/></Relationships>
</file>

<file path=ppt/slides/_rels/slide4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54.png"/><Relationship Id="rId4" Type="http://schemas.openxmlformats.org/officeDocument/2006/relationships/image" Target="../media/image6.gif"/></Relationships>
</file>

<file path=ppt/slides/_rels/slide4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55.png"/><Relationship Id="rId4" Type="http://schemas.openxmlformats.org/officeDocument/2006/relationships/image" Target="../media/image6.gif"/></Relationships>
</file>

<file path=ppt/slides/_rels/slide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6.png"/><Relationship Id="rId1" Type="http://schemas.openxmlformats.org/officeDocument/2006/relationships/slideLayout" Target="../slideLayouts/slideLayout1.xml"/><Relationship Id="rId5" Type="http://schemas.openxmlformats.org/officeDocument/2006/relationships/image" Target="../media/image6.gif"/><Relationship Id="rId4" Type="http://schemas.openxmlformats.org/officeDocument/2006/relationships/image" Target="../media/image4.jpeg"/></Relationships>
</file>

<file path=ppt/slides/_rels/slide4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7.png"/></Relationships>
</file>

<file path=ppt/slides/_rels/slide4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58.png"/><Relationship Id="rId4" Type="http://schemas.openxmlformats.org/officeDocument/2006/relationships/image" Target="../media/image6.gif"/></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4.jpeg"/></Relationships>
</file>

<file path=ppt/slides/_rels/slide5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59.png"/><Relationship Id="rId4" Type="http://schemas.openxmlformats.org/officeDocument/2006/relationships/image" Target="../media/image6.gif"/></Relationships>
</file>

<file path=ppt/slides/_rels/slide5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6.gif"/></Relationships>
</file>

<file path=ppt/slides/_rels/slide5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60.png"/></Relationships>
</file>

<file path=ppt/slides/_rels/slide5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vmlDrawing" Target="../drawings/vmlDrawing17.vml"/><Relationship Id="rId6" Type="http://schemas.openxmlformats.org/officeDocument/2006/relationships/oleObject" Target="../embeddings/oleObject29.bin"/><Relationship Id="rId5" Type="http://schemas.openxmlformats.org/officeDocument/2006/relationships/image" Target="../media/image6.gif"/><Relationship Id="rId4" Type="http://schemas.openxmlformats.org/officeDocument/2006/relationships/image" Target="../media/image4.jpeg"/></Relationships>
</file>

<file path=ppt/slides/_rels/slide5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62.png"/></Relationships>
</file>

<file path=ppt/slides/_rels/slide5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6.gif"/></Relationships>
</file>

<file path=ppt/slides/_rels/slide5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63.pn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gif"/></Relationships>
</file>

<file path=ppt/slides/_rels/slide6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vmlDrawing" Target="../drawings/vmlDrawing18.vml"/><Relationship Id="rId6" Type="http://schemas.openxmlformats.org/officeDocument/2006/relationships/oleObject" Target="../embeddings/oleObject30.bin"/><Relationship Id="rId5" Type="http://schemas.openxmlformats.org/officeDocument/2006/relationships/image" Target="../media/image6.gif"/><Relationship Id="rId4" Type="http://schemas.openxmlformats.org/officeDocument/2006/relationships/image" Target="../media/image4.jpeg"/></Relationships>
</file>

<file path=ppt/slides/_rels/slide6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65.png"/></Relationships>
</file>

<file path=ppt/slides/_rels/slide6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vmlDrawing" Target="../drawings/vmlDrawing19.vml"/><Relationship Id="rId5" Type="http://schemas.openxmlformats.org/officeDocument/2006/relationships/oleObject" Target="../embeddings/oleObject31.bin"/><Relationship Id="rId4" Type="http://schemas.openxmlformats.org/officeDocument/2006/relationships/image" Target="../media/image4.jpeg"/></Relationships>
</file>

<file path=ppt/slides/_rels/slide64.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image" Target="../media/image3.png"/><Relationship Id="rId7" Type="http://schemas.openxmlformats.org/officeDocument/2006/relationships/oleObject" Target="../embeddings/oleObject34.bin"/><Relationship Id="rId2" Type="http://schemas.openxmlformats.org/officeDocument/2006/relationships/slideLayout" Target="../slideLayouts/slideLayout1.xml"/><Relationship Id="rId1" Type="http://schemas.openxmlformats.org/officeDocument/2006/relationships/vmlDrawing" Target="../drawings/vmlDrawing20.vml"/><Relationship Id="rId6" Type="http://schemas.openxmlformats.org/officeDocument/2006/relationships/oleObject" Target="../embeddings/oleObject33.bin"/><Relationship Id="rId5" Type="http://schemas.openxmlformats.org/officeDocument/2006/relationships/oleObject" Target="../embeddings/oleObject32.bin"/><Relationship Id="rId4" Type="http://schemas.openxmlformats.org/officeDocument/2006/relationships/image" Target="../media/image4.jpeg"/></Relationships>
</file>

<file path=ppt/slides/_rels/slide6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70.png"/></Relationships>
</file>

<file path=ppt/slides/_rels/slide6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vmlDrawing" Target="../drawings/vmlDrawing21.vml"/><Relationship Id="rId6" Type="http://schemas.openxmlformats.org/officeDocument/2006/relationships/image" Target="../media/image6.gif"/><Relationship Id="rId5" Type="http://schemas.openxmlformats.org/officeDocument/2006/relationships/oleObject" Target="../embeddings/oleObject35.bin"/><Relationship Id="rId4" Type="http://schemas.openxmlformats.org/officeDocument/2006/relationships/image" Target="../media/image4.jpeg"/></Relationships>
</file>

<file path=ppt/slides/_rels/slide6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72.png"/></Relationships>
</file>

<file path=ppt/slides/_rels/slide6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vmlDrawing" Target="../drawings/vmlDrawing22.vml"/><Relationship Id="rId6" Type="http://schemas.openxmlformats.org/officeDocument/2006/relationships/oleObject" Target="../embeddings/oleObject36.bin"/><Relationship Id="rId5" Type="http://schemas.openxmlformats.org/officeDocument/2006/relationships/image" Target="../media/image6.gif"/><Relationship Id="rId4" Type="http://schemas.openxmlformats.org/officeDocument/2006/relationships/image" Target="../media/image4.jpeg"/></Relationships>
</file>

<file path=ppt/slides/_rels/slide6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7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6.gif"/><Relationship Id="rId4" Type="http://schemas.openxmlformats.org/officeDocument/2006/relationships/image" Target="../media/image4.jpeg"/></Relationships>
</file>

<file path=ppt/slides/_rels/slide7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6.gif"/></Relationships>
</file>

<file path=ppt/slides/_rels/slide7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vmlDrawing" Target="../drawings/vmlDrawing23.vml"/><Relationship Id="rId6" Type="http://schemas.openxmlformats.org/officeDocument/2006/relationships/image" Target="../media/image76.png"/><Relationship Id="rId5" Type="http://schemas.openxmlformats.org/officeDocument/2006/relationships/oleObject" Target="../embeddings/oleObject37.bin"/><Relationship Id="rId4" Type="http://schemas.openxmlformats.org/officeDocument/2006/relationships/image" Target="../media/image4.jpeg"/></Relationships>
</file>

<file path=ppt/slides/_rels/slide7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vmlDrawing" Target="../drawings/vmlDrawing24.vml"/><Relationship Id="rId5" Type="http://schemas.openxmlformats.org/officeDocument/2006/relationships/oleObject" Target="../embeddings/oleObject38.bin"/><Relationship Id="rId4" Type="http://schemas.openxmlformats.org/officeDocument/2006/relationships/image" Target="../media/image4.jpeg"/></Relationships>
</file>

<file path=ppt/slides/_rels/slide7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6.gif"/></Relationships>
</file>

<file path=ppt/slides/_rels/slide7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78.png"/></Relationships>
</file>

<file path=ppt/slides/_rels/slide7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79.png"/><Relationship Id="rId4" Type="http://schemas.openxmlformats.org/officeDocument/2006/relationships/image" Target="../media/image6.gif"/></Relationships>
</file>

<file path=ppt/slides/_rels/slide7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6.gif"/></Relationships>
</file>

<file path=ppt/slides/_rels/slide7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80.pn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80.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4.jpeg"/><Relationship Id="rId7" Type="http://schemas.openxmlformats.org/officeDocument/2006/relationships/image" Target="../media/image8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8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6.gif"/></Relationships>
</file>

<file path=ppt/slides/_rels/slide8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oleObject" Target="../embeddings/oleObject41.bin"/><Relationship Id="rId2" Type="http://schemas.openxmlformats.org/officeDocument/2006/relationships/slideLayout" Target="../slideLayouts/slideLayout1.xml"/><Relationship Id="rId1" Type="http://schemas.openxmlformats.org/officeDocument/2006/relationships/vmlDrawing" Target="../drawings/vmlDrawing25.vml"/><Relationship Id="rId6" Type="http://schemas.openxmlformats.org/officeDocument/2006/relationships/oleObject" Target="../embeddings/oleObject40.bin"/><Relationship Id="rId5" Type="http://schemas.openxmlformats.org/officeDocument/2006/relationships/oleObject" Target="../embeddings/oleObject39.bin"/><Relationship Id="rId4" Type="http://schemas.openxmlformats.org/officeDocument/2006/relationships/image" Target="../media/image4.jpeg"/></Relationships>
</file>

<file path=ppt/slides/_rels/slide8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vmlDrawing" Target="../drawings/vmlDrawing26.vml"/><Relationship Id="rId6" Type="http://schemas.openxmlformats.org/officeDocument/2006/relationships/oleObject" Target="../embeddings/oleObject43.bin"/><Relationship Id="rId5" Type="http://schemas.openxmlformats.org/officeDocument/2006/relationships/oleObject" Target="../embeddings/oleObject42.bin"/><Relationship Id="rId4" Type="http://schemas.openxmlformats.org/officeDocument/2006/relationships/image" Target="../media/image4.jpeg"/></Relationships>
</file>

<file path=ppt/slides/_rels/slide8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vmlDrawing" Target="../drawings/vmlDrawing27.vml"/><Relationship Id="rId5" Type="http://schemas.openxmlformats.org/officeDocument/2006/relationships/oleObject" Target="../embeddings/oleObject44.bin"/><Relationship Id="rId4" Type="http://schemas.openxmlformats.org/officeDocument/2006/relationships/image" Target="../media/image4.jpeg"/></Relationships>
</file>

<file path=ppt/slides/_rels/slide8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92.png"/></Relationships>
</file>

<file path=ppt/slides/_rels/slide8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3.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9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96.png"/></Relationships>
</file>

<file path=ppt/slides/_rels/slide9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97.png"/></Relationships>
</file>

<file path=ppt/slides/_rels/slide9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98.png"/></Relationships>
</file>

<file path=ppt/slides/_rels/slide9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99.png"/></Relationships>
</file>

<file path=ppt/slides/_rels/slide9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6.gif"/></Relationships>
</file>

<file path=ppt/slides/_rels/slide9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6.gif"/></Relationships>
</file>

<file path=ppt/slides/_rels/slide9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100.png"/></Relationships>
</file>

<file path=ppt/slides/_rels/slide9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01.png"/></Relationships>
</file>

<file path=ppt/slides/_rels/slide9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0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5715008" y="2786058"/>
            <a:ext cx="3071834" cy="2928958"/>
          </a:xfrm>
          <a:prstGeom prst="rect">
            <a:avLst/>
          </a:prstGeom>
          <a:noFill/>
          <a:ln w="9525">
            <a:noFill/>
            <a:miter lim="800000"/>
            <a:headEnd/>
            <a:tailEnd/>
          </a:ln>
          <a:effectLst/>
        </p:spPr>
      </p:pic>
      <p:pic>
        <p:nvPicPr>
          <p:cNvPr id="10" name="Picture 5"/>
          <p:cNvPicPr>
            <a:picLocks noChangeAspect="1" noChangeArrowheads="1"/>
          </p:cNvPicPr>
          <p:nvPr/>
        </p:nvPicPr>
        <p:blipFill>
          <a:blip r:embed="rId3"/>
          <a:srcRect/>
          <a:stretch>
            <a:fillRect/>
          </a:stretch>
        </p:blipFill>
        <p:spPr bwMode="auto">
          <a:xfrm>
            <a:off x="357158" y="2571744"/>
            <a:ext cx="3357586" cy="3143272"/>
          </a:xfrm>
          <a:prstGeom prst="rect">
            <a:avLst/>
          </a:prstGeom>
          <a:noFill/>
          <a:ln w="9525">
            <a:noFill/>
            <a:miter lim="800000"/>
            <a:headEnd/>
            <a:tailEnd/>
          </a:ln>
          <a:effectLst/>
        </p:spPr>
      </p:pic>
      <p:sp>
        <p:nvSpPr>
          <p:cNvPr id="2052" name="Rectangle 4"/>
          <p:cNvSpPr>
            <a:spLocks noChangeArrowheads="1"/>
          </p:cNvSpPr>
          <p:nvPr/>
        </p:nvSpPr>
        <p:spPr bwMode="auto">
          <a:xfrm>
            <a:off x="0" y="0"/>
            <a:ext cx="9144000" cy="1357298"/>
          </a:xfrm>
          <a:prstGeom prst="rect">
            <a:avLst/>
          </a:prstGeom>
          <a:solidFill>
            <a:schemeClr val="bg1"/>
          </a:solidFill>
          <a:ln w="9525">
            <a:solidFill>
              <a:srgbClr val="92D050"/>
            </a:solidFill>
            <a:miter lim="800000"/>
            <a:headEnd/>
            <a:tailEnd/>
          </a:ln>
          <a:effectLst>
            <a:outerShdw blurRad="50800" dist="38100" dir="2700000" algn="tl" rotWithShape="0">
              <a:prstClr val="black">
                <a:alpha val="40000"/>
              </a:prstClr>
            </a:outerShdw>
          </a:effectLst>
        </p:spPr>
        <p:txBody>
          <a:bodyPr anchor="ctr"/>
          <a:lstStyle/>
          <a:p>
            <a:endParaRPr lang="es-ES" sz="1600" b="1" dirty="0">
              <a:ln>
                <a:solidFill>
                  <a:srgbClr val="FF0000"/>
                </a:solidFill>
              </a:ln>
              <a:solidFill>
                <a:srgbClr val="FF0000"/>
              </a:solidFill>
            </a:endParaRPr>
          </a:p>
        </p:txBody>
      </p:sp>
      <p:sp>
        <p:nvSpPr>
          <p:cNvPr id="2054" name="Rectangle 6"/>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055" name="Rectangle 7"/>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2" name="AutoShape 5"/>
          <p:cNvSpPr>
            <a:spLocks noChangeArrowheads="1"/>
          </p:cNvSpPr>
          <p:nvPr/>
        </p:nvSpPr>
        <p:spPr bwMode="auto">
          <a:xfrm>
            <a:off x="1571604" y="1428736"/>
            <a:ext cx="6357982" cy="1571636"/>
          </a:xfrm>
          <a:prstGeom prst="flowChartAlternateProcess">
            <a:avLst/>
          </a:prstGeom>
          <a:ln>
            <a:solidFill>
              <a:schemeClr val="bg1"/>
            </a:solidFill>
            <a:headEnd/>
            <a:tailEnd/>
          </a:ln>
        </p:spPr>
        <p:style>
          <a:lnRef idx="2">
            <a:schemeClr val="accent3"/>
          </a:lnRef>
          <a:fillRef idx="1">
            <a:schemeClr val="lt1"/>
          </a:fillRef>
          <a:effectRef idx="0">
            <a:schemeClr val="accent3"/>
          </a:effectRef>
          <a:fontRef idx="minor">
            <a:schemeClr val="dk1"/>
          </a:fontRef>
        </p:style>
        <p:txBody>
          <a:bodyPr wrap="none" anchor="ct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s-ES" sz="6800" b="1" dirty="0" smtClean="0">
                <a:ln/>
                <a:solidFill>
                  <a:schemeClr val="accent3"/>
                </a:solidFill>
                <a:effectLst>
                  <a:outerShdw blurRad="50800" dist="38100" algn="l" rotWithShape="0">
                    <a:prstClr val="black">
                      <a:alpha val="40000"/>
                    </a:prstClr>
                  </a:outerShdw>
                  <a:reflection blurRad="6350" stA="55000" endA="300" endPos="45500" dir="5400000" sy="-100000" algn="bl" rotWithShape="0"/>
                </a:effectLst>
              </a:rPr>
              <a:t>Finanzas en Excel </a:t>
            </a:r>
            <a:endParaRPr lang="es-ES" sz="6800" b="1" dirty="0">
              <a:ln/>
              <a:solidFill>
                <a:schemeClr val="accent3"/>
              </a:solidFill>
              <a:effectLst>
                <a:outerShdw blurRad="50800" dist="38100" algn="l" rotWithShape="0">
                  <a:prstClr val="black">
                    <a:alpha val="40000"/>
                  </a:prstClr>
                </a:outerShdw>
                <a:reflection blurRad="6350" stA="55000" endA="300" endPos="45500" dir="5400000" sy="-100000" algn="bl" rotWithShape="0"/>
              </a:effectLst>
            </a:endParaRPr>
          </a:p>
        </p:txBody>
      </p:sp>
      <p:pic>
        <p:nvPicPr>
          <p:cNvPr id="1027" name="Picture 3"/>
          <p:cNvPicPr>
            <a:picLocks noChangeAspect="1" noChangeArrowheads="1"/>
          </p:cNvPicPr>
          <p:nvPr/>
        </p:nvPicPr>
        <p:blipFill>
          <a:blip r:embed="rId4"/>
          <a:srcRect/>
          <a:stretch>
            <a:fillRect/>
          </a:stretch>
        </p:blipFill>
        <p:spPr bwMode="auto">
          <a:xfrm>
            <a:off x="0" y="0"/>
            <a:ext cx="1571604" cy="1357298"/>
          </a:xfrm>
          <a:prstGeom prst="rect">
            <a:avLst/>
          </a:prstGeom>
          <a:noFill/>
          <a:ln w="9525">
            <a:solidFill>
              <a:srgbClr val="92D050"/>
            </a:solidFill>
            <a:miter lim="800000"/>
            <a:headEnd/>
            <a:tailEnd/>
          </a:ln>
          <a:effectLst/>
        </p:spPr>
      </p:pic>
      <p:sp>
        <p:nvSpPr>
          <p:cNvPr id="11" name="10 Subtítulo"/>
          <p:cNvSpPr>
            <a:spLocks noGrp="1"/>
          </p:cNvSpPr>
          <p:nvPr>
            <p:ph type="subTitle" idx="1"/>
          </p:nvPr>
        </p:nvSpPr>
        <p:spPr>
          <a:xfrm>
            <a:off x="2071670" y="5572140"/>
            <a:ext cx="5357850" cy="500066"/>
          </a:xfrm>
        </p:spPr>
        <p:txBody>
          <a:bodyPr>
            <a:noAutofit/>
          </a:bodyPr>
          <a:lstStyle/>
          <a:p>
            <a:r>
              <a:rPr lang="es-ES" sz="2700" b="1" dirty="0" smtClean="0">
                <a:solidFill>
                  <a:srgbClr val="92D050"/>
                </a:solidFill>
              </a:rPr>
              <a:t>Cesar Humberto </a:t>
            </a:r>
            <a:r>
              <a:rPr lang="es-ES" sz="2700" b="1" dirty="0" err="1" smtClean="0">
                <a:solidFill>
                  <a:srgbClr val="92D050"/>
                </a:solidFill>
              </a:rPr>
              <a:t>Antunez</a:t>
            </a:r>
            <a:r>
              <a:rPr lang="es-ES" sz="2700" b="1" dirty="0" smtClean="0">
                <a:solidFill>
                  <a:srgbClr val="92D050"/>
                </a:solidFill>
              </a:rPr>
              <a:t> </a:t>
            </a:r>
            <a:r>
              <a:rPr lang="es-ES" sz="2700" b="1" dirty="0" err="1" smtClean="0">
                <a:solidFill>
                  <a:srgbClr val="92D050"/>
                </a:solidFill>
              </a:rPr>
              <a:t>Irgoin</a:t>
            </a:r>
            <a:endParaRPr lang="es-ES" sz="2700" b="1" dirty="0">
              <a:solidFill>
                <a:srgbClr val="92D050"/>
              </a:solidFill>
            </a:endParaRPr>
          </a:p>
        </p:txBody>
      </p:sp>
      <p:pic>
        <p:nvPicPr>
          <p:cNvPr id="2" name="Picture 2" descr="C:\Documents and Settings\clark\Mis documentos\Mis imágenes\Dibujo.JPG"/>
          <p:cNvPicPr>
            <a:picLocks noChangeAspect="1" noChangeArrowheads="1"/>
          </p:cNvPicPr>
          <p:nvPr/>
        </p:nvPicPr>
        <p:blipFill>
          <a:blip r:embed="rId5"/>
          <a:srcRect/>
          <a:stretch>
            <a:fillRect/>
          </a:stretch>
        </p:blipFill>
        <p:spPr bwMode="auto">
          <a:xfrm>
            <a:off x="6819900" y="0"/>
            <a:ext cx="2324100" cy="1390650"/>
          </a:xfrm>
          <a:prstGeom prst="rect">
            <a:avLst/>
          </a:prstGeom>
          <a:noFill/>
          <a:ln>
            <a:solidFill>
              <a:srgbClr val="92D050"/>
            </a:solidFill>
          </a:ln>
        </p:spPr>
      </p:pic>
      <p:sp>
        <p:nvSpPr>
          <p:cNvPr id="13" name="12 Rectángulo"/>
          <p:cNvSpPr/>
          <p:nvPr/>
        </p:nvSpPr>
        <p:spPr>
          <a:xfrm>
            <a:off x="3000364" y="6000768"/>
            <a:ext cx="3214710" cy="430887"/>
          </a:xfrm>
          <a:prstGeom prst="rect">
            <a:avLst/>
          </a:prstGeom>
        </p:spPr>
        <p:txBody>
          <a:bodyPr wrap="square">
            <a:spAutoFit/>
          </a:bodyPr>
          <a:lstStyle/>
          <a:p>
            <a:pPr algn="ctr"/>
            <a:r>
              <a:rPr lang="es-ES" sz="2200" dirty="0" smtClean="0">
                <a:solidFill>
                  <a:srgbClr val="0000FF"/>
                </a:solidFill>
              </a:rPr>
              <a:t>http://www.eumed.net</a:t>
            </a:r>
            <a:endParaRPr lang="es-ES" sz="22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8" name="7 Rectángulo"/>
          <p:cNvSpPr/>
          <p:nvPr/>
        </p:nvSpPr>
        <p:spPr>
          <a:xfrm>
            <a:off x="285720" y="1142985"/>
            <a:ext cx="8572560" cy="2739211"/>
          </a:xfrm>
          <a:prstGeom prst="rect">
            <a:avLst/>
          </a:prstGeom>
        </p:spPr>
        <p:txBody>
          <a:bodyPr wrap="square">
            <a:spAutoFit/>
          </a:bodyPr>
          <a:lstStyle/>
          <a:p>
            <a:pPr algn="just"/>
            <a:endParaRPr lang="es-PE" kern="0" dirty="0" smtClean="0">
              <a:solidFill>
                <a:srgbClr val="92D050"/>
              </a:solidFill>
            </a:endParaRPr>
          </a:p>
          <a:p>
            <a:pPr algn="just"/>
            <a:r>
              <a:rPr lang="es-PE" sz="2200" kern="0" dirty="0" smtClean="0">
                <a:solidFill>
                  <a:srgbClr val="92D050"/>
                </a:solidFill>
              </a:rPr>
              <a:t>Fórmula :  </a:t>
            </a:r>
          </a:p>
          <a:p>
            <a:pPr algn="just"/>
            <a:endParaRPr lang="es-PE" sz="1000" kern="0" dirty="0" smtClean="0">
              <a:solidFill>
                <a:srgbClr val="92D050"/>
              </a:solidFill>
            </a:endParaRPr>
          </a:p>
          <a:p>
            <a:pPr algn="just"/>
            <a:endParaRPr lang="es-PE" sz="600" kern="0" dirty="0" smtClean="0">
              <a:solidFill>
                <a:srgbClr val="92D050"/>
              </a:solidFill>
            </a:endParaRPr>
          </a:p>
          <a:p>
            <a:pPr algn="just"/>
            <a:endParaRPr lang="es-PE" sz="600" kern="0" dirty="0" smtClean="0">
              <a:solidFill>
                <a:srgbClr val="92D050"/>
              </a:solidFill>
            </a:endParaRPr>
          </a:p>
          <a:p>
            <a:pPr algn="just">
              <a:buBlip>
                <a:blip r:embed="rId5"/>
              </a:buBlip>
            </a:pPr>
            <a:r>
              <a:rPr lang="es-PE" sz="2200" kern="0" dirty="0" smtClean="0"/>
              <a:t> ¿Qué monto recibirá el Banco Maya, por un pagaré que vence el 16 de enero del 2012, para la fecha de descuento que será el 25 de setiembre del 2011, un importe de US$ 5000?. El descuento bancario se efectúa para el período que media entre ambas fecha, aplicando una tasa  anticipada nominal anual de 12%(año bancario).</a:t>
            </a:r>
          </a:p>
        </p:txBody>
      </p:sp>
      <p:graphicFrame>
        <p:nvGraphicFramePr>
          <p:cNvPr id="9" name="8 Objeto"/>
          <p:cNvGraphicFramePr>
            <a:graphicFrameLocks noChangeAspect="1"/>
          </p:cNvGraphicFramePr>
          <p:nvPr/>
        </p:nvGraphicFramePr>
        <p:xfrm>
          <a:off x="1625600" y="1285875"/>
          <a:ext cx="2568575" cy="742950"/>
        </p:xfrm>
        <a:graphic>
          <a:graphicData uri="http://schemas.openxmlformats.org/presentationml/2006/ole">
            <p:oleObj spid="_x0000_s5122" name="Ecuación" r:id="rId6" imgW="1180800" imgH="419040" progId="Equation.3">
              <p:embed/>
            </p:oleObj>
          </a:graphicData>
        </a:graphic>
      </p:graphicFrame>
      <p:sp>
        <p:nvSpPr>
          <p:cNvPr id="11" name="10 Rectángulo redondeado"/>
          <p:cNvSpPr/>
          <p:nvPr/>
        </p:nvSpPr>
        <p:spPr>
          <a:xfrm>
            <a:off x="1500166" y="1214422"/>
            <a:ext cx="2857520" cy="857256"/>
          </a:xfrm>
          <a:prstGeom prst="roundRect">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endParaRPr lang="es-ES" dirty="0"/>
          </a:p>
        </p:txBody>
      </p:sp>
      <p:sp>
        <p:nvSpPr>
          <p:cNvPr id="12" name="11 CuadroTexto"/>
          <p:cNvSpPr txBox="1"/>
          <p:nvPr/>
        </p:nvSpPr>
        <p:spPr>
          <a:xfrm>
            <a:off x="4500562" y="1285860"/>
            <a:ext cx="4429156" cy="738664"/>
          </a:xfrm>
          <a:prstGeom prst="rect">
            <a:avLst/>
          </a:prstGeom>
          <a:noFill/>
        </p:spPr>
        <p:txBody>
          <a:bodyPr wrap="square" rtlCol="0">
            <a:spAutoFit/>
          </a:bodyPr>
          <a:lstStyle/>
          <a:p>
            <a:pPr algn="just"/>
            <a:r>
              <a:rPr lang="es-ES" sz="1400" dirty="0" smtClean="0">
                <a:solidFill>
                  <a:srgbClr val="FF0000"/>
                </a:solidFill>
              </a:rPr>
              <a:t>Nota: </a:t>
            </a:r>
            <a:r>
              <a:rPr lang="es-ES" sz="1400" dirty="0" smtClean="0"/>
              <a:t>Las fechas deben especificarse mediante la función FECHA ejemplo: FECHA(2012;12;04) para el 4 de diciembre de 2012. Pueden producirse error si no se utiliza.</a:t>
            </a:r>
            <a:endParaRPr lang="es-ES" sz="1400" dirty="0"/>
          </a:p>
        </p:txBody>
      </p:sp>
      <p:pic>
        <p:nvPicPr>
          <p:cNvPr id="5123" name="Picture 3"/>
          <p:cNvPicPr>
            <a:picLocks noChangeAspect="1" noChangeArrowheads="1"/>
          </p:cNvPicPr>
          <p:nvPr/>
        </p:nvPicPr>
        <p:blipFill>
          <a:blip r:embed="rId7"/>
          <a:srcRect/>
          <a:stretch>
            <a:fillRect/>
          </a:stretch>
        </p:blipFill>
        <p:spPr bwMode="auto">
          <a:xfrm>
            <a:off x="1357290" y="3857628"/>
            <a:ext cx="6438900" cy="2562225"/>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142844" y="1142984"/>
            <a:ext cx="3929090"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Informe de sensibilidad</a:t>
            </a:r>
            <a:endParaRPr lang="es-ES" sz="2800" b="1" u="sng" dirty="0">
              <a:solidFill>
                <a:srgbClr val="92D050"/>
              </a:solidFill>
            </a:endParaRPr>
          </a:p>
        </p:txBody>
      </p:sp>
      <p:pic>
        <p:nvPicPr>
          <p:cNvPr id="146434" name="Picture 2"/>
          <p:cNvPicPr>
            <a:picLocks noChangeAspect="1" noChangeArrowheads="1"/>
          </p:cNvPicPr>
          <p:nvPr/>
        </p:nvPicPr>
        <p:blipFill>
          <a:blip r:embed="rId4"/>
          <a:srcRect/>
          <a:stretch>
            <a:fillRect/>
          </a:stretch>
        </p:blipFill>
        <p:spPr bwMode="auto">
          <a:xfrm>
            <a:off x="571472" y="1857364"/>
            <a:ext cx="7654790" cy="4071966"/>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214282" y="1142984"/>
            <a:ext cx="3143272"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Informe de límites</a:t>
            </a:r>
            <a:endParaRPr lang="es-ES" sz="2800" b="1" u="sng" dirty="0">
              <a:solidFill>
                <a:srgbClr val="92D050"/>
              </a:solidFill>
            </a:endParaRPr>
          </a:p>
        </p:txBody>
      </p:sp>
      <p:pic>
        <p:nvPicPr>
          <p:cNvPr id="145411" name="Picture 3"/>
          <p:cNvPicPr>
            <a:picLocks noChangeAspect="1" noChangeArrowheads="1"/>
          </p:cNvPicPr>
          <p:nvPr/>
        </p:nvPicPr>
        <p:blipFill>
          <a:blip r:embed="rId4"/>
          <a:srcRect/>
          <a:stretch>
            <a:fillRect/>
          </a:stretch>
        </p:blipFill>
        <p:spPr bwMode="auto">
          <a:xfrm>
            <a:off x="785786" y="1857364"/>
            <a:ext cx="7714988" cy="4143404"/>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357158" y="1142984"/>
            <a:ext cx="1785950"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dirty="0" smtClean="0">
                <a:solidFill>
                  <a:srgbClr val="92D050"/>
                </a:solidFill>
              </a:rPr>
              <a:t>Consolidar</a:t>
            </a:r>
            <a:endParaRPr lang="es-ES" sz="2800" b="1" dirty="0">
              <a:solidFill>
                <a:srgbClr val="92D050"/>
              </a:solidFill>
            </a:endParaRPr>
          </a:p>
        </p:txBody>
      </p:sp>
      <p:sp>
        <p:nvSpPr>
          <p:cNvPr id="9" name="9 Subtítulo"/>
          <p:cNvSpPr txBox="1">
            <a:spLocks/>
          </p:cNvSpPr>
          <p:nvPr/>
        </p:nvSpPr>
        <p:spPr bwMode="auto">
          <a:xfrm>
            <a:off x="357158" y="1500174"/>
            <a:ext cx="8572560" cy="114300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Esta herramientas se utiliza cuando se necesita “consolidar” la información que tenemos en diferentes hojas o libros. Esta se puede consolidar por posición o por categoría.</a:t>
            </a:r>
          </a:p>
          <a:p>
            <a:pPr algn="just"/>
            <a:r>
              <a:rPr lang="es-PE" sz="2200" kern="0" dirty="0" smtClean="0"/>
              <a:t> </a:t>
            </a:r>
            <a:endParaRPr lang="es-PE" sz="200" kern="0" dirty="0" smtClean="0"/>
          </a:p>
          <a:p>
            <a:pPr algn="just"/>
            <a:endParaRPr lang="es-PE" sz="200" kern="0" dirty="0" smtClean="0"/>
          </a:p>
        </p:txBody>
      </p:sp>
      <p:grpSp>
        <p:nvGrpSpPr>
          <p:cNvPr id="19" name="18 Grupo"/>
          <p:cNvGrpSpPr/>
          <p:nvPr/>
        </p:nvGrpSpPr>
        <p:grpSpPr>
          <a:xfrm>
            <a:off x="214282" y="2567008"/>
            <a:ext cx="8729703" cy="3862388"/>
            <a:chOff x="214282" y="2567008"/>
            <a:chExt cx="8729703" cy="3862388"/>
          </a:xfrm>
        </p:grpSpPr>
        <p:pic>
          <p:nvPicPr>
            <p:cNvPr id="88069" name="Picture 5"/>
            <p:cNvPicPr>
              <a:picLocks noChangeAspect="1" noChangeArrowheads="1"/>
            </p:cNvPicPr>
            <p:nvPr/>
          </p:nvPicPr>
          <p:blipFill>
            <a:blip r:embed="rId5"/>
            <a:srcRect/>
            <a:stretch>
              <a:fillRect/>
            </a:stretch>
          </p:blipFill>
          <p:spPr bwMode="auto">
            <a:xfrm>
              <a:off x="214282" y="2571744"/>
              <a:ext cx="2905125" cy="3819525"/>
            </a:xfrm>
            <a:prstGeom prst="rect">
              <a:avLst/>
            </a:prstGeom>
            <a:noFill/>
            <a:ln w="9525">
              <a:solidFill>
                <a:schemeClr val="tx1"/>
              </a:solidFill>
              <a:miter lim="800000"/>
              <a:headEnd/>
              <a:tailEnd/>
            </a:ln>
            <a:effectLst/>
          </p:spPr>
        </p:pic>
        <p:pic>
          <p:nvPicPr>
            <p:cNvPr id="88070" name="Picture 6"/>
            <p:cNvPicPr>
              <a:picLocks noChangeAspect="1" noChangeArrowheads="1"/>
            </p:cNvPicPr>
            <p:nvPr/>
          </p:nvPicPr>
          <p:blipFill>
            <a:blip r:embed="rId6"/>
            <a:srcRect/>
            <a:stretch>
              <a:fillRect/>
            </a:stretch>
          </p:blipFill>
          <p:spPr bwMode="auto">
            <a:xfrm>
              <a:off x="3071802" y="2571744"/>
              <a:ext cx="2981325" cy="3819525"/>
            </a:xfrm>
            <a:prstGeom prst="rect">
              <a:avLst/>
            </a:prstGeom>
            <a:noFill/>
            <a:ln w="9525">
              <a:solidFill>
                <a:schemeClr val="tx1"/>
              </a:solidFill>
              <a:miter lim="800000"/>
              <a:headEnd/>
              <a:tailEnd/>
            </a:ln>
            <a:effectLst/>
          </p:spPr>
        </p:pic>
        <p:pic>
          <p:nvPicPr>
            <p:cNvPr id="88073" name="Picture 9"/>
            <p:cNvPicPr>
              <a:picLocks noChangeAspect="1" noChangeArrowheads="1"/>
            </p:cNvPicPr>
            <p:nvPr/>
          </p:nvPicPr>
          <p:blipFill>
            <a:blip r:embed="rId7"/>
            <a:srcRect/>
            <a:stretch>
              <a:fillRect/>
            </a:stretch>
          </p:blipFill>
          <p:spPr bwMode="auto">
            <a:xfrm>
              <a:off x="6000760" y="2567008"/>
              <a:ext cx="2943225" cy="3862388"/>
            </a:xfrm>
            <a:prstGeom prst="rect">
              <a:avLst/>
            </a:prstGeom>
            <a:noFill/>
            <a:ln w="9525">
              <a:solidFill>
                <a:schemeClr val="tx1"/>
              </a:solidFill>
              <a:miter lim="800000"/>
              <a:headEnd/>
              <a:tailEnd/>
            </a:ln>
            <a:effectLst/>
          </p:spPr>
        </p:pic>
      </p:gr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214422"/>
            <a:ext cx="8572560" cy="51435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800" b="1" kern="0" dirty="0" smtClean="0">
                <a:solidFill>
                  <a:srgbClr val="92D050"/>
                </a:solidFill>
              </a:rPr>
              <a:t>Consolidación por Posición</a:t>
            </a:r>
          </a:p>
          <a:p>
            <a:pPr algn="just"/>
            <a:r>
              <a:rPr lang="es-PE" sz="2200" kern="0" dirty="0" smtClean="0"/>
              <a:t>Este tipo de consolidación se realiza cuando los datos se encuentran ordenados bajo la</a:t>
            </a:r>
            <a:r>
              <a:rPr lang="es-PE" sz="2200" u="sng" kern="0" dirty="0" smtClean="0"/>
              <a:t> misma estructura</a:t>
            </a:r>
            <a:r>
              <a:rPr lang="es-PE" sz="2200" kern="0" dirty="0" smtClean="0"/>
              <a:t> .</a:t>
            </a:r>
          </a:p>
          <a:p>
            <a:pPr algn="just"/>
            <a:r>
              <a:rPr lang="es-PE" sz="2200" kern="0" dirty="0" smtClean="0"/>
              <a:t>El procedimiento  es el siguiente: Primero tenemos que colocar el curso en la celda (B5) donde se almacenará el primer valora del consolidado.</a:t>
            </a:r>
            <a:endParaRPr lang="es-PE" sz="2200" u="sng" kern="0" dirty="0" smtClean="0"/>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pic>
        <p:nvPicPr>
          <p:cNvPr id="87043" name="Picture 3"/>
          <p:cNvPicPr>
            <a:picLocks noChangeAspect="1" noChangeArrowheads="1"/>
          </p:cNvPicPr>
          <p:nvPr/>
        </p:nvPicPr>
        <p:blipFill>
          <a:blip r:embed="rId4"/>
          <a:srcRect/>
          <a:stretch>
            <a:fillRect/>
          </a:stretch>
        </p:blipFill>
        <p:spPr bwMode="auto">
          <a:xfrm>
            <a:off x="428596" y="3052783"/>
            <a:ext cx="3190875" cy="3305175"/>
          </a:xfrm>
          <a:prstGeom prst="rect">
            <a:avLst/>
          </a:prstGeom>
          <a:noFill/>
          <a:ln w="9525">
            <a:solidFill>
              <a:schemeClr val="tx1"/>
            </a:solidFill>
            <a:miter lim="800000"/>
            <a:headEnd/>
            <a:tailEnd/>
          </a:ln>
          <a:effectLst/>
        </p:spPr>
      </p:pic>
      <p:sp>
        <p:nvSpPr>
          <p:cNvPr id="11" name="9 Subtítulo"/>
          <p:cNvSpPr txBox="1">
            <a:spLocks/>
          </p:cNvSpPr>
          <p:nvPr/>
        </p:nvSpPr>
        <p:spPr bwMode="auto">
          <a:xfrm>
            <a:off x="3857620" y="3071810"/>
            <a:ext cx="5000660" cy="32861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Hacemos </a:t>
            </a:r>
            <a:r>
              <a:rPr lang="es-PE" sz="2200" kern="0" dirty="0" err="1" smtClean="0"/>
              <a:t>Click</a:t>
            </a:r>
            <a:r>
              <a:rPr lang="es-PE" sz="2200" kern="0" dirty="0" smtClean="0"/>
              <a:t> en el botón consolidar </a:t>
            </a:r>
          </a:p>
          <a:p>
            <a:pPr algn="just"/>
            <a:r>
              <a:rPr lang="es-PE" sz="2200" kern="0" dirty="0" smtClean="0"/>
              <a:t>Que se encuentra en el menú </a:t>
            </a:r>
            <a:r>
              <a:rPr lang="es-PE" sz="2200" kern="0" dirty="0" smtClean="0">
                <a:solidFill>
                  <a:srgbClr val="0070C0"/>
                </a:solidFill>
              </a:rPr>
              <a:t>Datos/ Consolidar</a:t>
            </a:r>
            <a:r>
              <a:rPr lang="es-PE" sz="2200" kern="0" dirty="0" smtClean="0"/>
              <a:t>. </a:t>
            </a:r>
            <a:endParaRPr lang="es-PE" sz="200" kern="0" dirty="0" smtClean="0">
              <a:solidFill>
                <a:srgbClr val="0070C0"/>
              </a:solidFill>
            </a:endParaRPr>
          </a:p>
          <a:p>
            <a:pPr algn="just"/>
            <a:endParaRPr lang="es-PE" sz="200" kern="0" dirty="0" smtClean="0"/>
          </a:p>
        </p:txBody>
      </p:sp>
      <p:pic>
        <p:nvPicPr>
          <p:cNvPr id="87044" name="Picture 4"/>
          <p:cNvPicPr>
            <a:picLocks noChangeAspect="1" noChangeArrowheads="1"/>
          </p:cNvPicPr>
          <p:nvPr/>
        </p:nvPicPr>
        <p:blipFill>
          <a:blip r:embed="rId5"/>
          <a:srcRect/>
          <a:stretch>
            <a:fillRect/>
          </a:stretch>
        </p:blipFill>
        <p:spPr bwMode="auto">
          <a:xfrm>
            <a:off x="8215338" y="3143248"/>
            <a:ext cx="444503" cy="285752"/>
          </a:xfrm>
          <a:prstGeom prst="rect">
            <a:avLst/>
          </a:prstGeom>
          <a:noFill/>
          <a:ln w="9525">
            <a:solidFill>
              <a:schemeClr val="tx1"/>
            </a:solidFill>
            <a:miter lim="800000"/>
            <a:headEnd/>
            <a:tailEnd/>
          </a:ln>
          <a:effectLst/>
        </p:spPr>
      </p:pic>
      <p:pic>
        <p:nvPicPr>
          <p:cNvPr id="14" name="Picture 1"/>
          <p:cNvPicPr>
            <a:picLocks noChangeAspect="1" noChangeArrowheads="1"/>
          </p:cNvPicPr>
          <p:nvPr/>
        </p:nvPicPr>
        <p:blipFill>
          <a:blip r:embed="rId6"/>
          <a:srcRect/>
          <a:stretch>
            <a:fillRect/>
          </a:stretch>
        </p:blipFill>
        <p:spPr bwMode="auto">
          <a:xfrm>
            <a:off x="4000496" y="4143380"/>
            <a:ext cx="3571900" cy="2247896"/>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214422"/>
            <a:ext cx="5429288" cy="342902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En la nueva ventana seleccione los datos de cada hoja. Como se puede apreciar en Referencia:</a:t>
            </a:r>
          </a:p>
          <a:p>
            <a:pPr algn="just"/>
            <a:r>
              <a:rPr lang="es-PE" sz="2200" kern="0" dirty="0" smtClean="0">
                <a:solidFill>
                  <a:srgbClr val="0070C0"/>
                </a:solidFill>
              </a:rPr>
              <a:t>AREQUPIA!$B$5:$B15</a:t>
            </a:r>
          </a:p>
          <a:p>
            <a:pPr algn="just"/>
            <a:r>
              <a:rPr lang="es-PE" sz="2200" kern="0" dirty="0" smtClean="0">
                <a:solidFill>
                  <a:srgbClr val="0070C0"/>
                </a:solidFill>
              </a:rPr>
              <a:t>CHICLAYO!$B$5:$B15</a:t>
            </a:r>
          </a:p>
          <a:p>
            <a:pPr algn="just"/>
            <a:r>
              <a:rPr lang="es-PE" sz="2200" kern="0" dirty="0" smtClean="0">
                <a:solidFill>
                  <a:srgbClr val="0070C0"/>
                </a:solidFill>
              </a:rPr>
              <a:t>LIMA!$B$5:$B$15</a:t>
            </a:r>
            <a:endParaRPr lang="es-PE" sz="800" kern="0" dirty="0" smtClean="0">
              <a:solidFill>
                <a:srgbClr val="0070C0"/>
              </a:solidFill>
            </a:endParaRPr>
          </a:p>
          <a:p>
            <a:r>
              <a:rPr lang="es-PE" sz="2200" kern="0" dirty="0" smtClean="0"/>
              <a:t>Luego hacemos </a:t>
            </a:r>
            <a:r>
              <a:rPr lang="es-PE" sz="2200" kern="0" dirty="0" err="1" smtClean="0"/>
              <a:t>Click</a:t>
            </a:r>
            <a:r>
              <a:rPr lang="es-PE" sz="2200" kern="0" dirty="0" smtClean="0"/>
              <a:t> en Aceptar.</a:t>
            </a:r>
          </a:p>
          <a:p>
            <a:r>
              <a:rPr lang="es-PE" sz="2200" kern="0" dirty="0" smtClean="0"/>
              <a:t>Podemos notar que la herramienta Consolidar almacenó los datos como números, sin establecer vinculo con el origen.</a:t>
            </a:r>
          </a:p>
          <a:p>
            <a:pPr algn="just"/>
            <a:endParaRPr lang="es-PE" sz="2200" kern="0" dirty="0" smtClean="0"/>
          </a:p>
          <a:p>
            <a:pPr algn="just"/>
            <a:endParaRPr lang="es-PE" sz="200" kern="0" dirty="0" smtClean="0"/>
          </a:p>
        </p:txBody>
      </p:sp>
      <p:pic>
        <p:nvPicPr>
          <p:cNvPr id="86018" name="Picture 2"/>
          <p:cNvPicPr>
            <a:picLocks noChangeAspect="1" noChangeArrowheads="1"/>
          </p:cNvPicPr>
          <p:nvPr/>
        </p:nvPicPr>
        <p:blipFill>
          <a:blip r:embed="rId4"/>
          <a:srcRect/>
          <a:stretch>
            <a:fillRect/>
          </a:stretch>
        </p:blipFill>
        <p:spPr bwMode="auto">
          <a:xfrm>
            <a:off x="5786446" y="1285860"/>
            <a:ext cx="3133725" cy="3295650"/>
          </a:xfrm>
          <a:prstGeom prst="rect">
            <a:avLst/>
          </a:prstGeom>
          <a:noFill/>
          <a:ln w="9525">
            <a:solidFill>
              <a:schemeClr val="tx1"/>
            </a:solidFill>
            <a:miter lim="800000"/>
            <a:headEnd/>
            <a:tailEnd/>
          </a:ln>
          <a:effectLst/>
        </p:spPr>
      </p:pic>
      <p:sp>
        <p:nvSpPr>
          <p:cNvPr id="11" name="9 Subtítulo"/>
          <p:cNvSpPr txBox="1">
            <a:spLocks/>
          </p:cNvSpPr>
          <p:nvPr/>
        </p:nvSpPr>
        <p:spPr bwMode="auto">
          <a:xfrm>
            <a:off x="357158" y="4643446"/>
            <a:ext cx="8501122" cy="17859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Esto significará que el usuario si modifica algún valor no tendrá incidencia en los valores consolidados.</a:t>
            </a:r>
          </a:p>
          <a:p>
            <a:pPr algn="just"/>
            <a:r>
              <a:rPr lang="es-PE" sz="2200" kern="0" dirty="0" smtClean="0"/>
              <a:t>Si queremos que los valor consolidado tenga  un vinculo con los datos del origen solo tenemos que activar la casilla                                   y cada vez que modifiquemos un dato en el origen se alterará el consolidado.</a:t>
            </a:r>
          </a:p>
          <a:p>
            <a:pPr algn="just"/>
            <a:endParaRPr lang="es-PE" sz="200" kern="0" dirty="0" smtClean="0"/>
          </a:p>
        </p:txBody>
      </p:sp>
      <p:pic>
        <p:nvPicPr>
          <p:cNvPr id="86019" name="Picture 3"/>
          <p:cNvPicPr>
            <a:picLocks noChangeAspect="1" noChangeArrowheads="1"/>
          </p:cNvPicPr>
          <p:nvPr/>
        </p:nvPicPr>
        <p:blipFill>
          <a:blip r:embed="rId5"/>
          <a:srcRect/>
          <a:stretch>
            <a:fillRect/>
          </a:stretch>
        </p:blipFill>
        <p:spPr bwMode="auto">
          <a:xfrm>
            <a:off x="5214942" y="5715016"/>
            <a:ext cx="2214578" cy="244932"/>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214422"/>
            <a:ext cx="8572560" cy="21431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800" b="1" kern="0" dirty="0" smtClean="0">
                <a:solidFill>
                  <a:srgbClr val="92D050"/>
                </a:solidFill>
              </a:rPr>
              <a:t>Consolidación por Categoría</a:t>
            </a:r>
          </a:p>
          <a:p>
            <a:pPr algn="just"/>
            <a:r>
              <a:rPr lang="es-PE" sz="2200" kern="0" dirty="0" smtClean="0"/>
              <a:t>Este tipo es útil cuando los datos a consolidar no están ordenados bajo a misma secuencia; por lo que Excel debe considerar la rotulación de los datos.</a:t>
            </a:r>
          </a:p>
          <a:p>
            <a:pPr algn="just"/>
            <a:r>
              <a:rPr lang="es-PE" sz="2200" kern="0" dirty="0" smtClean="0"/>
              <a:t>Para esto hacemos </a:t>
            </a:r>
            <a:r>
              <a:rPr lang="es-PE" sz="2200" kern="0" dirty="0" err="1" smtClean="0"/>
              <a:t>Click</a:t>
            </a:r>
            <a:r>
              <a:rPr lang="es-PE" sz="2200" kern="0" dirty="0" smtClean="0"/>
              <a:t> en el botón          y ubicamos el cursor en la celda donde se almacena el primer rótulo del consolidado.</a:t>
            </a:r>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pic>
        <p:nvPicPr>
          <p:cNvPr id="9" name="Picture 4"/>
          <p:cNvPicPr>
            <a:picLocks noChangeAspect="1" noChangeArrowheads="1"/>
          </p:cNvPicPr>
          <p:nvPr/>
        </p:nvPicPr>
        <p:blipFill>
          <a:blip r:embed="rId4"/>
          <a:srcRect/>
          <a:stretch>
            <a:fillRect/>
          </a:stretch>
        </p:blipFill>
        <p:spPr bwMode="auto">
          <a:xfrm>
            <a:off x="4627563" y="2643182"/>
            <a:ext cx="444503" cy="285752"/>
          </a:xfrm>
          <a:prstGeom prst="rect">
            <a:avLst/>
          </a:prstGeom>
          <a:noFill/>
          <a:ln w="9525">
            <a:solidFill>
              <a:schemeClr val="tx1"/>
            </a:solidFill>
            <a:miter lim="800000"/>
            <a:headEnd/>
            <a:tailEnd/>
          </a:ln>
          <a:effectLst/>
        </p:spPr>
      </p:pic>
      <p:pic>
        <p:nvPicPr>
          <p:cNvPr id="84993" name="Picture 1"/>
          <p:cNvPicPr>
            <a:picLocks noChangeAspect="1" noChangeArrowheads="1"/>
          </p:cNvPicPr>
          <p:nvPr/>
        </p:nvPicPr>
        <p:blipFill>
          <a:blip r:embed="rId5"/>
          <a:srcRect/>
          <a:stretch>
            <a:fillRect/>
          </a:stretch>
        </p:blipFill>
        <p:spPr bwMode="auto">
          <a:xfrm>
            <a:off x="5786446" y="3429000"/>
            <a:ext cx="2990850" cy="2952750"/>
          </a:xfrm>
          <a:prstGeom prst="rect">
            <a:avLst/>
          </a:prstGeom>
          <a:noFill/>
          <a:ln w="9525">
            <a:solidFill>
              <a:schemeClr val="tx1"/>
            </a:solidFill>
            <a:miter lim="800000"/>
            <a:headEnd/>
            <a:tailEnd/>
          </a:ln>
          <a:effectLst/>
        </p:spPr>
      </p:pic>
      <p:sp>
        <p:nvSpPr>
          <p:cNvPr id="11" name="9 Subtítulo"/>
          <p:cNvSpPr txBox="1">
            <a:spLocks/>
          </p:cNvSpPr>
          <p:nvPr/>
        </p:nvSpPr>
        <p:spPr bwMode="auto">
          <a:xfrm>
            <a:off x="285720" y="3429000"/>
            <a:ext cx="5429288" cy="242889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En la sección “Usar rótulo en” debemos especificar los datos que se encuentran los rótulos para que sean considerados para la consolidación. </a:t>
            </a:r>
          </a:p>
          <a:p>
            <a:pPr algn="just"/>
            <a:r>
              <a:rPr lang="es-PE" sz="2200" kern="0" dirty="0" smtClean="0"/>
              <a:t>Tenemos que activar                       para que los nombres de los rótulos del lado izquierdo sean considerados en la consolidación.</a:t>
            </a:r>
          </a:p>
          <a:p>
            <a:pPr algn="just"/>
            <a:endParaRPr lang="es-PE" sz="200" kern="0" dirty="0" smtClean="0"/>
          </a:p>
        </p:txBody>
      </p:sp>
      <p:pic>
        <p:nvPicPr>
          <p:cNvPr id="84995" name="Picture 3"/>
          <p:cNvPicPr>
            <a:picLocks noChangeAspect="1" noChangeArrowheads="1"/>
          </p:cNvPicPr>
          <p:nvPr/>
        </p:nvPicPr>
        <p:blipFill>
          <a:blip r:embed="rId6"/>
          <a:srcRect/>
          <a:stretch>
            <a:fillRect/>
          </a:stretch>
        </p:blipFill>
        <p:spPr bwMode="auto">
          <a:xfrm>
            <a:off x="2938459" y="4857760"/>
            <a:ext cx="1133475" cy="200025"/>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83970" name="Picture 2"/>
          <p:cNvPicPr>
            <a:picLocks noChangeAspect="1" noChangeArrowheads="1"/>
          </p:cNvPicPr>
          <p:nvPr/>
        </p:nvPicPr>
        <p:blipFill>
          <a:blip r:embed="rId4"/>
          <a:srcRect/>
          <a:stretch>
            <a:fillRect/>
          </a:stretch>
        </p:blipFill>
        <p:spPr bwMode="auto">
          <a:xfrm>
            <a:off x="285721" y="2143116"/>
            <a:ext cx="4000528" cy="2714644"/>
          </a:xfrm>
          <a:prstGeom prst="rect">
            <a:avLst/>
          </a:prstGeom>
          <a:noFill/>
          <a:ln w="9525">
            <a:solidFill>
              <a:schemeClr val="tx1"/>
            </a:solidFill>
            <a:miter lim="800000"/>
            <a:headEnd/>
            <a:tailEnd/>
          </a:ln>
          <a:effectLst/>
        </p:spPr>
      </p:pic>
      <p:pic>
        <p:nvPicPr>
          <p:cNvPr id="83971" name="Picture 3"/>
          <p:cNvPicPr>
            <a:picLocks noChangeAspect="1" noChangeArrowheads="1"/>
          </p:cNvPicPr>
          <p:nvPr/>
        </p:nvPicPr>
        <p:blipFill>
          <a:blip r:embed="rId5"/>
          <a:srcRect/>
          <a:stretch>
            <a:fillRect/>
          </a:stretch>
        </p:blipFill>
        <p:spPr bwMode="auto">
          <a:xfrm>
            <a:off x="5643570" y="1785926"/>
            <a:ext cx="3148013" cy="3571876"/>
          </a:xfrm>
          <a:prstGeom prst="rect">
            <a:avLst/>
          </a:prstGeom>
          <a:noFill/>
          <a:ln w="9525">
            <a:solidFill>
              <a:schemeClr val="tx1"/>
            </a:solidFill>
            <a:miter lim="800000"/>
            <a:headEnd/>
            <a:tailEnd/>
          </a:ln>
          <a:effectLst/>
        </p:spPr>
      </p:pic>
      <p:sp>
        <p:nvSpPr>
          <p:cNvPr id="11" name="10 Flecha derecha"/>
          <p:cNvSpPr/>
          <p:nvPr/>
        </p:nvSpPr>
        <p:spPr>
          <a:xfrm>
            <a:off x="4500562" y="3071810"/>
            <a:ext cx="1000132" cy="1000132"/>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ES"/>
          </a:p>
        </p:txBody>
      </p:sp>
      <p:sp>
        <p:nvSpPr>
          <p:cNvPr id="12" name="11 Llamada rectangular redondeada"/>
          <p:cNvSpPr/>
          <p:nvPr/>
        </p:nvSpPr>
        <p:spPr>
          <a:xfrm>
            <a:off x="714348" y="5214950"/>
            <a:ext cx="2643206" cy="642942"/>
          </a:xfrm>
          <a:prstGeom prst="wedgeRoundRectCallout">
            <a:avLst>
              <a:gd name="adj1" fmla="val -56545"/>
              <a:gd name="adj2" fmla="val -171150"/>
              <a:gd name="adj3" fmla="val 16667"/>
            </a:avLst>
          </a:prstGeom>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r>
              <a:rPr lang="es-ES" dirty="0" smtClean="0"/>
              <a:t>No olvidarse se activar  la columna izquierda</a:t>
            </a:r>
            <a:endParaRPr lang="es-ES" dirty="0"/>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142984"/>
            <a:ext cx="8572560" cy="3571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800" b="1" kern="0" dirty="0" smtClean="0">
                <a:solidFill>
                  <a:srgbClr val="92D050"/>
                </a:solidFill>
              </a:rPr>
              <a:t>Buscar Objetivo</a:t>
            </a:r>
          </a:p>
          <a:p>
            <a:pPr algn="just"/>
            <a:r>
              <a:rPr lang="es-PE" sz="2200" kern="0" dirty="0" smtClean="0"/>
              <a:t>Esta herramienta nos permite obtener un valor que nos hace falta, para que el resultado de la fórmula alcance su valor. Es una herramienta muy útil cuando necesitas obtener un solo valor de sus factores de un valor final.</a:t>
            </a:r>
          </a:p>
          <a:p>
            <a:pPr algn="just"/>
            <a:endParaRPr lang="es-PE" sz="500" kern="0" dirty="0" smtClean="0"/>
          </a:p>
          <a:p>
            <a:pPr algn="just">
              <a:buBlip>
                <a:blip r:embed="rId4"/>
              </a:buBlip>
            </a:pPr>
            <a:r>
              <a:rPr lang="es-PE" sz="2200" kern="0" dirty="0" smtClean="0"/>
              <a:t> César esta pensando en casarse y quiere comprar un departamento en el distrito de San Miguel, para lo esta pensando en pedir un préstamo al Banco Maya por un importe de US$51</a:t>
            </a:r>
            <a:r>
              <a:rPr lang="es-PE" sz="1000" kern="0" dirty="0" smtClean="0"/>
              <a:t> </a:t>
            </a:r>
            <a:r>
              <a:rPr lang="es-PE" sz="2200" kern="0" dirty="0" smtClean="0"/>
              <a:t>000; dicho banco cobra una tasa efectiva anual del  18%, el período de pago es mensual con cuotas uniformes y el tiempo del préstamos es por 2 años.</a:t>
            </a:r>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pic>
        <p:nvPicPr>
          <p:cNvPr id="133122" name="Picture 2"/>
          <p:cNvPicPr>
            <a:picLocks noChangeAspect="1" noChangeArrowheads="1"/>
          </p:cNvPicPr>
          <p:nvPr/>
        </p:nvPicPr>
        <p:blipFill>
          <a:blip r:embed="rId5"/>
          <a:srcRect/>
          <a:stretch>
            <a:fillRect/>
          </a:stretch>
        </p:blipFill>
        <p:spPr bwMode="auto">
          <a:xfrm>
            <a:off x="500034" y="4786322"/>
            <a:ext cx="3105150" cy="1657350"/>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214422"/>
            <a:ext cx="8572560" cy="25003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Imaginemos  que césar  esta casado y tiene gastos familiares y solo puede disponer de US$2550 mensuales, por lo que el período de pago aumentará.</a:t>
            </a:r>
          </a:p>
          <a:p>
            <a:pPr algn="just"/>
            <a:endParaRPr lang="es-PE" sz="1000" kern="0" dirty="0" smtClean="0"/>
          </a:p>
          <a:p>
            <a:pPr algn="just"/>
            <a:r>
              <a:rPr lang="es-PE" sz="2200" kern="0" dirty="0" smtClean="0"/>
              <a:t>Con Buscar objetivo podremos obtener el tiempo del préstamo sin necesidad de utilizar otra formula, para esto  nos situamos en la ficha Datos en el grupo de comandos Análisis Y si y en el botón de comandos Buscar objetivo… (</a:t>
            </a:r>
            <a:r>
              <a:rPr lang="es-PE" sz="2200" kern="0" dirty="0" smtClean="0">
                <a:solidFill>
                  <a:srgbClr val="0070C0"/>
                </a:solidFill>
              </a:rPr>
              <a:t>Datos/ Análisis Y si/ Buscar objetivo…</a:t>
            </a:r>
            <a:r>
              <a:rPr lang="es-PE" sz="2200" kern="0" dirty="0" smtClean="0"/>
              <a:t>)</a:t>
            </a:r>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pic>
        <p:nvPicPr>
          <p:cNvPr id="134147" name="Picture 3"/>
          <p:cNvPicPr>
            <a:picLocks noChangeAspect="1" noChangeArrowheads="1"/>
          </p:cNvPicPr>
          <p:nvPr/>
        </p:nvPicPr>
        <p:blipFill>
          <a:blip r:embed="rId4"/>
          <a:srcRect/>
          <a:stretch>
            <a:fillRect/>
          </a:stretch>
        </p:blipFill>
        <p:spPr bwMode="auto">
          <a:xfrm>
            <a:off x="500034" y="4786322"/>
            <a:ext cx="2219325" cy="1371600"/>
          </a:xfrm>
          <a:prstGeom prst="rect">
            <a:avLst/>
          </a:prstGeom>
          <a:noFill/>
          <a:ln w="9525">
            <a:solidFill>
              <a:schemeClr val="tx1"/>
            </a:solidFill>
            <a:miter lim="800000"/>
            <a:headEnd/>
            <a:tailEnd/>
          </a:ln>
          <a:effectLst/>
        </p:spPr>
      </p:pic>
      <p:sp>
        <p:nvSpPr>
          <p:cNvPr id="11" name="9 Subtítulo"/>
          <p:cNvSpPr txBox="1">
            <a:spLocks/>
          </p:cNvSpPr>
          <p:nvPr/>
        </p:nvSpPr>
        <p:spPr bwMode="auto">
          <a:xfrm>
            <a:off x="2857488" y="4000504"/>
            <a:ext cx="6000792" cy="21431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solidFill>
                  <a:srgbClr val="0070C0"/>
                </a:solidFill>
              </a:rPr>
              <a:t>Definir la celda: </a:t>
            </a:r>
            <a:r>
              <a:rPr lang="es-PE" sz="2200" kern="0" dirty="0" smtClean="0"/>
              <a:t>Indica la celda que contiene el valor propuesto (debe contener la formula).</a:t>
            </a:r>
          </a:p>
          <a:p>
            <a:pPr algn="just"/>
            <a:endParaRPr lang="es-PE" sz="400" kern="0" dirty="0" smtClean="0"/>
          </a:p>
          <a:p>
            <a:pPr algn="just"/>
            <a:r>
              <a:rPr lang="es-PE" sz="2200" kern="0" dirty="0" smtClean="0">
                <a:solidFill>
                  <a:srgbClr val="0070C0"/>
                </a:solidFill>
              </a:rPr>
              <a:t>Con el valor: </a:t>
            </a:r>
            <a:r>
              <a:rPr lang="es-PE" sz="2200" kern="0" dirty="0" smtClean="0"/>
              <a:t>Indica el valor que queremos alcanzar.</a:t>
            </a:r>
          </a:p>
          <a:p>
            <a:pPr algn="just"/>
            <a:endParaRPr lang="es-PE" sz="400" kern="0" dirty="0" smtClean="0"/>
          </a:p>
          <a:p>
            <a:pPr algn="just"/>
            <a:r>
              <a:rPr lang="es-PE" sz="2200" kern="0" dirty="0" smtClean="0">
                <a:solidFill>
                  <a:srgbClr val="0070C0"/>
                </a:solidFill>
              </a:rPr>
              <a:t>Para cambiar la celda: </a:t>
            </a:r>
            <a:r>
              <a:rPr lang="es-PE" sz="2200" kern="0" dirty="0" smtClean="0"/>
              <a:t>Indica la celda ha cambiar (factor que almacenará el nuevo valor).</a:t>
            </a:r>
          </a:p>
          <a:p>
            <a:pPr algn="just"/>
            <a:endParaRPr lang="es-PE" sz="2200" kern="0" dirty="0" smtClean="0"/>
          </a:p>
          <a:p>
            <a:pPr algn="just"/>
            <a:endParaRPr lang="es-PE" sz="2200" kern="0" dirty="0" smtClean="0"/>
          </a:p>
          <a:p>
            <a:pPr algn="just"/>
            <a:endParaRPr lang="es-PE" sz="200" kern="0" dirty="0" smtClean="0"/>
          </a:p>
          <a:p>
            <a:pPr algn="just"/>
            <a:endParaRPr lang="es-PE" sz="200" kern="0" dirty="0" smtClean="0"/>
          </a:p>
        </p:txBody>
      </p:sp>
      <p:pic>
        <p:nvPicPr>
          <p:cNvPr id="134149" name="Picture 5"/>
          <p:cNvPicPr>
            <a:picLocks noChangeAspect="1" noChangeArrowheads="1"/>
          </p:cNvPicPr>
          <p:nvPr/>
        </p:nvPicPr>
        <p:blipFill>
          <a:blip r:embed="rId5"/>
          <a:srcRect/>
          <a:stretch>
            <a:fillRect/>
          </a:stretch>
        </p:blipFill>
        <p:spPr bwMode="auto">
          <a:xfrm>
            <a:off x="500034" y="4000504"/>
            <a:ext cx="2028825" cy="647700"/>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3500438"/>
            <a:ext cx="8572560" cy="278608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Con una cuota mensual de US$2550 se debe pagar el préstamo en algo más que 26 cuotas. Si se redondea ha 26 cuotas (digitando el valor almacenado) la cuota mensual a pagar será de US$2570.26</a:t>
            </a:r>
          </a:p>
          <a:p>
            <a:pPr algn="just"/>
            <a:endParaRPr lang="es-PE" sz="1000" kern="0" dirty="0" smtClean="0"/>
          </a:p>
          <a:p>
            <a:pPr algn="just"/>
            <a:r>
              <a:rPr lang="es-PE" sz="2800" b="1" kern="0" dirty="0" smtClean="0">
                <a:solidFill>
                  <a:srgbClr val="92D050"/>
                </a:solidFill>
              </a:rPr>
              <a:t>Tabla de Datos</a:t>
            </a:r>
          </a:p>
          <a:p>
            <a:pPr algn="just"/>
            <a:r>
              <a:rPr lang="es-PE" sz="2200" kern="0" dirty="0" smtClean="0"/>
              <a:t>Esta herramienta nos permite obtener una tabla, donde tendríamos las variaciones que puedan sufrir sus factores. Estos valores se mostrarán bajo la forma de una matriz.</a:t>
            </a:r>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pic>
        <p:nvPicPr>
          <p:cNvPr id="9" name="Picture 4"/>
          <p:cNvPicPr>
            <a:picLocks noChangeAspect="1" noChangeArrowheads="1"/>
          </p:cNvPicPr>
          <p:nvPr/>
        </p:nvPicPr>
        <p:blipFill>
          <a:blip r:embed="rId4"/>
          <a:srcRect/>
          <a:stretch>
            <a:fillRect/>
          </a:stretch>
        </p:blipFill>
        <p:spPr bwMode="auto">
          <a:xfrm>
            <a:off x="547696" y="1285860"/>
            <a:ext cx="6096006" cy="2143140"/>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9" name="9 Subtítulo"/>
          <p:cNvSpPr txBox="1">
            <a:spLocks/>
          </p:cNvSpPr>
          <p:nvPr/>
        </p:nvSpPr>
        <p:spPr bwMode="auto">
          <a:xfrm>
            <a:off x="357158" y="1571612"/>
            <a:ext cx="8572560" cy="478634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Obtiene el precio por cada US$ 100 del valor nominal de una letra de tesorería (US </a:t>
            </a:r>
            <a:r>
              <a:rPr lang="es-PE" sz="2200" kern="0" dirty="0" err="1" smtClean="0"/>
              <a:t>Treasury</a:t>
            </a:r>
            <a:r>
              <a:rPr lang="es-PE" sz="2200" kern="0" dirty="0" smtClean="0"/>
              <a:t> </a:t>
            </a:r>
            <a:r>
              <a:rPr lang="es-PE" sz="2200" kern="0" dirty="0" err="1" smtClean="0"/>
              <a:t>bill</a:t>
            </a:r>
            <a:r>
              <a:rPr lang="es-PE" sz="2200" kern="0" dirty="0" smtClean="0"/>
              <a:t>). </a:t>
            </a:r>
            <a:endParaRPr lang="es-PE" sz="1400" kern="0" dirty="0" smtClean="0"/>
          </a:p>
          <a:p>
            <a:pPr algn="just"/>
            <a:endParaRPr lang="es-PE" sz="800" i="1" kern="0" dirty="0" smtClean="0"/>
          </a:p>
          <a:p>
            <a:pPr algn="just"/>
            <a:r>
              <a:rPr lang="es-PE" sz="2200" kern="0" dirty="0" smtClean="0">
                <a:solidFill>
                  <a:schemeClr val="accent6">
                    <a:lumMod val="75000"/>
                  </a:schemeClr>
                </a:solidFill>
              </a:rPr>
              <a:t>LETRA.DE.TES.PRECIO(</a:t>
            </a:r>
            <a:r>
              <a:rPr lang="es-PE" sz="2200" kern="0" dirty="0" err="1" smtClean="0">
                <a:solidFill>
                  <a:schemeClr val="accent6">
                    <a:lumMod val="75000"/>
                  </a:schemeClr>
                </a:solidFill>
              </a:rPr>
              <a:t>liq</a:t>
            </a:r>
            <a:r>
              <a:rPr lang="es-PE" sz="2200" kern="0" dirty="0" smtClean="0">
                <a:solidFill>
                  <a:schemeClr val="accent6">
                    <a:lumMod val="75000"/>
                  </a:schemeClr>
                </a:solidFill>
              </a:rPr>
              <a:t>; vencto; descuento) </a:t>
            </a:r>
          </a:p>
          <a:p>
            <a:pPr algn="just"/>
            <a:r>
              <a:rPr lang="es-PE" sz="2200" kern="0" dirty="0" smtClean="0">
                <a:solidFill>
                  <a:srgbClr val="0070C0"/>
                </a:solidFill>
              </a:rPr>
              <a:t>Liq:</a:t>
            </a:r>
            <a:r>
              <a:rPr lang="es-PE" sz="2200" kern="0" dirty="0" smtClean="0">
                <a:solidFill>
                  <a:schemeClr val="accent3">
                    <a:lumMod val="75000"/>
                  </a:schemeClr>
                </a:solidFill>
              </a:rPr>
              <a:t> </a:t>
            </a:r>
            <a:r>
              <a:rPr lang="es-PE" sz="2200" kern="0" dirty="0" smtClean="0"/>
              <a:t>Fecha de descuento.</a:t>
            </a:r>
          </a:p>
          <a:p>
            <a:pPr algn="just"/>
            <a:r>
              <a:rPr lang="es-PE" sz="2200" kern="0" dirty="0" smtClean="0">
                <a:solidFill>
                  <a:srgbClr val="0070C0"/>
                </a:solidFill>
              </a:rPr>
              <a:t>Vencto:</a:t>
            </a:r>
            <a:r>
              <a:rPr lang="es-PE" sz="2200" kern="0" dirty="0" smtClean="0">
                <a:solidFill>
                  <a:schemeClr val="accent3">
                    <a:lumMod val="75000"/>
                  </a:schemeClr>
                </a:solidFill>
              </a:rPr>
              <a:t> </a:t>
            </a:r>
            <a:r>
              <a:rPr lang="es-PE" sz="2200" kern="0" dirty="0" smtClean="0"/>
              <a:t>Fecha de vencimiento.</a:t>
            </a:r>
          </a:p>
          <a:p>
            <a:pPr algn="just"/>
            <a:r>
              <a:rPr lang="es-PE" sz="2200" kern="0" dirty="0" smtClean="0">
                <a:solidFill>
                  <a:srgbClr val="0070C0"/>
                </a:solidFill>
              </a:rPr>
              <a:t>Descuento:</a:t>
            </a:r>
            <a:r>
              <a:rPr lang="es-PE" sz="2200" kern="0" dirty="0" smtClean="0">
                <a:solidFill>
                  <a:schemeClr val="accent3">
                    <a:lumMod val="75000"/>
                  </a:schemeClr>
                </a:solidFill>
              </a:rPr>
              <a:t> </a:t>
            </a:r>
            <a:r>
              <a:rPr lang="es-PE" sz="2200" kern="0" dirty="0" smtClean="0"/>
              <a:t>Tasa anticipada nominal anual.</a:t>
            </a:r>
          </a:p>
          <a:p>
            <a:pPr algn="just"/>
            <a:endParaRPr lang="es-PE" sz="2200" kern="0" dirty="0" smtClean="0"/>
          </a:p>
          <a:p>
            <a:pPr algn="just"/>
            <a:r>
              <a:rPr lang="es-PE" sz="2200" kern="0" dirty="0" smtClean="0">
                <a:solidFill>
                  <a:srgbClr val="92D050"/>
                </a:solidFill>
              </a:rPr>
              <a:t>Fórmula :  </a:t>
            </a:r>
          </a:p>
          <a:p>
            <a:pPr algn="just"/>
            <a:endParaRPr lang="es-PE" sz="1000" kern="0" dirty="0" smtClean="0">
              <a:solidFill>
                <a:srgbClr val="92D050"/>
              </a:solidFill>
            </a:endParaRPr>
          </a:p>
          <a:p>
            <a:pPr algn="just"/>
            <a:endParaRPr lang="es-PE" sz="600" kern="0" dirty="0" smtClean="0">
              <a:solidFill>
                <a:srgbClr val="92D050"/>
              </a:solidFill>
            </a:endParaRPr>
          </a:p>
          <a:p>
            <a:pPr algn="just"/>
            <a:endParaRPr lang="es-PE" sz="600" kern="0" dirty="0" smtClean="0">
              <a:solidFill>
                <a:srgbClr val="92D050"/>
              </a:solidFill>
            </a:endParaRPr>
          </a:p>
          <a:p>
            <a:pPr algn="just"/>
            <a:endParaRPr lang="es-PE" sz="600" kern="0" dirty="0" smtClean="0">
              <a:solidFill>
                <a:srgbClr val="92D050"/>
              </a:solidFill>
            </a:endParaRPr>
          </a:p>
          <a:p>
            <a:pPr algn="just"/>
            <a:endParaRPr lang="es-PE" sz="600" kern="0" dirty="0" smtClean="0">
              <a:solidFill>
                <a:srgbClr val="92D050"/>
              </a:solidFill>
            </a:endParaRPr>
          </a:p>
          <a:p>
            <a:pPr algn="just">
              <a:buBlip>
                <a:blip r:embed="rId5"/>
              </a:buBlip>
            </a:pPr>
            <a:r>
              <a:rPr lang="es-PE" sz="2200" kern="0" dirty="0" smtClean="0"/>
              <a:t> Obtener la letra de descuento después de efectuarse un descuento bancario simple del 2% mensual a un titulo valor de US$ 5000, la operación se realizo  el 18 de setiembre y el titulo valor vence el 16 de enero del 2012.</a:t>
            </a:r>
          </a:p>
          <a:p>
            <a:pPr algn="just"/>
            <a:endParaRPr lang="es-ES" sz="2200" kern="0" dirty="0" smtClean="0"/>
          </a:p>
        </p:txBody>
      </p:sp>
      <p:sp>
        <p:nvSpPr>
          <p:cNvPr id="12" name="9 Subtítulo"/>
          <p:cNvSpPr>
            <a:spLocks noGrp="1"/>
          </p:cNvSpPr>
          <p:nvPr>
            <p:ph type="subTitle" idx="1"/>
          </p:nvPr>
        </p:nvSpPr>
        <p:spPr>
          <a:xfrm>
            <a:off x="357158" y="1142984"/>
            <a:ext cx="6143668"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Descuento de una Letra</a:t>
            </a:r>
            <a:endParaRPr lang="es-ES" sz="2800" b="1" u="sng" dirty="0">
              <a:solidFill>
                <a:srgbClr val="92D050"/>
              </a:solidFill>
            </a:endParaRPr>
          </a:p>
        </p:txBody>
      </p:sp>
      <p:graphicFrame>
        <p:nvGraphicFramePr>
          <p:cNvPr id="14" name="13 Objeto"/>
          <p:cNvGraphicFramePr>
            <a:graphicFrameLocks noChangeAspect="1"/>
          </p:cNvGraphicFramePr>
          <p:nvPr/>
        </p:nvGraphicFramePr>
        <p:xfrm>
          <a:off x="1928794" y="3929066"/>
          <a:ext cx="3000375" cy="827085"/>
        </p:xfrm>
        <a:graphic>
          <a:graphicData uri="http://schemas.openxmlformats.org/presentationml/2006/ole">
            <p:oleObj spid="_x0000_s24578" name="Ecuación" r:id="rId6" imgW="1333440" imgH="431640" progId="Equation.3">
              <p:embed/>
            </p:oleObj>
          </a:graphicData>
        </a:graphic>
      </p:graphicFrame>
      <p:sp>
        <p:nvSpPr>
          <p:cNvPr id="15" name="14 Rectángulo redondeado"/>
          <p:cNvSpPr/>
          <p:nvPr/>
        </p:nvSpPr>
        <p:spPr>
          <a:xfrm>
            <a:off x="1785918" y="3857628"/>
            <a:ext cx="3214710" cy="928694"/>
          </a:xfrm>
          <a:prstGeom prst="roundRect">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endParaRPr lang="es-ES" dirty="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214422"/>
            <a:ext cx="8572560" cy="242889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4"/>
              </a:buBlip>
            </a:pPr>
            <a:r>
              <a:rPr lang="es-PE" sz="2200" kern="0" dirty="0" smtClean="0"/>
              <a:t> Considerando el ejercicio anterior, donde César pensaba pedir un préstamo al Banco Maya. Pero su esposa, una linda Economista, tiene información de distintos bancos que tiene una tasa de interés mensual que varia entre 1.3% y 1.8%. Ella quiere obtener las cuotas mensuales que tendría que pagar su esposo.</a:t>
            </a:r>
          </a:p>
          <a:p>
            <a:pPr algn="just"/>
            <a:r>
              <a:rPr lang="es-PE" sz="2200" kern="0" dirty="0" smtClean="0"/>
              <a:t>Recordemos que debemos digitar la fórmula de cuota a pagar que se debe ubicar entre la celda donde se obtiene la primera cuota a pagar.</a:t>
            </a:r>
          </a:p>
          <a:p>
            <a:pPr algn="just"/>
            <a:r>
              <a:rPr lang="es-PE" sz="2200" kern="0" dirty="0" smtClean="0"/>
              <a:t> </a:t>
            </a:r>
            <a:endParaRPr lang="es-PE" sz="200" kern="0" dirty="0" smtClean="0"/>
          </a:p>
          <a:p>
            <a:pPr algn="just"/>
            <a:endParaRPr lang="es-PE" sz="200" kern="0" dirty="0" smtClean="0"/>
          </a:p>
        </p:txBody>
      </p:sp>
      <p:pic>
        <p:nvPicPr>
          <p:cNvPr id="136194" name="Picture 2"/>
          <p:cNvPicPr>
            <a:picLocks noChangeAspect="1" noChangeArrowheads="1"/>
          </p:cNvPicPr>
          <p:nvPr/>
        </p:nvPicPr>
        <p:blipFill>
          <a:blip r:embed="rId5"/>
          <a:srcRect/>
          <a:stretch>
            <a:fillRect/>
          </a:stretch>
        </p:blipFill>
        <p:spPr bwMode="auto">
          <a:xfrm>
            <a:off x="500034" y="3714752"/>
            <a:ext cx="5105400" cy="1809750"/>
          </a:xfrm>
          <a:prstGeom prst="rect">
            <a:avLst/>
          </a:prstGeom>
          <a:noFill/>
          <a:ln w="9525">
            <a:solidFill>
              <a:schemeClr val="tx1"/>
            </a:solidFill>
            <a:miter lim="800000"/>
            <a:headEnd/>
            <a:tailEnd/>
          </a:ln>
          <a:effectLst/>
        </p:spPr>
      </p:pic>
      <p:sp>
        <p:nvSpPr>
          <p:cNvPr id="14" name="9 Subtítulo"/>
          <p:cNvSpPr txBox="1">
            <a:spLocks/>
          </p:cNvSpPr>
          <p:nvPr/>
        </p:nvSpPr>
        <p:spPr bwMode="auto">
          <a:xfrm>
            <a:off x="428596" y="5643578"/>
            <a:ext cx="8429684" cy="7143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Seleccionando el rango de celda que involucra las tasas de interés y la fórmula en la celda. </a:t>
            </a:r>
          </a:p>
          <a:p>
            <a:pPr algn="just"/>
            <a:r>
              <a:rPr lang="es-PE" sz="2200" kern="0" dirty="0" smtClean="0"/>
              <a:t> </a:t>
            </a:r>
            <a:endParaRPr lang="es-PE" sz="200" kern="0" dirty="0" smtClean="0"/>
          </a:p>
          <a:p>
            <a:pPr algn="just"/>
            <a:endParaRPr lang="es-PE" sz="200" kern="0" dirty="0" smtClean="0"/>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11" name="9 Subtítulo"/>
          <p:cNvSpPr txBox="1">
            <a:spLocks/>
          </p:cNvSpPr>
          <p:nvPr/>
        </p:nvSpPr>
        <p:spPr bwMode="auto">
          <a:xfrm>
            <a:off x="357158" y="1214422"/>
            <a:ext cx="8215370" cy="7143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Una vez construida la tabla vamos a la ficha </a:t>
            </a:r>
            <a:r>
              <a:rPr lang="es-PE" sz="2200" kern="0" dirty="0" smtClean="0">
                <a:solidFill>
                  <a:srgbClr val="0070C0"/>
                </a:solidFill>
              </a:rPr>
              <a:t>Datos/Análisis Y si/Tabla de datos…</a:t>
            </a:r>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pic>
        <p:nvPicPr>
          <p:cNvPr id="137218" name="Picture 2"/>
          <p:cNvPicPr>
            <a:picLocks noChangeAspect="1" noChangeArrowheads="1"/>
          </p:cNvPicPr>
          <p:nvPr/>
        </p:nvPicPr>
        <p:blipFill>
          <a:blip r:embed="rId4"/>
          <a:srcRect/>
          <a:stretch>
            <a:fillRect/>
          </a:stretch>
        </p:blipFill>
        <p:spPr bwMode="auto">
          <a:xfrm>
            <a:off x="500034" y="2143116"/>
            <a:ext cx="2714644" cy="1285884"/>
          </a:xfrm>
          <a:prstGeom prst="rect">
            <a:avLst/>
          </a:prstGeom>
          <a:noFill/>
          <a:ln w="9525">
            <a:solidFill>
              <a:schemeClr val="tx1"/>
            </a:solidFill>
            <a:miter lim="800000"/>
            <a:headEnd/>
            <a:tailEnd/>
          </a:ln>
          <a:effectLst/>
        </p:spPr>
      </p:pic>
      <p:sp>
        <p:nvSpPr>
          <p:cNvPr id="14" name="9 Subtítulo"/>
          <p:cNvSpPr txBox="1">
            <a:spLocks/>
          </p:cNvSpPr>
          <p:nvPr/>
        </p:nvSpPr>
        <p:spPr bwMode="auto">
          <a:xfrm>
            <a:off x="3357554" y="2000240"/>
            <a:ext cx="5000660" cy="17145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solidFill>
                  <a:srgbClr val="0070C0"/>
                </a:solidFill>
              </a:rPr>
              <a:t>Celda de entrada: </a:t>
            </a:r>
            <a:r>
              <a:rPr lang="es-PE" sz="2200" kern="0" dirty="0" smtClean="0"/>
              <a:t>Aquella celda que tentativamente sería reemplazada en la tabla de préstamo con lo nuevos valores($B$4). Que en nuestra tabla esta orientada en formas de columna.</a:t>
            </a:r>
            <a:endParaRPr lang="es-PE" sz="2200" kern="0" dirty="0" smtClean="0">
              <a:solidFill>
                <a:srgbClr val="0070C0"/>
              </a:solidFill>
            </a:endParaRPr>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pic>
        <p:nvPicPr>
          <p:cNvPr id="137219" name="Picture 3"/>
          <p:cNvPicPr>
            <a:picLocks noChangeAspect="1" noChangeArrowheads="1"/>
          </p:cNvPicPr>
          <p:nvPr/>
        </p:nvPicPr>
        <p:blipFill>
          <a:blip r:embed="rId5"/>
          <a:srcRect/>
          <a:stretch>
            <a:fillRect/>
          </a:stretch>
        </p:blipFill>
        <p:spPr bwMode="auto">
          <a:xfrm>
            <a:off x="500034" y="4071942"/>
            <a:ext cx="6143668" cy="2143140"/>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247762"/>
            <a:ext cx="8572560" cy="118110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Si seleccionamos primero el rango de la matriz luego nos dirigimos a la ficha </a:t>
            </a:r>
            <a:r>
              <a:rPr lang="es-PE" sz="2200" kern="0" dirty="0" smtClean="0">
                <a:solidFill>
                  <a:srgbClr val="0070C0"/>
                </a:solidFill>
              </a:rPr>
              <a:t>Datos/ Análisis Y si/ Tabla de datos…</a:t>
            </a:r>
            <a:r>
              <a:rPr lang="es-PE" sz="2200" kern="0" dirty="0" smtClean="0"/>
              <a:t> luego definimos la celdas entrantes.</a:t>
            </a:r>
            <a:endParaRPr lang="es-PE" sz="2200" kern="0" dirty="0" smtClean="0">
              <a:solidFill>
                <a:srgbClr val="0070C0"/>
              </a:solidFill>
            </a:endParaRPr>
          </a:p>
          <a:p>
            <a:pPr algn="just"/>
            <a:r>
              <a:rPr lang="es-PE" sz="2200" kern="0" dirty="0" smtClean="0"/>
              <a:t> </a:t>
            </a:r>
            <a:endParaRPr lang="es-PE" sz="200" kern="0" dirty="0" smtClean="0"/>
          </a:p>
          <a:p>
            <a:pPr algn="just"/>
            <a:endParaRPr lang="es-PE" sz="200" kern="0" dirty="0" smtClean="0"/>
          </a:p>
        </p:txBody>
      </p:sp>
      <p:pic>
        <p:nvPicPr>
          <p:cNvPr id="138246" name="Picture 6"/>
          <p:cNvPicPr>
            <a:picLocks noChangeAspect="1" noChangeArrowheads="1"/>
          </p:cNvPicPr>
          <p:nvPr/>
        </p:nvPicPr>
        <p:blipFill>
          <a:blip r:embed="rId4"/>
          <a:srcRect/>
          <a:stretch>
            <a:fillRect/>
          </a:stretch>
        </p:blipFill>
        <p:spPr bwMode="auto">
          <a:xfrm>
            <a:off x="500034" y="2357430"/>
            <a:ext cx="2976574" cy="1347883"/>
          </a:xfrm>
          <a:prstGeom prst="rect">
            <a:avLst/>
          </a:prstGeom>
          <a:noFill/>
          <a:ln w="9525">
            <a:solidFill>
              <a:schemeClr val="tx1"/>
            </a:solidFill>
            <a:miter lim="800000"/>
            <a:headEnd/>
            <a:tailEnd/>
          </a:ln>
          <a:effectLst/>
        </p:spPr>
      </p:pic>
      <p:pic>
        <p:nvPicPr>
          <p:cNvPr id="138247" name="Picture 7"/>
          <p:cNvPicPr>
            <a:picLocks noChangeAspect="1" noChangeArrowheads="1"/>
          </p:cNvPicPr>
          <p:nvPr/>
        </p:nvPicPr>
        <p:blipFill>
          <a:blip r:embed="rId5"/>
          <a:srcRect/>
          <a:stretch>
            <a:fillRect/>
          </a:stretch>
        </p:blipFill>
        <p:spPr bwMode="auto">
          <a:xfrm>
            <a:off x="500034" y="3929066"/>
            <a:ext cx="7858180" cy="2428892"/>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214422"/>
            <a:ext cx="8572560" cy="121444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800" b="1" kern="0" dirty="0" smtClean="0">
                <a:solidFill>
                  <a:srgbClr val="92D050"/>
                </a:solidFill>
              </a:rPr>
              <a:t>Escenarios</a:t>
            </a:r>
          </a:p>
          <a:p>
            <a:pPr algn="just"/>
            <a:r>
              <a:rPr lang="es-PE" sz="2200" kern="0" dirty="0" smtClean="0"/>
              <a:t>Esta herramienta nos permite plantear diferentes circunstancias o supuestos sobre un mismo cuadro.</a:t>
            </a:r>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pic>
        <p:nvPicPr>
          <p:cNvPr id="139267" name="Picture 3"/>
          <p:cNvPicPr>
            <a:picLocks noChangeAspect="1" noChangeArrowheads="1"/>
          </p:cNvPicPr>
          <p:nvPr/>
        </p:nvPicPr>
        <p:blipFill>
          <a:blip r:embed="rId4"/>
          <a:srcRect/>
          <a:stretch>
            <a:fillRect/>
          </a:stretch>
        </p:blipFill>
        <p:spPr bwMode="auto">
          <a:xfrm>
            <a:off x="500034" y="2428868"/>
            <a:ext cx="7027862" cy="3962400"/>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26" name="Picture 6"/>
          <p:cNvPicPr>
            <a:picLocks noChangeAspect="1" noChangeArrowheads="1"/>
          </p:cNvPicPr>
          <p:nvPr/>
        </p:nvPicPr>
        <p:blipFill>
          <a:blip r:embed="rId2"/>
          <a:srcRect/>
          <a:stretch>
            <a:fillRect/>
          </a:stretch>
        </p:blipFill>
        <p:spPr bwMode="auto">
          <a:xfrm>
            <a:off x="5072066" y="3500438"/>
            <a:ext cx="3800474" cy="2833686"/>
          </a:xfrm>
          <a:prstGeom prst="rect">
            <a:avLst/>
          </a:prstGeom>
          <a:noFill/>
          <a:ln w="9525">
            <a:solidFill>
              <a:schemeClr val="tx1"/>
            </a:solidFill>
            <a:miter lim="800000"/>
            <a:headEnd/>
            <a:tailEnd/>
          </a:ln>
          <a:effectLst/>
        </p:spPr>
      </p:pic>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214422"/>
            <a:ext cx="8572560" cy="164307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Para realizar el escenario no dirigimos a la ficha </a:t>
            </a:r>
            <a:r>
              <a:rPr lang="es-PE" sz="2200" kern="0" dirty="0" smtClean="0">
                <a:solidFill>
                  <a:schemeClr val="accent1"/>
                </a:solidFill>
              </a:rPr>
              <a:t>Datos/Análisis Y si/ Administrador de e</a:t>
            </a:r>
            <a:r>
              <a:rPr lang="es-PE" sz="2200" u="sng" kern="0" dirty="0" smtClean="0">
                <a:solidFill>
                  <a:schemeClr val="accent1"/>
                </a:solidFill>
              </a:rPr>
              <a:t>s</a:t>
            </a:r>
            <a:r>
              <a:rPr lang="es-PE" sz="2200" kern="0" dirty="0" smtClean="0">
                <a:solidFill>
                  <a:schemeClr val="accent1"/>
                </a:solidFill>
              </a:rPr>
              <a:t>cenarios…</a:t>
            </a:r>
          </a:p>
          <a:p>
            <a:pPr algn="just"/>
            <a:endParaRPr lang="es-PE" sz="1200" kern="0" dirty="0" smtClean="0">
              <a:solidFill>
                <a:schemeClr val="accent1"/>
              </a:solidFill>
            </a:endParaRPr>
          </a:p>
          <a:p>
            <a:pPr algn="just"/>
            <a:r>
              <a:rPr lang="es-PE" sz="2200" kern="0" dirty="0" smtClean="0"/>
              <a:t>En la ventana de Administración de escenarios hacemos </a:t>
            </a:r>
            <a:r>
              <a:rPr lang="es-PE" sz="2200" kern="0" dirty="0" err="1" smtClean="0"/>
              <a:t>Click</a:t>
            </a:r>
            <a:r>
              <a:rPr lang="es-PE" sz="2200" kern="0" dirty="0" smtClean="0"/>
              <a:t> en el botón ”Agregar”  para crear un escenario.</a:t>
            </a:r>
          </a:p>
          <a:p>
            <a:pPr algn="just"/>
            <a:endParaRPr lang="es-PE" sz="2200" kern="0" dirty="0" smtClean="0"/>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pic>
        <p:nvPicPr>
          <p:cNvPr id="140290" name="Picture 2"/>
          <p:cNvPicPr>
            <a:picLocks noChangeAspect="1" noChangeArrowheads="1"/>
          </p:cNvPicPr>
          <p:nvPr/>
        </p:nvPicPr>
        <p:blipFill>
          <a:blip r:embed="rId5"/>
          <a:srcRect/>
          <a:stretch>
            <a:fillRect/>
          </a:stretch>
        </p:blipFill>
        <p:spPr bwMode="auto">
          <a:xfrm>
            <a:off x="4143372" y="1643050"/>
            <a:ext cx="2038350" cy="428625"/>
          </a:xfrm>
          <a:prstGeom prst="rect">
            <a:avLst/>
          </a:prstGeom>
          <a:noFill/>
          <a:ln w="9525">
            <a:solidFill>
              <a:schemeClr val="tx1"/>
            </a:solidFill>
            <a:miter lim="800000"/>
            <a:headEnd/>
            <a:tailEnd/>
          </a:ln>
          <a:effectLst/>
        </p:spPr>
      </p:pic>
      <p:pic>
        <p:nvPicPr>
          <p:cNvPr id="133124" name="Picture 4"/>
          <p:cNvPicPr>
            <a:picLocks noChangeAspect="1" noChangeArrowheads="1"/>
          </p:cNvPicPr>
          <p:nvPr/>
        </p:nvPicPr>
        <p:blipFill>
          <a:blip r:embed="rId6"/>
          <a:srcRect/>
          <a:stretch>
            <a:fillRect/>
          </a:stretch>
        </p:blipFill>
        <p:spPr bwMode="auto">
          <a:xfrm>
            <a:off x="500034" y="4857760"/>
            <a:ext cx="2952750" cy="1581150"/>
          </a:xfrm>
          <a:prstGeom prst="rect">
            <a:avLst/>
          </a:prstGeom>
          <a:noFill/>
          <a:ln w="9525">
            <a:solidFill>
              <a:schemeClr val="tx1"/>
            </a:solidFill>
            <a:miter lim="800000"/>
            <a:headEnd/>
            <a:tailEnd/>
          </a:ln>
          <a:effectLst/>
        </p:spPr>
      </p:pic>
      <p:sp>
        <p:nvSpPr>
          <p:cNvPr id="14" name="13 Flecha derecha"/>
          <p:cNvSpPr/>
          <p:nvPr/>
        </p:nvSpPr>
        <p:spPr>
          <a:xfrm>
            <a:off x="4286248" y="3429000"/>
            <a:ext cx="714380" cy="1000132"/>
          </a:xfrm>
          <a:prstGeom prst="rightArrow">
            <a:avLst/>
          </a:prstGeom>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15" name="14 Flecha derecha"/>
          <p:cNvSpPr/>
          <p:nvPr/>
        </p:nvSpPr>
        <p:spPr>
          <a:xfrm rot="8846425">
            <a:off x="3571206" y="5130222"/>
            <a:ext cx="1275675" cy="901043"/>
          </a:xfrm>
          <a:prstGeom prst="rightArrow">
            <a:avLst/>
          </a:prstGeom>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16" name="15 Llamada rectangular redondeada"/>
          <p:cNvSpPr/>
          <p:nvPr/>
        </p:nvSpPr>
        <p:spPr>
          <a:xfrm>
            <a:off x="5072066" y="2500306"/>
            <a:ext cx="2714644" cy="857256"/>
          </a:xfrm>
          <a:prstGeom prst="wedgeRoundRectCallout">
            <a:avLst>
              <a:gd name="adj1" fmla="val 78829"/>
              <a:gd name="adj2" fmla="val 162181"/>
              <a:gd name="adj3" fmla="val 16667"/>
            </a:avLst>
          </a:prstGeom>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r>
              <a:rPr lang="es-ES" dirty="0" smtClean="0"/>
              <a:t>Son el ingreso de venta, costo de venta y el gasto de venta y administrativo.</a:t>
            </a:r>
            <a:endParaRPr lang="es-ES" dirty="0"/>
          </a:p>
        </p:txBody>
      </p:sp>
      <p:pic>
        <p:nvPicPr>
          <p:cNvPr id="133127" name="Picture 7"/>
          <p:cNvPicPr>
            <a:picLocks noChangeAspect="1" noChangeArrowheads="1"/>
          </p:cNvPicPr>
          <p:nvPr/>
        </p:nvPicPr>
        <p:blipFill>
          <a:blip r:embed="rId7"/>
          <a:srcRect/>
          <a:stretch>
            <a:fillRect/>
          </a:stretch>
        </p:blipFill>
        <p:spPr bwMode="auto">
          <a:xfrm>
            <a:off x="428596" y="2928934"/>
            <a:ext cx="3714776" cy="1657350"/>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214422"/>
            <a:ext cx="8572560" cy="21431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Luego de establecer los valores de las celdas cambiantes del primer escenario que estamos creando.</a:t>
            </a:r>
          </a:p>
          <a:p>
            <a:pPr algn="just"/>
            <a:r>
              <a:rPr lang="es-PE" sz="2200" kern="0" dirty="0" smtClean="0"/>
              <a:t>Repitiendo todo el procedimiento para  el escenario moderado y optimista. Una vez ingresado todos los escenarios presionar el botón </a:t>
            </a:r>
            <a:r>
              <a:rPr lang="es-PE" sz="2200" u="sng" kern="0" dirty="0" smtClean="0">
                <a:solidFill>
                  <a:srgbClr val="0070C0"/>
                </a:solidFill>
              </a:rPr>
              <a:t>R</a:t>
            </a:r>
            <a:r>
              <a:rPr lang="es-PE" sz="2200" kern="0" dirty="0" smtClean="0">
                <a:solidFill>
                  <a:srgbClr val="0070C0"/>
                </a:solidFill>
              </a:rPr>
              <a:t>esumen… </a:t>
            </a:r>
            <a:r>
              <a:rPr lang="es-PE" sz="2200" kern="0" dirty="0" smtClean="0"/>
              <a:t>y en la nueva ventana en </a:t>
            </a:r>
            <a:r>
              <a:rPr lang="es-PE" sz="2200" u="sng" kern="0" dirty="0" smtClean="0">
                <a:solidFill>
                  <a:srgbClr val="0070C0"/>
                </a:solidFill>
              </a:rPr>
              <a:t>C</a:t>
            </a:r>
            <a:r>
              <a:rPr lang="es-PE" sz="2200" kern="0" dirty="0" smtClean="0">
                <a:solidFill>
                  <a:srgbClr val="0070C0"/>
                </a:solidFill>
              </a:rPr>
              <a:t>eldas de resultado</a:t>
            </a:r>
            <a:r>
              <a:rPr lang="es-PE" sz="2200" kern="0" dirty="0" smtClean="0"/>
              <a:t>: </a:t>
            </a:r>
            <a:r>
              <a:rPr lang="es-PE" sz="2200" kern="0" dirty="0" smtClean="0">
                <a:solidFill>
                  <a:srgbClr val="0070C0"/>
                </a:solidFill>
              </a:rPr>
              <a:t>B17</a:t>
            </a:r>
            <a:r>
              <a:rPr lang="es-PE" sz="2200" kern="0" dirty="0" smtClean="0"/>
              <a:t>(Utilidad Neta) y Aceptar.</a:t>
            </a:r>
            <a:endParaRPr lang="es-PE" sz="2200" u="sng" kern="0" dirty="0" smtClean="0"/>
          </a:p>
          <a:p>
            <a:pPr algn="just"/>
            <a:endParaRPr lang="es-PE" sz="2200" kern="0" dirty="0" smtClean="0"/>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pic>
        <p:nvPicPr>
          <p:cNvPr id="134146" name="Picture 2"/>
          <p:cNvPicPr>
            <a:picLocks noChangeAspect="1" noChangeArrowheads="1"/>
          </p:cNvPicPr>
          <p:nvPr/>
        </p:nvPicPr>
        <p:blipFill>
          <a:blip r:embed="rId4"/>
          <a:srcRect/>
          <a:stretch>
            <a:fillRect/>
          </a:stretch>
        </p:blipFill>
        <p:spPr bwMode="auto">
          <a:xfrm>
            <a:off x="4786314" y="3000372"/>
            <a:ext cx="3643338" cy="3410872"/>
          </a:xfrm>
          <a:prstGeom prst="rect">
            <a:avLst/>
          </a:prstGeom>
          <a:noFill/>
          <a:ln w="9525">
            <a:solidFill>
              <a:schemeClr val="tx1"/>
            </a:solidFill>
            <a:miter lim="800000"/>
            <a:headEnd/>
            <a:tailEnd/>
          </a:ln>
          <a:effectLst/>
        </p:spPr>
      </p:pic>
      <p:pic>
        <p:nvPicPr>
          <p:cNvPr id="134147" name="Picture 3"/>
          <p:cNvPicPr>
            <a:picLocks noChangeAspect="1" noChangeArrowheads="1"/>
          </p:cNvPicPr>
          <p:nvPr/>
        </p:nvPicPr>
        <p:blipFill>
          <a:blip r:embed="rId5"/>
          <a:srcRect/>
          <a:stretch>
            <a:fillRect/>
          </a:stretch>
        </p:blipFill>
        <p:spPr bwMode="auto">
          <a:xfrm>
            <a:off x="571472" y="3714752"/>
            <a:ext cx="2228850" cy="1685925"/>
          </a:xfrm>
          <a:prstGeom prst="rect">
            <a:avLst/>
          </a:prstGeom>
          <a:noFill/>
          <a:ln w="9525">
            <a:solidFill>
              <a:schemeClr val="tx1"/>
            </a:solidFill>
            <a:miter lim="800000"/>
            <a:headEnd/>
            <a:tailEnd/>
          </a:ln>
          <a:effectLst/>
        </p:spPr>
      </p:pic>
      <p:sp>
        <p:nvSpPr>
          <p:cNvPr id="11" name="10 Flecha izquierda"/>
          <p:cNvSpPr/>
          <p:nvPr/>
        </p:nvSpPr>
        <p:spPr>
          <a:xfrm>
            <a:off x="3000364" y="3929066"/>
            <a:ext cx="1500198" cy="1143008"/>
          </a:xfrm>
          <a:prstGeom prst="leftArrow">
            <a:avLst/>
          </a:prstGeom>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134148" name="Picture 4"/>
          <p:cNvPicPr>
            <a:picLocks noChangeAspect="1" noChangeArrowheads="1"/>
          </p:cNvPicPr>
          <p:nvPr/>
        </p:nvPicPr>
        <p:blipFill>
          <a:blip r:embed="rId4"/>
          <a:srcRect/>
          <a:stretch>
            <a:fillRect/>
          </a:stretch>
        </p:blipFill>
        <p:spPr bwMode="auto">
          <a:xfrm>
            <a:off x="428596" y="2071678"/>
            <a:ext cx="8394558" cy="4000528"/>
          </a:xfrm>
          <a:prstGeom prst="rect">
            <a:avLst/>
          </a:prstGeom>
          <a:noFill/>
          <a:ln w="9525">
            <a:solidFill>
              <a:schemeClr val="tx1"/>
            </a:solidFill>
            <a:miter lim="800000"/>
            <a:headEnd/>
            <a:tailEnd/>
          </a:ln>
          <a:effectLst/>
        </p:spPr>
      </p:pic>
      <p:sp>
        <p:nvSpPr>
          <p:cNvPr id="11" name="9 Subtítulo"/>
          <p:cNvSpPr txBox="1">
            <a:spLocks/>
          </p:cNvSpPr>
          <p:nvPr/>
        </p:nvSpPr>
        <p:spPr bwMode="auto">
          <a:xfrm>
            <a:off x="357158" y="1357298"/>
            <a:ext cx="8572560" cy="4286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Se genera una nueva hoja con el nombre Resumen de escenario.</a:t>
            </a:r>
            <a:endParaRPr lang="es-PE" sz="2200" u="sng" kern="0" dirty="0" smtClean="0"/>
          </a:p>
          <a:p>
            <a:pPr algn="just"/>
            <a:endParaRPr lang="es-PE" sz="2200" kern="0" dirty="0" smtClean="0"/>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2928926" y="1214422"/>
            <a:ext cx="3286148"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Autofit/>
          </a:bodyPr>
          <a:lstStyle/>
          <a:p>
            <a:r>
              <a:rPr lang="es-ES" b="1" u="sng" dirty="0" smtClean="0">
                <a:solidFill>
                  <a:srgbClr val="92D050"/>
                </a:solidFill>
              </a:rPr>
              <a:t>Análisis de Datos</a:t>
            </a:r>
            <a:endParaRPr lang="es-ES" b="1" u="sng" dirty="0">
              <a:solidFill>
                <a:srgbClr val="92D050"/>
              </a:solidFill>
            </a:endParaRPr>
          </a:p>
        </p:txBody>
      </p:sp>
      <p:sp>
        <p:nvSpPr>
          <p:cNvPr id="9" name="9 Subtítulo"/>
          <p:cNvSpPr txBox="1">
            <a:spLocks/>
          </p:cNvSpPr>
          <p:nvPr/>
        </p:nvSpPr>
        <p:spPr bwMode="auto">
          <a:xfrm>
            <a:off x="357158" y="1785926"/>
            <a:ext cx="8143932" cy="257176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Esta herramienta nos permite utilizar un conjunto de 19 funciones para el análisis de evaluación financiera, gestión financiera y para generar información estadística para la toma de decisiones .</a:t>
            </a:r>
          </a:p>
          <a:p>
            <a:pPr algn="just"/>
            <a:endParaRPr lang="es-PE" sz="1000" kern="0" dirty="0" smtClean="0"/>
          </a:p>
          <a:p>
            <a:pPr algn="just">
              <a:buFont typeface="Wingdings" pitchFamily="2" charset="2"/>
              <a:buChar char="ü"/>
            </a:pPr>
            <a:r>
              <a:rPr lang="es-PE" sz="2200" kern="0" dirty="0" smtClean="0">
                <a:solidFill>
                  <a:srgbClr val="0070C0"/>
                </a:solidFill>
              </a:rPr>
              <a:t> </a:t>
            </a:r>
            <a:r>
              <a:rPr lang="es-PE" sz="2200" kern="0" dirty="0" smtClean="0"/>
              <a:t>Usualmente esta  herramienta no está activada en la hoja de calculo, para lo cual es necesario activarlo, para esto nos situamos: Botón de </a:t>
            </a:r>
            <a:r>
              <a:rPr lang="es-PE" sz="2200" kern="0" dirty="0" smtClean="0">
                <a:solidFill>
                  <a:srgbClr val="0070C0"/>
                </a:solidFill>
              </a:rPr>
              <a:t>Office/Opciones de </a:t>
            </a:r>
            <a:r>
              <a:rPr lang="es-PE" sz="2200" u="sng" kern="0" dirty="0" smtClean="0">
                <a:solidFill>
                  <a:srgbClr val="0070C0"/>
                </a:solidFill>
              </a:rPr>
              <a:t>E</a:t>
            </a:r>
            <a:r>
              <a:rPr lang="es-PE" sz="2200" kern="0" dirty="0" smtClean="0">
                <a:solidFill>
                  <a:srgbClr val="0070C0"/>
                </a:solidFill>
              </a:rPr>
              <a:t>xcel/Complementos/</a:t>
            </a:r>
            <a:r>
              <a:rPr lang="es-PE" sz="2200" u="sng" kern="0" dirty="0" smtClean="0">
                <a:solidFill>
                  <a:srgbClr val="0070C0"/>
                </a:solidFill>
              </a:rPr>
              <a:t>I</a:t>
            </a:r>
            <a:r>
              <a:rPr lang="es-PE" sz="2200" kern="0" dirty="0" smtClean="0">
                <a:solidFill>
                  <a:srgbClr val="0070C0"/>
                </a:solidFill>
              </a:rPr>
              <a:t>r…/Herramientas para análisis</a:t>
            </a:r>
            <a:endParaRPr lang="es-PE" sz="2200" kern="0" dirty="0" smtClean="0"/>
          </a:p>
          <a:p>
            <a:pPr algn="just"/>
            <a:endParaRPr lang="es-PE" sz="2200" kern="0" dirty="0" smtClean="0">
              <a:solidFill>
                <a:srgbClr val="0070C0"/>
              </a:solidFill>
            </a:endParaRPr>
          </a:p>
          <a:p>
            <a:pPr algn="just"/>
            <a:endParaRPr lang="es-PE" sz="200" kern="0" dirty="0" smtClean="0"/>
          </a:p>
          <a:p>
            <a:pPr algn="just"/>
            <a:endParaRPr lang="es-PE" sz="200" kern="0" dirty="0" smtClean="0"/>
          </a:p>
          <a:p>
            <a:pPr algn="just"/>
            <a:endParaRPr lang="es-PE" sz="200" kern="0" dirty="0" smtClean="0"/>
          </a:p>
          <a:p>
            <a:pPr algn="just"/>
            <a:endParaRPr lang="es-PE" sz="200" kern="0" dirty="0" smtClean="0"/>
          </a:p>
        </p:txBody>
      </p:sp>
      <p:pic>
        <p:nvPicPr>
          <p:cNvPr id="121858" name="Picture 2"/>
          <p:cNvPicPr>
            <a:picLocks noChangeAspect="1" noChangeArrowheads="1"/>
          </p:cNvPicPr>
          <p:nvPr/>
        </p:nvPicPr>
        <p:blipFill>
          <a:blip r:embed="rId4"/>
          <a:srcRect/>
          <a:stretch>
            <a:fillRect/>
          </a:stretch>
        </p:blipFill>
        <p:spPr bwMode="auto">
          <a:xfrm>
            <a:off x="285720" y="4500570"/>
            <a:ext cx="476250" cy="428625"/>
          </a:xfrm>
          <a:prstGeom prst="rect">
            <a:avLst/>
          </a:prstGeom>
          <a:noFill/>
          <a:ln w="9525">
            <a:solidFill>
              <a:schemeClr val="tx1"/>
            </a:solidFill>
            <a:miter lim="800000"/>
            <a:headEnd/>
            <a:tailEnd/>
          </a:ln>
          <a:effectLst/>
        </p:spPr>
      </p:pic>
      <p:pic>
        <p:nvPicPr>
          <p:cNvPr id="121859" name="Picture 3"/>
          <p:cNvPicPr>
            <a:picLocks noChangeAspect="1" noChangeArrowheads="1"/>
          </p:cNvPicPr>
          <p:nvPr/>
        </p:nvPicPr>
        <p:blipFill>
          <a:blip r:embed="rId5"/>
          <a:srcRect/>
          <a:stretch>
            <a:fillRect/>
          </a:stretch>
        </p:blipFill>
        <p:spPr bwMode="auto">
          <a:xfrm>
            <a:off x="1214414" y="4786322"/>
            <a:ext cx="1228725" cy="257175"/>
          </a:xfrm>
          <a:prstGeom prst="rect">
            <a:avLst/>
          </a:prstGeom>
          <a:noFill/>
          <a:ln w="9525">
            <a:solidFill>
              <a:schemeClr val="tx1"/>
            </a:solidFill>
            <a:miter lim="800000"/>
            <a:headEnd/>
            <a:tailEnd/>
          </a:ln>
          <a:effectLst/>
        </p:spPr>
      </p:pic>
      <p:pic>
        <p:nvPicPr>
          <p:cNvPr id="121860" name="Picture 4"/>
          <p:cNvPicPr>
            <a:picLocks noChangeAspect="1" noChangeArrowheads="1"/>
          </p:cNvPicPr>
          <p:nvPr/>
        </p:nvPicPr>
        <p:blipFill>
          <a:blip r:embed="rId6"/>
          <a:srcRect/>
          <a:stretch>
            <a:fillRect/>
          </a:stretch>
        </p:blipFill>
        <p:spPr bwMode="auto">
          <a:xfrm>
            <a:off x="2857488" y="5000636"/>
            <a:ext cx="1257300" cy="276225"/>
          </a:xfrm>
          <a:prstGeom prst="rect">
            <a:avLst/>
          </a:prstGeom>
          <a:noFill/>
          <a:ln w="9525">
            <a:solidFill>
              <a:schemeClr val="tx1"/>
            </a:solidFill>
            <a:miter lim="800000"/>
            <a:headEnd/>
            <a:tailEnd/>
          </a:ln>
          <a:effectLst/>
        </p:spPr>
      </p:pic>
      <p:pic>
        <p:nvPicPr>
          <p:cNvPr id="121861" name="Picture 5"/>
          <p:cNvPicPr>
            <a:picLocks noChangeAspect="1" noChangeArrowheads="1"/>
          </p:cNvPicPr>
          <p:nvPr/>
        </p:nvPicPr>
        <p:blipFill>
          <a:blip r:embed="rId7"/>
          <a:srcRect/>
          <a:stretch>
            <a:fillRect/>
          </a:stretch>
        </p:blipFill>
        <p:spPr bwMode="auto">
          <a:xfrm>
            <a:off x="4572000" y="5286388"/>
            <a:ext cx="733425" cy="219075"/>
          </a:xfrm>
          <a:prstGeom prst="rect">
            <a:avLst/>
          </a:prstGeom>
          <a:noFill/>
          <a:ln w="9525">
            <a:solidFill>
              <a:schemeClr val="tx1"/>
            </a:solidFill>
            <a:miter lim="800000"/>
            <a:headEnd/>
            <a:tailEnd/>
          </a:ln>
          <a:effectLst/>
        </p:spPr>
      </p:pic>
      <p:sp>
        <p:nvSpPr>
          <p:cNvPr id="14" name="13 Flecha derecha"/>
          <p:cNvSpPr/>
          <p:nvPr/>
        </p:nvSpPr>
        <p:spPr>
          <a:xfrm>
            <a:off x="857224" y="4572008"/>
            <a:ext cx="285752" cy="571504"/>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ES"/>
          </a:p>
        </p:txBody>
      </p:sp>
      <p:sp>
        <p:nvSpPr>
          <p:cNvPr id="15" name="14 Flecha derecha"/>
          <p:cNvSpPr/>
          <p:nvPr/>
        </p:nvSpPr>
        <p:spPr>
          <a:xfrm>
            <a:off x="2500298" y="4786322"/>
            <a:ext cx="285752" cy="571504"/>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ES"/>
          </a:p>
        </p:txBody>
      </p:sp>
      <p:sp>
        <p:nvSpPr>
          <p:cNvPr id="16" name="15 Flecha derecha"/>
          <p:cNvSpPr/>
          <p:nvPr/>
        </p:nvSpPr>
        <p:spPr>
          <a:xfrm>
            <a:off x="4214810" y="5072074"/>
            <a:ext cx="285752" cy="571504"/>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ES"/>
          </a:p>
        </p:txBody>
      </p:sp>
      <p:sp>
        <p:nvSpPr>
          <p:cNvPr id="17" name="16 Flecha derecha"/>
          <p:cNvSpPr/>
          <p:nvPr/>
        </p:nvSpPr>
        <p:spPr>
          <a:xfrm>
            <a:off x="5286380" y="5429264"/>
            <a:ext cx="285752" cy="571504"/>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ES"/>
          </a:p>
        </p:txBody>
      </p:sp>
      <p:pic>
        <p:nvPicPr>
          <p:cNvPr id="133122" name="Picture 2"/>
          <p:cNvPicPr>
            <a:picLocks noChangeAspect="1" noChangeArrowheads="1"/>
          </p:cNvPicPr>
          <p:nvPr/>
        </p:nvPicPr>
        <p:blipFill>
          <a:blip r:embed="rId8"/>
          <a:srcRect/>
          <a:stretch>
            <a:fillRect/>
          </a:stretch>
        </p:blipFill>
        <p:spPr bwMode="auto">
          <a:xfrm>
            <a:off x="5643570" y="4714884"/>
            <a:ext cx="3228975" cy="1581150"/>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142984"/>
            <a:ext cx="8501122" cy="5357850"/>
          </a:xfrm>
          <a:prstGeom prst="rect">
            <a:avLst/>
          </a:prstGeom>
          <a:noFill/>
          <a:ln w="9525">
            <a:solidFill>
              <a:schemeClr val="bg1"/>
            </a:solid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Las principales funciones que dispone Excel son:</a:t>
            </a:r>
          </a:p>
          <a:p>
            <a:pPr algn="just"/>
            <a:endParaRPr lang="es-PE" sz="500" kern="0" dirty="0" smtClean="0"/>
          </a:p>
          <a:p>
            <a:pPr algn="just">
              <a:buFont typeface="Wingdings" pitchFamily="2" charset="2"/>
              <a:buChar char="ü"/>
            </a:pPr>
            <a:r>
              <a:rPr lang="es-PE" sz="2200" kern="0" dirty="0" smtClean="0">
                <a:solidFill>
                  <a:srgbClr val="92D050"/>
                </a:solidFill>
              </a:rPr>
              <a:t> </a:t>
            </a:r>
            <a:r>
              <a:rPr lang="es-PE" sz="2200" kern="0" dirty="0" smtClean="0">
                <a:solidFill>
                  <a:srgbClr val="0070C0"/>
                </a:solidFill>
              </a:rPr>
              <a:t>Análisis de varianza de un factor.</a:t>
            </a:r>
          </a:p>
          <a:p>
            <a:pPr algn="just"/>
            <a:endParaRPr lang="es-PE" sz="500" kern="0" dirty="0" smtClean="0">
              <a:solidFill>
                <a:srgbClr val="92D050"/>
              </a:solidFill>
            </a:endParaRPr>
          </a:p>
          <a:p>
            <a:pPr algn="just">
              <a:buFont typeface="Wingdings" pitchFamily="2" charset="2"/>
              <a:buChar char="ü"/>
            </a:pPr>
            <a:r>
              <a:rPr lang="es-PE" sz="2200" kern="0" dirty="0" smtClean="0">
                <a:solidFill>
                  <a:srgbClr val="92D050"/>
                </a:solidFill>
              </a:rPr>
              <a:t> </a:t>
            </a:r>
            <a:r>
              <a:rPr lang="es-PE" sz="2200" kern="0" dirty="0" smtClean="0">
                <a:solidFill>
                  <a:srgbClr val="0070C0"/>
                </a:solidFill>
              </a:rPr>
              <a:t>Análisis de varianza de dos factores con varias muestras por grupo.</a:t>
            </a:r>
          </a:p>
          <a:p>
            <a:pPr algn="just"/>
            <a:endParaRPr lang="es-PE" sz="500" kern="0" dirty="0" smtClean="0">
              <a:solidFill>
                <a:srgbClr val="0070C0"/>
              </a:solidFill>
            </a:endParaRPr>
          </a:p>
          <a:p>
            <a:pPr algn="just">
              <a:buFont typeface="Wingdings" pitchFamily="2" charset="2"/>
              <a:buChar char="ü"/>
            </a:pPr>
            <a:r>
              <a:rPr lang="es-PE" sz="2200" kern="0" dirty="0" smtClean="0">
                <a:solidFill>
                  <a:srgbClr val="92D050"/>
                </a:solidFill>
              </a:rPr>
              <a:t> </a:t>
            </a:r>
            <a:r>
              <a:rPr lang="es-PE" sz="2200" kern="0" dirty="0" smtClean="0">
                <a:solidFill>
                  <a:srgbClr val="0070C0"/>
                </a:solidFill>
              </a:rPr>
              <a:t>Análisis de varianza de dos factores con una sola muestra por grupo.</a:t>
            </a:r>
          </a:p>
          <a:p>
            <a:pPr algn="just"/>
            <a:endParaRPr lang="es-PE" sz="500" kern="0" dirty="0" smtClean="0">
              <a:solidFill>
                <a:srgbClr val="0070C0"/>
              </a:solidFill>
            </a:endParaRPr>
          </a:p>
          <a:p>
            <a:pPr algn="just">
              <a:buFont typeface="Wingdings" pitchFamily="2" charset="2"/>
              <a:buChar char="ü"/>
            </a:pPr>
            <a:r>
              <a:rPr lang="es-PE" sz="2200" kern="0" dirty="0" smtClean="0">
                <a:solidFill>
                  <a:srgbClr val="92D050"/>
                </a:solidFill>
              </a:rPr>
              <a:t> </a:t>
            </a:r>
            <a:r>
              <a:rPr lang="es-PE" sz="2200" kern="0" dirty="0" smtClean="0">
                <a:solidFill>
                  <a:srgbClr val="0070C0"/>
                </a:solidFill>
              </a:rPr>
              <a:t>Coeficientes de correlación.</a:t>
            </a:r>
          </a:p>
          <a:p>
            <a:pPr algn="just"/>
            <a:endParaRPr lang="es-PE" sz="500" kern="0" dirty="0" smtClean="0">
              <a:solidFill>
                <a:srgbClr val="0070C0"/>
              </a:solidFill>
            </a:endParaRPr>
          </a:p>
          <a:p>
            <a:pPr algn="just">
              <a:buFont typeface="Wingdings" pitchFamily="2" charset="2"/>
              <a:buChar char="ü"/>
            </a:pPr>
            <a:r>
              <a:rPr lang="es-PE" sz="2200" kern="0" dirty="0" smtClean="0">
                <a:solidFill>
                  <a:srgbClr val="92D050"/>
                </a:solidFill>
              </a:rPr>
              <a:t> </a:t>
            </a:r>
            <a:r>
              <a:rPr lang="es-PE" sz="2200" kern="0" dirty="0" smtClean="0">
                <a:solidFill>
                  <a:srgbClr val="0070C0"/>
                </a:solidFill>
              </a:rPr>
              <a:t>Covarianza.</a:t>
            </a:r>
          </a:p>
          <a:p>
            <a:pPr algn="just"/>
            <a:endParaRPr lang="es-PE" sz="500" kern="0" dirty="0" smtClean="0">
              <a:solidFill>
                <a:srgbClr val="0070C0"/>
              </a:solidFill>
            </a:endParaRPr>
          </a:p>
          <a:p>
            <a:pPr algn="just">
              <a:buFont typeface="Wingdings" pitchFamily="2" charset="2"/>
              <a:buChar char="ü"/>
            </a:pPr>
            <a:r>
              <a:rPr lang="es-PE" sz="2200" kern="0" dirty="0" smtClean="0">
                <a:solidFill>
                  <a:srgbClr val="92D050"/>
                </a:solidFill>
              </a:rPr>
              <a:t> </a:t>
            </a:r>
            <a:r>
              <a:rPr lang="es-PE" sz="2200" kern="0" dirty="0" smtClean="0">
                <a:solidFill>
                  <a:srgbClr val="0070C0"/>
                </a:solidFill>
              </a:rPr>
              <a:t>Estadística descriptiva.</a:t>
            </a:r>
          </a:p>
          <a:p>
            <a:pPr algn="just"/>
            <a:endParaRPr lang="es-PE" sz="500" kern="0" dirty="0" smtClean="0">
              <a:solidFill>
                <a:srgbClr val="0070C0"/>
              </a:solidFill>
            </a:endParaRPr>
          </a:p>
          <a:p>
            <a:pPr algn="just">
              <a:buFont typeface="Wingdings" pitchFamily="2" charset="2"/>
              <a:buChar char="ü"/>
            </a:pPr>
            <a:r>
              <a:rPr lang="es-PE" sz="2200" kern="0" dirty="0" smtClean="0">
                <a:solidFill>
                  <a:srgbClr val="92D050"/>
                </a:solidFill>
              </a:rPr>
              <a:t> </a:t>
            </a:r>
            <a:r>
              <a:rPr lang="es-PE" sz="2200" kern="0" dirty="0" smtClean="0">
                <a:solidFill>
                  <a:srgbClr val="0070C0"/>
                </a:solidFill>
              </a:rPr>
              <a:t>Suavización exponencial.</a:t>
            </a:r>
          </a:p>
          <a:p>
            <a:pPr algn="just"/>
            <a:endParaRPr lang="es-PE" sz="500" kern="0" dirty="0" smtClean="0">
              <a:solidFill>
                <a:srgbClr val="0070C0"/>
              </a:solidFill>
            </a:endParaRPr>
          </a:p>
          <a:p>
            <a:pPr algn="just">
              <a:buFont typeface="Wingdings" pitchFamily="2" charset="2"/>
              <a:buChar char="ü"/>
            </a:pPr>
            <a:r>
              <a:rPr lang="es-PE" sz="2200" kern="0" dirty="0" smtClean="0">
                <a:solidFill>
                  <a:srgbClr val="92D050"/>
                </a:solidFill>
              </a:rPr>
              <a:t> </a:t>
            </a:r>
            <a:r>
              <a:rPr lang="es-PE" sz="2200" kern="0" dirty="0" smtClean="0">
                <a:solidFill>
                  <a:srgbClr val="0070C0"/>
                </a:solidFill>
              </a:rPr>
              <a:t>Prueba F para varianzas de dos muestras.</a:t>
            </a:r>
          </a:p>
          <a:p>
            <a:pPr algn="just"/>
            <a:endParaRPr lang="es-PE" sz="500" kern="0" dirty="0" smtClean="0">
              <a:solidFill>
                <a:srgbClr val="0070C0"/>
              </a:solidFill>
            </a:endParaRPr>
          </a:p>
          <a:p>
            <a:pPr algn="just">
              <a:buFont typeface="Wingdings" pitchFamily="2" charset="2"/>
              <a:buChar char="ü"/>
            </a:pPr>
            <a:r>
              <a:rPr lang="es-PE" sz="2200" kern="0" dirty="0" smtClean="0">
                <a:solidFill>
                  <a:srgbClr val="92D050"/>
                </a:solidFill>
              </a:rPr>
              <a:t> </a:t>
            </a:r>
            <a:r>
              <a:rPr lang="es-PE" sz="2200" kern="0" dirty="0" smtClean="0">
                <a:solidFill>
                  <a:srgbClr val="0070C0"/>
                </a:solidFill>
              </a:rPr>
              <a:t>Análisis de Fourier.</a:t>
            </a:r>
          </a:p>
          <a:p>
            <a:pPr algn="just"/>
            <a:endParaRPr lang="es-PE" sz="500" kern="0" dirty="0" smtClean="0">
              <a:solidFill>
                <a:srgbClr val="0070C0"/>
              </a:solidFill>
            </a:endParaRPr>
          </a:p>
          <a:p>
            <a:pPr algn="just">
              <a:buFont typeface="Wingdings" pitchFamily="2" charset="2"/>
              <a:buChar char="ü"/>
            </a:pPr>
            <a:r>
              <a:rPr lang="es-PE" sz="2200" kern="0" dirty="0" smtClean="0">
                <a:solidFill>
                  <a:srgbClr val="92D050"/>
                </a:solidFill>
              </a:rPr>
              <a:t> </a:t>
            </a:r>
            <a:r>
              <a:rPr lang="es-PE" sz="2200" kern="0" dirty="0" smtClean="0">
                <a:solidFill>
                  <a:srgbClr val="0070C0"/>
                </a:solidFill>
              </a:rPr>
              <a:t>Histograma.</a:t>
            </a:r>
          </a:p>
          <a:p>
            <a:pPr algn="just"/>
            <a:endParaRPr lang="es-PE" sz="500" kern="0" dirty="0" smtClean="0">
              <a:solidFill>
                <a:srgbClr val="0070C0"/>
              </a:solidFill>
            </a:endParaRPr>
          </a:p>
          <a:p>
            <a:pPr algn="just">
              <a:buFont typeface="Wingdings" pitchFamily="2" charset="2"/>
              <a:buChar char="ü"/>
            </a:pPr>
            <a:r>
              <a:rPr lang="es-PE" sz="2200" kern="0" dirty="0" smtClean="0">
                <a:solidFill>
                  <a:srgbClr val="92D050"/>
                </a:solidFill>
              </a:rPr>
              <a:t> </a:t>
            </a:r>
            <a:r>
              <a:rPr lang="es-PE" sz="2200" kern="0" dirty="0" smtClean="0">
                <a:solidFill>
                  <a:srgbClr val="0070C0"/>
                </a:solidFill>
              </a:rPr>
              <a:t>Media móvil.</a:t>
            </a:r>
          </a:p>
          <a:p>
            <a:pPr algn="just"/>
            <a:endParaRPr lang="es-PE" sz="500" kern="0" dirty="0" smtClean="0">
              <a:solidFill>
                <a:srgbClr val="0070C0"/>
              </a:solidFill>
            </a:endParaRPr>
          </a:p>
          <a:p>
            <a:pPr algn="just">
              <a:buFont typeface="Wingdings" pitchFamily="2" charset="2"/>
              <a:buChar char="ü"/>
            </a:pPr>
            <a:r>
              <a:rPr lang="es-PE" sz="2200" kern="0" dirty="0" smtClean="0">
                <a:solidFill>
                  <a:srgbClr val="92D050"/>
                </a:solidFill>
              </a:rPr>
              <a:t> </a:t>
            </a:r>
            <a:r>
              <a:rPr lang="es-PE" sz="2200" kern="0" dirty="0" smtClean="0">
                <a:solidFill>
                  <a:srgbClr val="0070C0"/>
                </a:solidFill>
              </a:rPr>
              <a:t>Generación de números aleatorios</a:t>
            </a:r>
            <a:r>
              <a:rPr lang="es-PE" sz="2200" kern="0" dirty="0" smtClean="0">
                <a:solidFill>
                  <a:srgbClr val="92D050"/>
                </a:solidFill>
              </a:rPr>
              <a:t>.</a:t>
            </a:r>
            <a:endParaRPr lang="es-PE" sz="2200" kern="0" dirty="0" smtClean="0">
              <a:solidFill>
                <a:srgbClr val="0070C0"/>
              </a:solidFill>
            </a:endParaRPr>
          </a:p>
          <a:p>
            <a:pPr algn="just"/>
            <a:endParaRPr lang="es-PE" sz="2200" kern="0" dirty="0" smtClean="0">
              <a:solidFill>
                <a:srgbClr val="92D050"/>
              </a:solidFill>
            </a:endParaRPr>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214422"/>
            <a:ext cx="8572560" cy="4357718"/>
          </a:xfrm>
          <a:prstGeom prst="rect">
            <a:avLst/>
          </a:prstGeom>
          <a:noFill/>
          <a:ln w="9525">
            <a:solidFill>
              <a:schemeClr val="bg1"/>
            </a:solidFill>
            <a:miter lim="800000"/>
            <a:headEnd/>
            <a:tailEnd/>
          </a:ln>
          <a:effectLst/>
        </p:spPr>
        <p:txBody>
          <a:bodyPr vert="horz" wrap="square" lIns="91440" tIns="45720" rIns="91440" bIns="45720" numCol="1" anchor="t" anchorCtr="0" compatLnSpc="1">
            <a:prstTxWarp prst="textNoShape">
              <a:avLst/>
            </a:prstTxWarp>
          </a:bodyPr>
          <a:lstStyle/>
          <a:p>
            <a:pPr algn="just"/>
            <a:endParaRPr lang="es-PE" sz="1000" kern="0" dirty="0" smtClean="0"/>
          </a:p>
          <a:p>
            <a:pPr algn="just">
              <a:buFont typeface="Wingdings" pitchFamily="2" charset="2"/>
              <a:buChar char="ü"/>
            </a:pPr>
            <a:r>
              <a:rPr lang="es-PE" sz="2200" kern="0" dirty="0" smtClean="0">
                <a:solidFill>
                  <a:srgbClr val="92D050"/>
                </a:solidFill>
              </a:rPr>
              <a:t> </a:t>
            </a:r>
            <a:r>
              <a:rPr lang="es-PE" sz="2200" kern="0" dirty="0" smtClean="0">
                <a:solidFill>
                  <a:srgbClr val="0070C0"/>
                </a:solidFill>
              </a:rPr>
              <a:t>Regresión</a:t>
            </a:r>
          </a:p>
          <a:p>
            <a:pPr algn="just"/>
            <a:endParaRPr lang="es-PE" sz="1000" kern="0" dirty="0" smtClean="0">
              <a:solidFill>
                <a:srgbClr val="0070C0"/>
              </a:solidFill>
            </a:endParaRPr>
          </a:p>
          <a:p>
            <a:pPr algn="just">
              <a:buFont typeface="Wingdings" pitchFamily="2" charset="2"/>
              <a:buChar char="ü"/>
            </a:pPr>
            <a:r>
              <a:rPr lang="es-PE" sz="2200" kern="0" dirty="0" smtClean="0">
                <a:solidFill>
                  <a:srgbClr val="92D050"/>
                </a:solidFill>
              </a:rPr>
              <a:t> </a:t>
            </a:r>
            <a:r>
              <a:rPr lang="es-PE" sz="2200" kern="0" dirty="0" smtClean="0">
                <a:solidFill>
                  <a:srgbClr val="0070C0"/>
                </a:solidFill>
              </a:rPr>
              <a:t>Jerarquía y percentil.</a:t>
            </a:r>
          </a:p>
          <a:p>
            <a:pPr algn="just"/>
            <a:endParaRPr lang="es-PE" sz="1000" kern="0" dirty="0" smtClean="0">
              <a:solidFill>
                <a:srgbClr val="92D050"/>
              </a:solidFill>
            </a:endParaRPr>
          </a:p>
          <a:p>
            <a:pPr algn="just">
              <a:buFont typeface="Wingdings" pitchFamily="2" charset="2"/>
              <a:buChar char="ü"/>
            </a:pPr>
            <a:r>
              <a:rPr lang="es-PE" sz="2200" kern="0" dirty="0" smtClean="0">
                <a:solidFill>
                  <a:srgbClr val="92D050"/>
                </a:solidFill>
              </a:rPr>
              <a:t> </a:t>
            </a:r>
            <a:r>
              <a:rPr lang="es-PE" sz="2200" kern="0" dirty="0" smtClean="0">
                <a:solidFill>
                  <a:srgbClr val="0070C0"/>
                </a:solidFill>
              </a:rPr>
              <a:t>Muestra.</a:t>
            </a:r>
          </a:p>
          <a:p>
            <a:pPr algn="just"/>
            <a:endParaRPr lang="es-PE" sz="1000" kern="0" dirty="0" smtClean="0">
              <a:solidFill>
                <a:srgbClr val="0070C0"/>
              </a:solidFill>
            </a:endParaRPr>
          </a:p>
          <a:p>
            <a:pPr algn="just">
              <a:buFont typeface="Wingdings" pitchFamily="2" charset="2"/>
              <a:buChar char="ü"/>
            </a:pPr>
            <a:r>
              <a:rPr lang="es-PE" sz="2200" kern="0" dirty="0" smtClean="0">
                <a:solidFill>
                  <a:srgbClr val="92D050"/>
                </a:solidFill>
              </a:rPr>
              <a:t> </a:t>
            </a:r>
            <a:r>
              <a:rPr lang="es-PE" sz="2200" kern="0" dirty="0" smtClean="0">
                <a:solidFill>
                  <a:srgbClr val="0070C0"/>
                </a:solidFill>
              </a:rPr>
              <a:t>Prueba t para medias de dos muestras emparejadas.</a:t>
            </a:r>
          </a:p>
          <a:p>
            <a:pPr algn="just"/>
            <a:endParaRPr lang="es-PE" sz="1000" kern="0" dirty="0" smtClean="0">
              <a:solidFill>
                <a:srgbClr val="0070C0"/>
              </a:solidFill>
            </a:endParaRPr>
          </a:p>
          <a:p>
            <a:pPr algn="just">
              <a:buFont typeface="Wingdings" pitchFamily="2" charset="2"/>
              <a:buChar char="ü"/>
            </a:pPr>
            <a:r>
              <a:rPr lang="es-PE" sz="2200" kern="0" dirty="0" smtClean="0">
                <a:solidFill>
                  <a:srgbClr val="92D050"/>
                </a:solidFill>
              </a:rPr>
              <a:t> </a:t>
            </a:r>
            <a:r>
              <a:rPr lang="es-PE" sz="2200" kern="0" dirty="0" smtClean="0">
                <a:solidFill>
                  <a:srgbClr val="0070C0"/>
                </a:solidFill>
              </a:rPr>
              <a:t>Prueba t para dos muestras suponiendo varianzas iguales.</a:t>
            </a:r>
          </a:p>
          <a:p>
            <a:pPr algn="just"/>
            <a:endParaRPr lang="es-PE" sz="1000" kern="0" dirty="0" smtClean="0">
              <a:solidFill>
                <a:srgbClr val="0070C0"/>
              </a:solidFill>
            </a:endParaRPr>
          </a:p>
          <a:p>
            <a:pPr algn="just">
              <a:buFont typeface="Wingdings" pitchFamily="2" charset="2"/>
              <a:buChar char="ü"/>
            </a:pPr>
            <a:r>
              <a:rPr lang="es-PE" sz="2200" kern="0" dirty="0" smtClean="0">
                <a:solidFill>
                  <a:srgbClr val="92D050"/>
                </a:solidFill>
              </a:rPr>
              <a:t> </a:t>
            </a:r>
            <a:r>
              <a:rPr lang="es-PE" sz="2200" kern="0" dirty="0" smtClean="0">
                <a:solidFill>
                  <a:srgbClr val="0070C0"/>
                </a:solidFill>
              </a:rPr>
              <a:t>Prueba t para dos muestras suponiendo varianzas desiguales.</a:t>
            </a:r>
          </a:p>
          <a:p>
            <a:pPr algn="just"/>
            <a:endParaRPr lang="es-PE" sz="1000" kern="0" dirty="0" smtClean="0">
              <a:solidFill>
                <a:srgbClr val="0070C0"/>
              </a:solidFill>
            </a:endParaRPr>
          </a:p>
          <a:p>
            <a:pPr algn="just">
              <a:buFont typeface="Wingdings" pitchFamily="2" charset="2"/>
              <a:buChar char="ü"/>
            </a:pPr>
            <a:r>
              <a:rPr lang="es-PE" sz="2200" kern="0" dirty="0" smtClean="0">
                <a:solidFill>
                  <a:srgbClr val="92D050"/>
                </a:solidFill>
              </a:rPr>
              <a:t> </a:t>
            </a:r>
            <a:r>
              <a:rPr lang="es-PE" sz="2200" kern="0" dirty="0" smtClean="0">
                <a:solidFill>
                  <a:srgbClr val="0070C0"/>
                </a:solidFill>
              </a:rPr>
              <a:t>Prueba Z para medias de dos muestras.</a:t>
            </a:r>
          </a:p>
          <a:p>
            <a:pPr algn="just"/>
            <a:endParaRPr lang="es-PE" sz="1000" kern="0" dirty="0" smtClean="0">
              <a:solidFill>
                <a:srgbClr val="0070C0"/>
              </a:solidFill>
            </a:endParaRPr>
          </a:p>
          <a:p>
            <a:pPr algn="just"/>
            <a:r>
              <a:rPr lang="es-PE" sz="2200" kern="0" dirty="0" smtClean="0"/>
              <a:t>Nosotros solo desarrollaremos las funciones más usadas en la gestión financiera.</a:t>
            </a:r>
            <a:endParaRPr lang="es-PE" sz="2200" kern="0" dirty="0" smtClean="0">
              <a:solidFill>
                <a:srgbClr val="92D050"/>
              </a:solidFill>
            </a:endParaRPr>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30721" name="Picture 1"/>
          <p:cNvPicPr>
            <a:picLocks noChangeAspect="1" noChangeArrowheads="1"/>
          </p:cNvPicPr>
          <p:nvPr/>
        </p:nvPicPr>
        <p:blipFill>
          <a:blip r:embed="rId4"/>
          <a:srcRect/>
          <a:stretch>
            <a:fillRect/>
          </a:stretch>
        </p:blipFill>
        <p:spPr bwMode="auto">
          <a:xfrm>
            <a:off x="714348" y="1500174"/>
            <a:ext cx="7715304" cy="4710131"/>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285860"/>
            <a:ext cx="8572560" cy="385765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800" b="1" kern="0" dirty="0" err="1" smtClean="0">
                <a:solidFill>
                  <a:srgbClr val="92D050"/>
                </a:solidFill>
              </a:rPr>
              <a:t>Anova</a:t>
            </a:r>
            <a:endParaRPr lang="es-PE" sz="2800" b="1" kern="0" dirty="0" smtClean="0">
              <a:solidFill>
                <a:srgbClr val="92D050"/>
              </a:solidFill>
            </a:endParaRPr>
          </a:p>
          <a:p>
            <a:pPr algn="just"/>
            <a:r>
              <a:rPr lang="es-PE" sz="2200" kern="0" dirty="0" smtClean="0"/>
              <a:t>Este análisis obtiene inferencia a cerca de las medias de distintas poblaciones a partir de muestras utilizadas en el estudio denominado </a:t>
            </a:r>
            <a:r>
              <a:rPr lang="es-PE" sz="2200" b="1" kern="0" dirty="0" err="1" smtClean="0">
                <a:solidFill>
                  <a:srgbClr val="0070C0"/>
                </a:solidFill>
              </a:rPr>
              <a:t>AN</a:t>
            </a:r>
            <a:r>
              <a:rPr lang="es-PE" sz="2200" kern="0" dirty="0" err="1" smtClean="0"/>
              <a:t>alysis</a:t>
            </a:r>
            <a:r>
              <a:rPr lang="es-PE" sz="2200" kern="0" dirty="0" smtClean="0"/>
              <a:t> </a:t>
            </a:r>
            <a:r>
              <a:rPr lang="es-PE" sz="2200" b="1" kern="0" dirty="0" smtClean="0">
                <a:solidFill>
                  <a:srgbClr val="0070C0"/>
                </a:solidFill>
              </a:rPr>
              <a:t>O</a:t>
            </a:r>
            <a:r>
              <a:rPr lang="es-PE" sz="2200" kern="0" dirty="0" smtClean="0"/>
              <a:t>f </a:t>
            </a:r>
            <a:r>
              <a:rPr lang="es-PE" sz="2200" b="1" kern="0" dirty="0" err="1" smtClean="0">
                <a:solidFill>
                  <a:srgbClr val="0070C0"/>
                </a:solidFill>
              </a:rPr>
              <a:t>VA</a:t>
            </a:r>
            <a:r>
              <a:rPr lang="es-PE" sz="2200" kern="0" dirty="0" err="1" smtClean="0"/>
              <a:t>riance</a:t>
            </a:r>
            <a:r>
              <a:rPr lang="es-PE" sz="2200" kern="0" dirty="0" smtClean="0"/>
              <a:t> (ANOVA).</a:t>
            </a:r>
          </a:p>
          <a:p>
            <a:pPr algn="just"/>
            <a:endParaRPr lang="es-PE" sz="2200" kern="0" dirty="0" smtClean="0"/>
          </a:p>
          <a:p>
            <a:pPr algn="just">
              <a:buBlip>
                <a:blip r:embed="rId4"/>
              </a:buBlip>
            </a:pPr>
            <a:r>
              <a:rPr lang="es-PE" sz="2200" kern="0" dirty="0" smtClean="0"/>
              <a:t> El Departamento de Desarrollo de la Empresa Mayra King S.A.C esta realizando un estudio para incrementar su venta, para lo cual esta otorgando premios entre sus clientes para lo cual a elegido aleatoriamente a 5 clientes de sus 5 sucursales en el país, que representaría el monto de compra; los datos se muestran en la tabla siguiente:</a:t>
            </a:r>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5143512"/>
            <a:ext cx="8572560" cy="12858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Se pide análisis ANOVA considerando el nivel de significancia del 2%. </a:t>
            </a:r>
          </a:p>
          <a:p>
            <a:pPr algn="just"/>
            <a:r>
              <a:rPr lang="es-PE" sz="2200" kern="0" dirty="0" smtClean="0"/>
              <a:t>Para realizar el análisis de varianza nos dirigimos a la ficha </a:t>
            </a:r>
            <a:r>
              <a:rPr lang="es-PE" sz="2200" kern="0" dirty="0" smtClean="0">
                <a:solidFill>
                  <a:srgbClr val="0070C0"/>
                </a:solidFill>
              </a:rPr>
              <a:t>Datos/Análisis de datos/Análisis de varianza de un factor</a:t>
            </a:r>
            <a:r>
              <a:rPr lang="es-PE" sz="2200" kern="0" dirty="0" smtClean="0"/>
              <a:t>.</a:t>
            </a:r>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graphicFrame>
        <p:nvGraphicFramePr>
          <p:cNvPr id="9" name="8 Tabla"/>
          <p:cNvGraphicFramePr>
            <a:graphicFrameLocks noGrp="1"/>
          </p:cNvGraphicFramePr>
          <p:nvPr/>
        </p:nvGraphicFramePr>
        <p:xfrm>
          <a:off x="928662" y="1357298"/>
          <a:ext cx="7572427" cy="3643339"/>
        </p:xfrm>
        <a:graphic>
          <a:graphicData uri="http://schemas.openxmlformats.org/drawingml/2006/table">
            <a:tbl>
              <a:tblPr/>
              <a:tblGrid>
                <a:gridCol w="1349541"/>
                <a:gridCol w="1174602"/>
                <a:gridCol w="1262071"/>
                <a:gridCol w="1262071"/>
                <a:gridCol w="1262071"/>
                <a:gridCol w="1262071"/>
              </a:tblGrid>
              <a:tr h="520477">
                <a:tc rowSpan="2">
                  <a:txBody>
                    <a:bodyPr/>
                    <a:lstStyle/>
                    <a:p>
                      <a:pPr algn="ctr" fontAlgn="ctr"/>
                      <a:r>
                        <a:rPr lang="es-ES" sz="2000" b="0" i="0" u="none" strike="noStrike" dirty="0">
                          <a:solidFill>
                            <a:srgbClr val="000000"/>
                          </a:solidFill>
                          <a:latin typeface="Calibri"/>
                        </a:rPr>
                        <a:t>Sucursal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gridSpan="5">
                  <a:txBody>
                    <a:bodyPr/>
                    <a:lstStyle/>
                    <a:p>
                      <a:pPr algn="ctr" fontAlgn="ctr"/>
                      <a:r>
                        <a:rPr lang="es-ES" sz="2000" b="0" i="0" u="none" strike="noStrike">
                          <a:solidFill>
                            <a:srgbClr val="000000"/>
                          </a:solidFill>
                          <a:latin typeface="Calibri"/>
                        </a:rPr>
                        <a:t>Monto de compra de clientes (miles um)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520477">
                <a:tc vMerge="1">
                  <a:txBody>
                    <a:bodyPr/>
                    <a:lstStyle/>
                    <a:p>
                      <a:endParaRPr lang="es-ES"/>
                    </a:p>
                  </a:txBody>
                  <a:tcPr/>
                </a:tc>
                <a:tc>
                  <a:txBody>
                    <a:bodyPr/>
                    <a:lstStyle/>
                    <a:p>
                      <a:pPr algn="ctr" fontAlgn="b"/>
                      <a:r>
                        <a:rPr lang="es-ES" sz="2000" b="0" i="0" u="none" strike="noStrike">
                          <a:solidFill>
                            <a:srgbClr val="000000"/>
                          </a:solidFill>
                          <a:latin typeface="Calibri"/>
                        </a:rPr>
                        <a:t>C1001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tc>
                  <a:txBody>
                    <a:bodyPr/>
                    <a:lstStyle/>
                    <a:p>
                      <a:pPr algn="ctr" fontAlgn="b"/>
                      <a:r>
                        <a:rPr lang="es-ES" sz="2000" b="0" i="0" u="none" strike="noStrike" dirty="0">
                          <a:solidFill>
                            <a:srgbClr val="000000"/>
                          </a:solidFill>
                          <a:latin typeface="Calibri"/>
                        </a:rPr>
                        <a:t>C1005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s-ES" sz="2000" b="0" i="0" u="none" strike="noStrike">
                          <a:solidFill>
                            <a:srgbClr val="000000"/>
                          </a:solidFill>
                          <a:latin typeface="Calibri"/>
                        </a:rPr>
                        <a:t>C1009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b"/>
                      <a:r>
                        <a:rPr lang="es-ES" sz="2000" b="0" i="0" u="none" strike="noStrike">
                          <a:solidFill>
                            <a:srgbClr val="000000"/>
                          </a:solidFill>
                          <a:latin typeface="Calibri"/>
                        </a:rPr>
                        <a:t>C1015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s-ES" sz="2000" b="0" i="0" u="none" strike="noStrike">
                          <a:solidFill>
                            <a:srgbClr val="000000"/>
                          </a:solidFill>
                          <a:latin typeface="Calibri"/>
                        </a:rPr>
                        <a:t>C1021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520477">
                <a:tc>
                  <a:txBody>
                    <a:bodyPr/>
                    <a:lstStyle/>
                    <a:p>
                      <a:pPr algn="l" fontAlgn="b"/>
                      <a:r>
                        <a:rPr lang="es-ES" sz="2000" b="0" i="0" u="none" strike="noStrike" dirty="0" smtClean="0">
                          <a:solidFill>
                            <a:srgbClr val="000000"/>
                          </a:solidFill>
                          <a:latin typeface="Calibri"/>
                        </a:rPr>
                        <a:t>  Lima</a:t>
                      </a:r>
                      <a:endParaRPr lang="es-ES" sz="20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tc>
                  <a:txBody>
                    <a:bodyPr/>
                    <a:lstStyle/>
                    <a:p>
                      <a:pPr algn="ctr" fontAlgn="b"/>
                      <a:r>
                        <a:rPr lang="es-ES" sz="2000" b="0" i="0" u="none" strike="noStrike">
                          <a:solidFill>
                            <a:srgbClr val="000000"/>
                          </a:solidFill>
                          <a:latin typeface="Calibri"/>
                        </a:rPr>
                        <a:t>15.7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a:solidFill>
                            <a:srgbClr val="000000"/>
                          </a:solidFill>
                          <a:latin typeface="Calibri"/>
                        </a:rPr>
                        <a:t>13.9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a:solidFill>
                            <a:srgbClr val="000000"/>
                          </a:solidFill>
                          <a:latin typeface="Calibri"/>
                        </a:rPr>
                        <a:t>14.3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a:solidFill>
                            <a:srgbClr val="000000"/>
                          </a:solidFill>
                          <a:latin typeface="Calibri"/>
                        </a:rPr>
                        <a:t>15.2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a:solidFill>
                            <a:srgbClr val="000000"/>
                          </a:solidFill>
                          <a:latin typeface="Calibri"/>
                        </a:rPr>
                        <a:t>14.7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0477">
                <a:tc>
                  <a:txBody>
                    <a:bodyPr/>
                    <a:lstStyle/>
                    <a:p>
                      <a:pPr algn="l" fontAlgn="b"/>
                      <a:r>
                        <a:rPr lang="es-ES" sz="2000" b="0" i="0" u="none" strike="noStrike" dirty="0" smtClean="0">
                          <a:solidFill>
                            <a:srgbClr val="000000"/>
                          </a:solidFill>
                          <a:latin typeface="Calibri"/>
                        </a:rPr>
                        <a:t>  Arequipa</a:t>
                      </a:r>
                      <a:endParaRPr lang="es-ES" sz="20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s-ES" sz="2000" b="0" i="0" u="none" strike="noStrike">
                          <a:solidFill>
                            <a:srgbClr val="000000"/>
                          </a:solidFill>
                          <a:latin typeface="Calibri"/>
                        </a:rPr>
                        <a:t>14.9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a:solidFill>
                            <a:srgbClr val="000000"/>
                          </a:solidFill>
                          <a:latin typeface="Calibri"/>
                        </a:rPr>
                        <a:t>14.3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a:solidFill>
                            <a:srgbClr val="000000"/>
                          </a:solidFill>
                          <a:latin typeface="Calibri"/>
                        </a:rPr>
                        <a:t>15.2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a:solidFill>
                            <a:srgbClr val="000000"/>
                          </a:solidFill>
                          <a:latin typeface="Calibri"/>
                        </a:rPr>
                        <a:t>14.2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a:solidFill>
                            <a:srgbClr val="000000"/>
                          </a:solidFill>
                          <a:latin typeface="Calibri"/>
                        </a:rPr>
                        <a:t>14.6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0477">
                <a:tc>
                  <a:txBody>
                    <a:bodyPr/>
                    <a:lstStyle/>
                    <a:p>
                      <a:pPr algn="l" fontAlgn="b"/>
                      <a:r>
                        <a:rPr lang="es-ES" sz="2000" b="0" i="0" u="none" strike="noStrike" dirty="0" smtClean="0">
                          <a:solidFill>
                            <a:srgbClr val="000000"/>
                          </a:solidFill>
                          <a:latin typeface="Calibri"/>
                        </a:rPr>
                        <a:t>  Chiclayo</a:t>
                      </a:r>
                      <a:endParaRPr lang="es-ES" sz="20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b"/>
                      <a:r>
                        <a:rPr lang="es-ES" sz="2000" b="0" i="0" u="none" strike="noStrike">
                          <a:solidFill>
                            <a:srgbClr val="000000"/>
                          </a:solidFill>
                          <a:latin typeface="Calibri"/>
                        </a:rPr>
                        <a:t>10.7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a:solidFill>
                            <a:srgbClr val="000000"/>
                          </a:solidFill>
                          <a:latin typeface="Calibri"/>
                        </a:rPr>
                        <a:t>10.3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a:solidFill>
                            <a:srgbClr val="000000"/>
                          </a:solidFill>
                          <a:latin typeface="Calibri"/>
                        </a:rPr>
                        <a:t>9.2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a:solidFill>
                            <a:srgbClr val="000000"/>
                          </a:solidFill>
                          <a:latin typeface="Calibri"/>
                        </a:rPr>
                        <a:t>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a:solidFill>
                            <a:srgbClr val="000000"/>
                          </a:solidFill>
                          <a:latin typeface="Calibri"/>
                        </a:rPr>
                        <a:t>9.8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0477">
                <a:tc>
                  <a:txBody>
                    <a:bodyPr/>
                    <a:lstStyle/>
                    <a:p>
                      <a:pPr algn="l" fontAlgn="b"/>
                      <a:r>
                        <a:rPr lang="es-ES" sz="2000" b="0" i="0" u="none" strike="noStrike" dirty="0" smtClean="0">
                          <a:solidFill>
                            <a:srgbClr val="000000"/>
                          </a:solidFill>
                          <a:latin typeface="Calibri"/>
                        </a:rPr>
                        <a:t> </a:t>
                      </a:r>
                      <a:r>
                        <a:rPr lang="es-ES" sz="2000" b="0" i="0" u="none" strike="noStrike" baseline="0" dirty="0" smtClean="0">
                          <a:solidFill>
                            <a:srgbClr val="000000"/>
                          </a:solidFill>
                          <a:latin typeface="Calibri"/>
                        </a:rPr>
                        <a:t> </a:t>
                      </a:r>
                      <a:r>
                        <a:rPr lang="es-ES" sz="2000" b="0" i="0" u="none" strike="noStrike" dirty="0" smtClean="0">
                          <a:solidFill>
                            <a:srgbClr val="000000"/>
                          </a:solidFill>
                          <a:latin typeface="Calibri"/>
                        </a:rPr>
                        <a:t>La </a:t>
                      </a:r>
                      <a:r>
                        <a:rPr lang="es-ES" sz="2000" b="0" i="0" u="none" strike="noStrike" dirty="0">
                          <a:solidFill>
                            <a:srgbClr val="000000"/>
                          </a:solidFill>
                          <a:latin typeface="Calibri"/>
                        </a:rPr>
                        <a:t>Libertad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s-ES" sz="2000" b="0" i="0" u="none" strike="noStrike">
                          <a:solidFill>
                            <a:srgbClr val="000000"/>
                          </a:solidFill>
                          <a:latin typeface="Calibri"/>
                        </a:rPr>
                        <a:t>5.2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a:solidFill>
                            <a:srgbClr val="000000"/>
                          </a:solidFill>
                          <a:latin typeface="Calibri"/>
                        </a:rPr>
                        <a:t>4.7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a:solidFill>
                            <a:srgbClr val="000000"/>
                          </a:solidFill>
                          <a:latin typeface="Calibri"/>
                        </a:rPr>
                        <a:t>4.9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a:solidFill>
                            <a:srgbClr val="000000"/>
                          </a:solidFill>
                          <a:latin typeface="Calibri"/>
                        </a:rPr>
                        <a:t>4.3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a:solidFill>
                            <a:srgbClr val="000000"/>
                          </a:solidFill>
                          <a:latin typeface="Calibri"/>
                        </a:rPr>
                        <a:t>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0477">
                <a:tc>
                  <a:txBody>
                    <a:bodyPr/>
                    <a:lstStyle/>
                    <a:p>
                      <a:pPr algn="l" fontAlgn="b"/>
                      <a:r>
                        <a:rPr lang="es-ES" sz="2000" b="0" i="0" u="none" strike="noStrike" dirty="0" smtClean="0">
                          <a:solidFill>
                            <a:srgbClr val="000000"/>
                          </a:solidFill>
                          <a:latin typeface="Calibri"/>
                        </a:rPr>
                        <a:t>  Tumbes</a:t>
                      </a:r>
                      <a:endParaRPr lang="es-ES" sz="20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s-ES" sz="2000" b="0" i="0" u="none" strike="noStrike" dirty="0">
                          <a:solidFill>
                            <a:srgbClr val="000000"/>
                          </a:solidFill>
                          <a:latin typeface="Calibri"/>
                        </a:rPr>
                        <a:t>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a:solidFill>
                            <a:srgbClr val="000000"/>
                          </a:solidFill>
                          <a:latin typeface="Calibri"/>
                        </a:rPr>
                        <a:t>7.0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a:solidFill>
                            <a:srgbClr val="000000"/>
                          </a:solidFill>
                          <a:latin typeface="Calibri"/>
                        </a:rPr>
                        <a:t>8.5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a:solidFill>
                            <a:srgbClr val="000000"/>
                          </a:solidFill>
                          <a:latin typeface="Calibri"/>
                        </a:rPr>
                        <a:t>8.2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a:solidFill>
                            <a:srgbClr val="000000"/>
                          </a:solidFill>
                          <a:latin typeface="Calibri"/>
                        </a:rPr>
                        <a:t>8.4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11" name="9 Subtítulo"/>
          <p:cNvSpPr txBox="1">
            <a:spLocks/>
          </p:cNvSpPr>
          <p:nvPr/>
        </p:nvSpPr>
        <p:spPr bwMode="auto">
          <a:xfrm>
            <a:off x="4143372" y="2928934"/>
            <a:ext cx="4714908" cy="18573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Excel nos proporciona un Alfa de 5%, pero para nuestro análisis necesitamos un nivel de significancia de 2%, en </a:t>
            </a:r>
            <a:r>
              <a:rPr lang="es-PE" sz="2200" u="sng" kern="0" dirty="0" smtClean="0"/>
              <a:t>Opciones de salida</a:t>
            </a:r>
            <a:r>
              <a:rPr lang="es-PE" sz="2200" kern="0" dirty="0" smtClean="0"/>
              <a:t> seleccionamos la celda $H$1 y Aceptar.</a:t>
            </a:r>
            <a:endParaRPr lang="es-PE" sz="2200" u="sng" kern="0" dirty="0" smtClean="0"/>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sp>
        <p:nvSpPr>
          <p:cNvPr id="12" name="9 Subtítulo"/>
          <p:cNvSpPr txBox="1">
            <a:spLocks/>
          </p:cNvSpPr>
          <p:nvPr/>
        </p:nvSpPr>
        <p:spPr bwMode="auto">
          <a:xfrm>
            <a:off x="357158" y="5572140"/>
            <a:ext cx="8501122" cy="78581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Excel nos muestra una tabla ANOVA de acuerdo a la orden dada en agrupación por la matriz de datos que se agrupó por filas.</a:t>
            </a:r>
            <a:endParaRPr lang="es-PE" sz="2200" u="sng" kern="0" dirty="0" smtClean="0"/>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pic>
        <p:nvPicPr>
          <p:cNvPr id="177154" name="Picture 2"/>
          <p:cNvPicPr>
            <a:picLocks noChangeAspect="1" noChangeArrowheads="1"/>
          </p:cNvPicPr>
          <p:nvPr/>
        </p:nvPicPr>
        <p:blipFill>
          <a:blip r:embed="rId4"/>
          <a:srcRect/>
          <a:stretch>
            <a:fillRect/>
          </a:stretch>
        </p:blipFill>
        <p:spPr bwMode="auto">
          <a:xfrm>
            <a:off x="428596" y="2857496"/>
            <a:ext cx="3600449" cy="2590800"/>
          </a:xfrm>
          <a:prstGeom prst="rect">
            <a:avLst/>
          </a:prstGeom>
          <a:noFill/>
          <a:ln w="9525">
            <a:solidFill>
              <a:schemeClr val="tx1"/>
            </a:solidFill>
            <a:miter lim="800000"/>
            <a:headEnd/>
            <a:tailEnd/>
          </a:ln>
          <a:effectLst/>
        </p:spPr>
      </p:pic>
      <p:pic>
        <p:nvPicPr>
          <p:cNvPr id="14" name="Picture 1"/>
          <p:cNvPicPr>
            <a:picLocks noChangeAspect="1" noChangeArrowheads="1"/>
          </p:cNvPicPr>
          <p:nvPr/>
        </p:nvPicPr>
        <p:blipFill>
          <a:blip r:embed="rId5"/>
          <a:srcRect/>
          <a:stretch>
            <a:fillRect/>
          </a:stretch>
        </p:blipFill>
        <p:spPr bwMode="auto">
          <a:xfrm>
            <a:off x="1071538" y="1785926"/>
            <a:ext cx="1123950" cy="219075"/>
          </a:xfrm>
          <a:prstGeom prst="rect">
            <a:avLst/>
          </a:prstGeom>
          <a:noFill/>
          <a:ln w="9525">
            <a:solidFill>
              <a:schemeClr val="tx1"/>
            </a:solidFill>
            <a:miter lim="800000"/>
            <a:headEnd/>
            <a:tailEnd/>
          </a:ln>
          <a:effectLst/>
        </p:spPr>
      </p:pic>
      <p:sp>
        <p:nvSpPr>
          <p:cNvPr id="15" name="14 Flecha derecha"/>
          <p:cNvSpPr/>
          <p:nvPr/>
        </p:nvSpPr>
        <p:spPr>
          <a:xfrm>
            <a:off x="2357422" y="1643050"/>
            <a:ext cx="428628" cy="571504"/>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ES"/>
          </a:p>
        </p:txBody>
      </p:sp>
      <p:pic>
        <p:nvPicPr>
          <p:cNvPr id="16" name="Picture 3"/>
          <p:cNvPicPr>
            <a:picLocks noChangeAspect="1" noChangeArrowheads="1"/>
          </p:cNvPicPr>
          <p:nvPr/>
        </p:nvPicPr>
        <p:blipFill>
          <a:blip r:embed="rId6"/>
          <a:srcRect/>
          <a:stretch>
            <a:fillRect/>
          </a:stretch>
        </p:blipFill>
        <p:spPr bwMode="auto">
          <a:xfrm>
            <a:off x="2928926" y="1285860"/>
            <a:ext cx="4876800" cy="1371600"/>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9" name="Picture 3"/>
          <p:cNvPicPr>
            <a:picLocks noChangeAspect="1" noChangeArrowheads="1"/>
          </p:cNvPicPr>
          <p:nvPr/>
        </p:nvPicPr>
        <p:blipFill>
          <a:blip r:embed="rId4"/>
          <a:srcRect/>
          <a:stretch>
            <a:fillRect/>
          </a:stretch>
        </p:blipFill>
        <p:spPr bwMode="auto">
          <a:xfrm>
            <a:off x="571472" y="1785926"/>
            <a:ext cx="8143932" cy="4143404"/>
          </a:xfrm>
          <a:prstGeom prst="rect">
            <a:avLst/>
          </a:prstGeom>
          <a:noFill/>
          <a:ln w="9525">
            <a:solidFill>
              <a:schemeClr val="tx1"/>
            </a:solidFill>
            <a:miter lim="800000"/>
            <a:headEnd/>
            <a:tailEnd/>
          </a:ln>
          <a:effectLst/>
        </p:spPr>
      </p:pic>
      <p:sp>
        <p:nvSpPr>
          <p:cNvPr id="11" name="10 Llamada rectangular redondeada"/>
          <p:cNvSpPr/>
          <p:nvPr/>
        </p:nvSpPr>
        <p:spPr>
          <a:xfrm>
            <a:off x="7072330" y="3143248"/>
            <a:ext cx="1500198" cy="500066"/>
          </a:xfrm>
          <a:prstGeom prst="wedgeRoundRectCallout">
            <a:avLst>
              <a:gd name="adj1" fmla="val -65884"/>
              <a:gd name="adj2" fmla="val -79722"/>
              <a:gd name="adj3" fmla="val 16667"/>
            </a:avLst>
          </a:prstGeom>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r>
              <a:rPr lang="es-ES" dirty="0" err="1" smtClean="0"/>
              <a:t>Cuasivarianza</a:t>
            </a:r>
            <a:endParaRPr lang="es-ES" dirty="0"/>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214422"/>
            <a:ext cx="8572560" cy="235745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800" b="1" kern="0" dirty="0" smtClean="0">
                <a:solidFill>
                  <a:srgbClr val="92D050"/>
                </a:solidFill>
              </a:rPr>
              <a:t>Coeficiente de Correlación</a:t>
            </a:r>
          </a:p>
          <a:p>
            <a:pPr algn="just"/>
            <a:r>
              <a:rPr lang="es-PE" sz="2200" kern="0" dirty="0" smtClean="0"/>
              <a:t>Este coeficiente nos permite tener una idea del grado de asociación que existe entre dos variables.</a:t>
            </a:r>
          </a:p>
          <a:p>
            <a:pPr algn="just"/>
            <a:endParaRPr lang="es-PE" sz="500" kern="0" dirty="0" smtClean="0"/>
          </a:p>
          <a:p>
            <a:pPr algn="just"/>
            <a:r>
              <a:rPr lang="es-PE" sz="2200" kern="0" dirty="0" smtClean="0"/>
              <a:t>La correlación nos mide el grado de relación entre las variables, para determinar en que medida una ecuación lineal explica de forma adecuada la relación entre las variables.</a:t>
            </a:r>
          </a:p>
          <a:p>
            <a:pPr algn="just"/>
            <a:endParaRPr lang="es-PE" sz="2200" kern="0" dirty="0" smtClean="0"/>
          </a:p>
          <a:p>
            <a:pPr algn="just"/>
            <a:endParaRPr lang="es-PE" sz="2200" kern="0" dirty="0" smtClean="0"/>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graphicFrame>
        <p:nvGraphicFramePr>
          <p:cNvPr id="9" name="8 Tabla"/>
          <p:cNvGraphicFramePr>
            <a:graphicFrameLocks noGrp="1"/>
          </p:cNvGraphicFramePr>
          <p:nvPr/>
        </p:nvGraphicFramePr>
        <p:xfrm>
          <a:off x="4786314" y="3143248"/>
          <a:ext cx="4000528" cy="3286150"/>
        </p:xfrm>
        <a:graphic>
          <a:graphicData uri="http://schemas.openxmlformats.org/drawingml/2006/table">
            <a:tbl>
              <a:tblPr/>
              <a:tblGrid>
                <a:gridCol w="1138941"/>
                <a:gridCol w="697600"/>
                <a:gridCol w="711838"/>
                <a:gridCol w="740311"/>
                <a:gridCol w="711838"/>
              </a:tblGrid>
              <a:tr h="234725">
                <a:tc rowSpan="2">
                  <a:txBody>
                    <a:bodyPr/>
                    <a:lstStyle/>
                    <a:p>
                      <a:pPr algn="ctr" fontAlgn="ctr"/>
                      <a:r>
                        <a:rPr lang="es-ES" sz="1500" b="0" i="0" u="none" strike="noStrike" dirty="0">
                          <a:solidFill>
                            <a:srgbClr val="000000"/>
                          </a:solidFill>
                          <a:latin typeface="Calibri"/>
                        </a:rPr>
                        <a:t>Meses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gridSpan="4">
                  <a:txBody>
                    <a:bodyPr/>
                    <a:lstStyle/>
                    <a:p>
                      <a:pPr algn="ctr" fontAlgn="b"/>
                      <a:r>
                        <a:rPr lang="es-ES" sz="1500" b="0" i="0" u="none" strike="noStrike">
                          <a:solidFill>
                            <a:srgbClr val="000000"/>
                          </a:solidFill>
                          <a:latin typeface="Calibri"/>
                        </a:rPr>
                        <a:t>Rentabilidad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hMerge="1">
                  <a:txBody>
                    <a:bodyPr/>
                    <a:lstStyle/>
                    <a:p>
                      <a:endParaRPr lang="es-ES"/>
                    </a:p>
                  </a:txBody>
                  <a:tcPr/>
                </a:tc>
                <a:tc hMerge="1">
                  <a:txBody>
                    <a:bodyPr/>
                    <a:lstStyle/>
                    <a:p>
                      <a:endParaRPr lang="es-ES"/>
                    </a:p>
                  </a:txBody>
                  <a:tcPr/>
                </a:tc>
                <a:tc hMerge="1">
                  <a:txBody>
                    <a:bodyPr/>
                    <a:lstStyle/>
                    <a:p>
                      <a:endParaRPr lang="es-ES"/>
                    </a:p>
                  </a:txBody>
                  <a:tcPr/>
                </a:tc>
              </a:tr>
              <a:tr h="234725">
                <a:tc vMerge="1">
                  <a:txBody>
                    <a:bodyPr/>
                    <a:lstStyle/>
                    <a:p>
                      <a:endParaRPr lang="es-ES"/>
                    </a:p>
                  </a:txBody>
                  <a:tcPr/>
                </a:tc>
                <a:tc>
                  <a:txBody>
                    <a:bodyPr/>
                    <a:lstStyle/>
                    <a:p>
                      <a:pPr algn="ctr" fontAlgn="b"/>
                      <a:r>
                        <a:rPr lang="es-ES" sz="1500" b="0" i="0" u="none" strike="noStrike" dirty="0" err="1">
                          <a:solidFill>
                            <a:srgbClr val="000000"/>
                          </a:solidFill>
                          <a:latin typeface="Calibri"/>
                        </a:rPr>
                        <a:t>Emp.X</a:t>
                      </a:r>
                      <a:endParaRPr lang="es-ES" sz="15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fontAlgn="b"/>
                      <a:r>
                        <a:rPr lang="es-ES" sz="1500" b="0" i="0" u="none" strike="noStrike">
                          <a:solidFill>
                            <a:srgbClr val="000000"/>
                          </a:solidFill>
                          <a:latin typeface="Calibri"/>
                        </a:rPr>
                        <a:t>Emp.Y</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s-ES" sz="1500" b="0" i="0" u="none" strike="noStrike">
                          <a:solidFill>
                            <a:srgbClr val="000000"/>
                          </a:solidFill>
                          <a:latin typeface="Calibri"/>
                        </a:rPr>
                        <a:t>Emp.Z</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s-ES" sz="1500" b="0" i="0" u="none" strike="noStrike">
                          <a:solidFill>
                            <a:srgbClr val="000000"/>
                          </a:solidFill>
                          <a:latin typeface="Calibri"/>
                        </a:rPr>
                        <a:t>Emp.K</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234725">
                <a:tc>
                  <a:txBody>
                    <a:bodyPr/>
                    <a:lstStyle/>
                    <a:p>
                      <a:pPr algn="l" fontAlgn="b"/>
                      <a:r>
                        <a:rPr lang="es-ES" sz="1500" b="0" i="0" u="none" strike="noStrike" dirty="0" smtClean="0">
                          <a:solidFill>
                            <a:srgbClr val="000000"/>
                          </a:solidFill>
                          <a:latin typeface="Calibri"/>
                        </a:rPr>
                        <a:t> Enero</a:t>
                      </a:r>
                      <a:endParaRPr lang="es-ES" sz="15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500" b="0" i="0" u="none" strike="noStrike">
                          <a:solidFill>
                            <a:srgbClr val="000000"/>
                          </a:solidFill>
                          <a:latin typeface="Calibri"/>
                        </a:rPr>
                        <a:t>-9.0%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dirty="0">
                          <a:solidFill>
                            <a:srgbClr val="000000"/>
                          </a:solidFill>
                          <a:latin typeface="Calibri"/>
                        </a:rPr>
                        <a:t>-3.6%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dirty="0">
                          <a:solidFill>
                            <a:srgbClr val="000000"/>
                          </a:solidFill>
                          <a:latin typeface="Calibri"/>
                        </a:rPr>
                        <a:t>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4725">
                <a:tc>
                  <a:txBody>
                    <a:bodyPr/>
                    <a:lstStyle/>
                    <a:p>
                      <a:pPr algn="l" fontAlgn="b"/>
                      <a:r>
                        <a:rPr lang="es-ES" sz="1500" b="0" i="0" u="none" strike="noStrike" dirty="0" smtClean="0">
                          <a:solidFill>
                            <a:srgbClr val="000000"/>
                          </a:solidFill>
                          <a:latin typeface="Calibri"/>
                        </a:rPr>
                        <a:t> Febrero</a:t>
                      </a:r>
                      <a:endParaRPr lang="es-ES" sz="15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500" b="0" i="0" u="none" strike="noStrike">
                          <a:solidFill>
                            <a:srgbClr val="000000"/>
                          </a:solidFill>
                          <a:latin typeface="Calibri"/>
                        </a:rPr>
                        <a:t>12.3%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15.2%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dirty="0">
                          <a:solidFill>
                            <a:srgbClr val="000000"/>
                          </a:solidFill>
                          <a:latin typeface="Calibri"/>
                        </a:rPr>
                        <a:t>12.6%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13.4%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4725">
                <a:tc>
                  <a:txBody>
                    <a:bodyPr/>
                    <a:lstStyle/>
                    <a:p>
                      <a:pPr algn="l" fontAlgn="b"/>
                      <a:r>
                        <a:rPr lang="es-ES" sz="1500" b="0" i="0" u="none" strike="noStrike" dirty="0" smtClean="0">
                          <a:solidFill>
                            <a:srgbClr val="000000"/>
                          </a:solidFill>
                          <a:latin typeface="Calibri"/>
                        </a:rPr>
                        <a:t> Marzo</a:t>
                      </a:r>
                      <a:endParaRPr lang="es-ES" sz="15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500" b="0" i="0" u="none" strike="noStrike">
                          <a:solidFill>
                            <a:srgbClr val="000000"/>
                          </a:solidFill>
                          <a:latin typeface="Calibri"/>
                        </a:rPr>
                        <a:t>15.2%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17.6%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14.6%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15.3%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4725">
                <a:tc>
                  <a:txBody>
                    <a:bodyPr/>
                    <a:lstStyle/>
                    <a:p>
                      <a:pPr algn="l" fontAlgn="b"/>
                      <a:r>
                        <a:rPr lang="es-ES" sz="1500" b="0" i="0" u="none" strike="noStrike" dirty="0" smtClean="0">
                          <a:solidFill>
                            <a:srgbClr val="000000"/>
                          </a:solidFill>
                          <a:latin typeface="Calibri"/>
                        </a:rPr>
                        <a:t> Abril</a:t>
                      </a:r>
                      <a:endParaRPr lang="es-ES" sz="15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500" b="0" i="0" u="none" strike="noStrike">
                          <a:solidFill>
                            <a:srgbClr val="000000"/>
                          </a:solidFill>
                          <a:latin typeface="Calibri"/>
                        </a:rPr>
                        <a:t>21.1%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19.2%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17.5%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dirty="0">
                          <a:solidFill>
                            <a:srgbClr val="000000"/>
                          </a:solidFill>
                          <a:latin typeface="Calibri"/>
                        </a:rPr>
                        <a:t>16.8%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4725">
                <a:tc>
                  <a:txBody>
                    <a:bodyPr/>
                    <a:lstStyle/>
                    <a:p>
                      <a:pPr algn="l" fontAlgn="b"/>
                      <a:r>
                        <a:rPr lang="es-ES" sz="1500" b="0" i="0" u="none" strike="noStrike" dirty="0" smtClean="0">
                          <a:solidFill>
                            <a:srgbClr val="000000"/>
                          </a:solidFill>
                          <a:latin typeface="Calibri"/>
                        </a:rPr>
                        <a:t> Mayo</a:t>
                      </a:r>
                      <a:endParaRPr lang="es-ES" sz="15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500" b="0" i="0" u="none" strike="noStrike">
                          <a:solidFill>
                            <a:srgbClr val="000000"/>
                          </a:solidFill>
                          <a:latin typeface="Calibri"/>
                        </a:rPr>
                        <a:t>12.5%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13.6%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12.1%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12.6%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4725">
                <a:tc>
                  <a:txBody>
                    <a:bodyPr/>
                    <a:lstStyle/>
                    <a:p>
                      <a:pPr algn="l" fontAlgn="b"/>
                      <a:r>
                        <a:rPr lang="es-ES" sz="1500" b="0" i="0" u="none" strike="noStrike" dirty="0" smtClean="0">
                          <a:solidFill>
                            <a:srgbClr val="000000"/>
                          </a:solidFill>
                          <a:latin typeface="Calibri"/>
                        </a:rPr>
                        <a:t> Junio</a:t>
                      </a:r>
                      <a:endParaRPr lang="es-ES" sz="15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500" b="0" i="0" u="none" strike="noStrike">
                          <a:solidFill>
                            <a:srgbClr val="000000"/>
                          </a:solidFill>
                          <a:latin typeface="Calibri"/>
                        </a:rPr>
                        <a:t>9.1%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10.2%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13.2%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dirty="0">
                          <a:solidFill>
                            <a:srgbClr val="000000"/>
                          </a:solidFill>
                          <a:latin typeface="Calibri"/>
                        </a:rPr>
                        <a:t>10.9%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4725">
                <a:tc>
                  <a:txBody>
                    <a:bodyPr/>
                    <a:lstStyle/>
                    <a:p>
                      <a:pPr algn="l" fontAlgn="b"/>
                      <a:r>
                        <a:rPr lang="es-ES" sz="1500" b="0" i="0" u="none" strike="noStrike" dirty="0" smtClean="0">
                          <a:solidFill>
                            <a:srgbClr val="000000"/>
                          </a:solidFill>
                          <a:latin typeface="Calibri"/>
                        </a:rPr>
                        <a:t> Julio</a:t>
                      </a:r>
                      <a:endParaRPr lang="es-ES" sz="15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500" b="0" i="0" u="none" strike="noStrike">
                          <a:solidFill>
                            <a:srgbClr val="000000"/>
                          </a:solidFill>
                          <a:latin typeface="Calibri"/>
                        </a:rPr>
                        <a:t>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9.7%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10.3%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4725">
                <a:tc>
                  <a:txBody>
                    <a:bodyPr/>
                    <a:lstStyle/>
                    <a:p>
                      <a:pPr algn="l" fontAlgn="b"/>
                      <a:r>
                        <a:rPr lang="es-ES" sz="1500" b="0" i="0" u="none" strike="noStrike" dirty="0" smtClean="0">
                          <a:solidFill>
                            <a:srgbClr val="000000"/>
                          </a:solidFill>
                          <a:latin typeface="Calibri"/>
                        </a:rPr>
                        <a:t> Agosto</a:t>
                      </a:r>
                      <a:endParaRPr lang="es-ES" sz="15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500" b="0"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dirty="0">
                          <a:solidFill>
                            <a:srgbClr val="000000"/>
                          </a:solidFill>
                          <a:latin typeface="Calibri"/>
                        </a:rPr>
                        <a:t>-2.3%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4725">
                <a:tc>
                  <a:txBody>
                    <a:bodyPr/>
                    <a:lstStyle/>
                    <a:p>
                      <a:pPr algn="l" fontAlgn="b"/>
                      <a:r>
                        <a:rPr lang="es-ES" sz="1500" b="0" i="0" u="none" strike="noStrike" dirty="0" smtClean="0">
                          <a:solidFill>
                            <a:srgbClr val="000000"/>
                          </a:solidFill>
                          <a:latin typeface="Calibri"/>
                        </a:rPr>
                        <a:t> Septiembre</a:t>
                      </a:r>
                      <a:endParaRPr lang="es-ES" sz="15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500" b="0" i="0" u="none" strike="noStrike">
                          <a:solidFill>
                            <a:srgbClr val="000000"/>
                          </a:solidFill>
                          <a:latin typeface="Calibri"/>
                        </a:rPr>
                        <a:t>-2.3%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dirty="0">
                          <a:solidFill>
                            <a:srgbClr val="000000"/>
                          </a:solidFill>
                          <a:latin typeface="Calibri"/>
                        </a:rPr>
                        <a:t>-1.8%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4725">
                <a:tc>
                  <a:txBody>
                    <a:bodyPr/>
                    <a:lstStyle/>
                    <a:p>
                      <a:pPr algn="l" fontAlgn="b"/>
                      <a:r>
                        <a:rPr lang="es-ES" sz="1500" b="0" i="0" u="none" strike="noStrike" dirty="0" smtClean="0">
                          <a:solidFill>
                            <a:srgbClr val="000000"/>
                          </a:solidFill>
                          <a:latin typeface="Calibri"/>
                        </a:rPr>
                        <a:t> Octubre</a:t>
                      </a:r>
                      <a:endParaRPr lang="es-ES" sz="15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500" b="0" i="0" u="none" strike="noStrike">
                          <a:solidFill>
                            <a:srgbClr val="000000"/>
                          </a:solidFill>
                          <a:latin typeface="Calibri"/>
                        </a:rPr>
                        <a:t>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6.7%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6.9%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7.0%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4725">
                <a:tc>
                  <a:txBody>
                    <a:bodyPr/>
                    <a:lstStyle/>
                    <a:p>
                      <a:pPr algn="l" fontAlgn="b"/>
                      <a:r>
                        <a:rPr lang="es-ES" sz="1500" b="0" i="0" u="none" strike="noStrike" dirty="0" smtClean="0">
                          <a:solidFill>
                            <a:srgbClr val="000000"/>
                          </a:solidFill>
                          <a:latin typeface="Calibri"/>
                        </a:rPr>
                        <a:t> Noviembre</a:t>
                      </a:r>
                      <a:endParaRPr lang="es-ES" sz="15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500" b="0" i="0" u="none" strike="noStrike">
                          <a:solidFill>
                            <a:srgbClr val="000000"/>
                          </a:solidFill>
                          <a:latin typeface="Calibri"/>
                        </a:rPr>
                        <a:t>6.2%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8.5%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10.5%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dirty="0">
                          <a:solidFill>
                            <a:srgbClr val="000000"/>
                          </a:solidFill>
                          <a:latin typeface="Calibri"/>
                        </a:rPr>
                        <a:t>8.2%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4725">
                <a:tc>
                  <a:txBody>
                    <a:bodyPr/>
                    <a:lstStyle/>
                    <a:p>
                      <a:pPr algn="l" fontAlgn="b"/>
                      <a:r>
                        <a:rPr lang="es-ES" sz="1500" b="0" i="0" u="none" strike="noStrike" dirty="0" smtClean="0">
                          <a:solidFill>
                            <a:srgbClr val="000000"/>
                          </a:solidFill>
                          <a:latin typeface="Calibri"/>
                        </a:rPr>
                        <a:t> Diciembre</a:t>
                      </a:r>
                      <a:endParaRPr lang="es-ES" sz="15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500" b="0" i="0" u="none" strike="noStrike" dirty="0">
                          <a:solidFill>
                            <a:srgbClr val="000000"/>
                          </a:solidFill>
                          <a:latin typeface="Calibri"/>
                        </a:rPr>
                        <a:t>12.9%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13.9%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a:solidFill>
                            <a:srgbClr val="000000"/>
                          </a:solidFill>
                          <a:latin typeface="Calibri"/>
                        </a:rPr>
                        <a:t>11.8%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00" b="0" i="0" u="none" strike="noStrike" dirty="0">
                          <a:solidFill>
                            <a:srgbClr val="000000"/>
                          </a:solidFill>
                          <a:latin typeface="Calibri"/>
                        </a:rPr>
                        <a:t>10.5%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1" name="9 Subtítulo"/>
          <p:cNvSpPr txBox="1">
            <a:spLocks/>
          </p:cNvSpPr>
          <p:nvPr/>
        </p:nvSpPr>
        <p:spPr bwMode="auto">
          <a:xfrm>
            <a:off x="428596" y="3500438"/>
            <a:ext cx="4143404" cy="292895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endParaRPr lang="es-PE" sz="100" kern="0" dirty="0" smtClean="0"/>
          </a:p>
          <a:p>
            <a:pPr algn="just">
              <a:buBlip>
                <a:blip r:embed="rId4"/>
              </a:buBlip>
            </a:pPr>
            <a:r>
              <a:rPr lang="es-PE" sz="2200" kern="0" dirty="0" smtClean="0"/>
              <a:t> Un joven economista quiere hacer la mejor combinación de un par de acciones, cuya rentabilidad esperada se muestra en el siguiente cuadro:</a:t>
            </a:r>
          </a:p>
          <a:p>
            <a:pPr algn="just"/>
            <a:r>
              <a:rPr lang="es-PE" sz="2200" kern="0" dirty="0" smtClean="0"/>
              <a:t>El sabe que los inversionistas quieren obtener una rentabilidad esperada alta y una desviación </a:t>
            </a:r>
          </a:p>
          <a:p>
            <a:pPr algn="just"/>
            <a:endParaRPr lang="es-PE" sz="2200" kern="0" dirty="0" smtClean="0"/>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214422"/>
            <a:ext cx="8572560" cy="14287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Estándar baja. Para lo cual necesita tener información sobre la relación de los pares de acciones.</a:t>
            </a:r>
          </a:p>
          <a:p>
            <a:pPr algn="just"/>
            <a:r>
              <a:rPr lang="es-PE" sz="2200" kern="0" dirty="0" smtClean="0"/>
              <a:t>En la ficha </a:t>
            </a:r>
            <a:r>
              <a:rPr lang="es-PE" sz="2200" kern="0" dirty="0" smtClean="0">
                <a:solidFill>
                  <a:srgbClr val="0070C0"/>
                </a:solidFill>
              </a:rPr>
              <a:t>Datos/Análisis de datos/Coeficiente de correlación </a:t>
            </a:r>
            <a:r>
              <a:rPr lang="es-PE" sz="2200" kern="0" dirty="0" smtClean="0"/>
              <a:t>y en la nueva ventana:</a:t>
            </a:r>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pic>
        <p:nvPicPr>
          <p:cNvPr id="138242" name="Picture 2"/>
          <p:cNvPicPr>
            <a:picLocks noChangeAspect="1" noChangeArrowheads="1"/>
          </p:cNvPicPr>
          <p:nvPr/>
        </p:nvPicPr>
        <p:blipFill>
          <a:blip r:embed="rId4"/>
          <a:srcRect/>
          <a:stretch>
            <a:fillRect/>
          </a:stretch>
        </p:blipFill>
        <p:spPr bwMode="auto">
          <a:xfrm>
            <a:off x="571472" y="2786058"/>
            <a:ext cx="7794146" cy="3357586"/>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214422"/>
            <a:ext cx="8572560" cy="7143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Se muestra una matriz de coeficientes de correlación de todas las combinaciones de pares de rentabilidad.</a:t>
            </a:r>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pic>
        <p:nvPicPr>
          <p:cNvPr id="179202" name="Picture 2"/>
          <p:cNvPicPr>
            <a:picLocks noChangeAspect="1" noChangeArrowheads="1"/>
          </p:cNvPicPr>
          <p:nvPr/>
        </p:nvPicPr>
        <p:blipFill>
          <a:blip r:embed="rId4"/>
          <a:srcRect/>
          <a:stretch>
            <a:fillRect/>
          </a:stretch>
        </p:blipFill>
        <p:spPr bwMode="auto">
          <a:xfrm>
            <a:off x="500034" y="2214554"/>
            <a:ext cx="8358246" cy="3929090"/>
          </a:xfrm>
          <a:prstGeom prst="rect">
            <a:avLst/>
          </a:prstGeom>
          <a:noFill/>
          <a:ln w="9525">
            <a:noFill/>
            <a:miter lim="800000"/>
            <a:headEnd/>
            <a:tailEnd/>
          </a:ln>
          <a:effectLst/>
        </p:spPr>
      </p:pic>
      <p:sp>
        <p:nvSpPr>
          <p:cNvPr id="11" name="10 Llamada rectangular redondeada"/>
          <p:cNvSpPr/>
          <p:nvPr/>
        </p:nvSpPr>
        <p:spPr>
          <a:xfrm>
            <a:off x="4071934" y="3929066"/>
            <a:ext cx="3500462" cy="928694"/>
          </a:xfrm>
          <a:prstGeom prst="wedgeRoundRectCallout">
            <a:avLst>
              <a:gd name="adj1" fmla="val 64491"/>
              <a:gd name="adj2" fmla="val -75652"/>
              <a:gd name="adj3" fmla="val 16667"/>
            </a:avLst>
          </a:prstGeom>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r>
              <a:rPr lang="es-ES" dirty="0" smtClean="0"/>
              <a:t>Indica la rentabilidad de las acciones K son mayores que el promedio.</a:t>
            </a:r>
            <a:endParaRPr lang="es-ES" dirty="0"/>
          </a:p>
        </p:txBody>
      </p:sp>
      <p:sp>
        <p:nvSpPr>
          <p:cNvPr id="12" name="11 Llamada rectangular redondeada"/>
          <p:cNvSpPr/>
          <p:nvPr/>
        </p:nvSpPr>
        <p:spPr>
          <a:xfrm>
            <a:off x="6786578" y="4572008"/>
            <a:ext cx="1857388" cy="857256"/>
          </a:xfrm>
          <a:prstGeom prst="wedgeRoundRectCallout">
            <a:avLst>
              <a:gd name="adj1" fmla="val 58814"/>
              <a:gd name="adj2" fmla="val -150834"/>
              <a:gd name="adj3" fmla="val 16667"/>
            </a:avLst>
          </a:prstGeom>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r>
              <a:rPr lang="es-ES" dirty="0" smtClean="0"/>
              <a:t>Este cuadro representa una matriz simétrica.</a:t>
            </a:r>
            <a:endParaRPr lang="es-ES" dirty="0"/>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214422"/>
            <a:ext cx="8572560" cy="521497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800" b="1" kern="0" dirty="0" smtClean="0">
                <a:solidFill>
                  <a:srgbClr val="92D050"/>
                </a:solidFill>
              </a:rPr>
              <a:t>Covarianza</a:t>
            </a:r>
          </a:p>
          <a:p>
            <a:pPr algn="just"/>
            <a:r>
              <a:rPr lang="es-PE" sz="2200" kern="0" dirty="0" smtClean="0"/>
              <a:t>Es un indicador que nos dice; si existe una relación entre dos variables y como se relacionan sin explicar necesariamente la causalidad.</a:t>
            </a:r>
          </a:p>
          <a:p>
            <a:pPr algn="just"/>
            <a:r>
              <a:rPr lang="es-PE" sz="2200" kern="0" dirty="0" smtClean="0"/>
              <a:t>Si la covarianza se aproxima a cero, se puede inferir que la relación entre Y e X es débil, si fueran la rentabilidad de la acción y el riesgo de la cartera, se puede decir que existe una débil relación entre dichas variables.</a:t>
            </a:r>
          </a:p>
          <a:p>
            <a:pPr algn="just"/>
            <a:endParaRPr lang="es-PE" sz="1000" kern="0" dirty="0" smtClean="0"/>
          </a:p>
          <a:p>
            <a:pPr algn="just">
              <a:buBlip>
                <a:blip r:embed="rId4"/>
              </a:buBlip>
            </a:pPr>
            <a:r>
              <a:rPr lang="es-PE" sz="2200" kern="0" dirty="0" smtClean="0"/>
              <a:t> Del cuadro del ejercicio anterior se quiere analizar la covarianza que existe entre la rentabilidad de las acciones</a:t>
            </a:r>
          </a:p>
          <a:p>
            <a:pPr algn="just"/>
            <a:endParaRPr lang="es-PE" sz="500" kern="0" dirty="0" smtClean="0"/>
          </a:p>
          <a:p>
            <a:pPr algn="just"/>
            <a:r>
              <a:rPr lang="es-PE" sz="2200" kern="0" dirty="0" smtClean="0"/>
              <a:t>En la ficha </a:t>
            </a:r>
            <a:r>
              <a:rPr lang="es-PE" sz="2200" kern="0" dirty="0" smtClean="0">
                <a:solidFill>
                  <a:srgbClr val="0070C0"/>
                </a:solidFill>
              </a:rPr>
              <a:t>Datos/Análisis de datos/Covarianza </a:t>
            </a:r>
            <a:r>
              <a:rPr lang="es-PE" sz="2200" kern="0" dirty="0" smtClean="0"/>
              <a:t>y en la nueva ventana:</a:t>
            </a:r>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pic>
        <p:nvPicPr>
          <p:cNvPr id="137217" name="Picture 1"/>
          <p:cNvPicPr>
            <a:picLocks noChangeAspect="1" noChangeArrowheads="1"/>
          </p:cNvPicPr>
          <p:nvPr/>
        </p:nvPicPr>
        <p:blipFill>
          <a:blip r:embed="rId5"/>
          <a:srcRect/>
          <a:stretch>
            <a:fillRect/>
          </a:stretch>
        </p:blipFill>
        <p:spPr bwMode="auto">
          <a:xfrm>
            <a:off x="1857356" y="5143512"/>
            <a:ext cx="4867275" cy="1133475"/>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285860"/>
            <a:ext cx="8572560" cy="78581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En el reporte se puede observar que la covarianza de las acciones con relación a la misma acción es la </a:t>
            </a:r>
            <a:r>
              <a:rPr lang="es-PE" sz="2200" u="sng" kern="0" dirty="0" smtClean="0"/>
              <a:t>varianza poblacional</a:t>
            </a:r>
            <a:r>
              <a:rPr lang="es-PE" sz="2200" kern="0" dirty="0" smtClean="0"/>
              <a:t>.</a:t>
            </a:r>
            <a:endParaRPr lang="es-PE" sz="2200" u="sng" kern="0" dirty="0" smtClean="0"/>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pic>
        <p:nvPicPr>
          <p:cNvPr id="136193" name="Picture 1"/>
          <p:cNvPicPr>
            <a:picLocks noChangeAspect="1" noChangeArrowheads="1"/>
          </p:cNvPicPr>
          <p:nvPr/>
        </p:nvPicPr>
        <p:blipFill>
          <a:blip r:embed="rId4"/>
          <a:srcRect/>
          <a:stretch>
            <a:fillRect/>
          </a:stretch>
        </p:blipFill>
        <p:spPr bwMode="auto">
          <a:xfrm>
            <a:off x="500034" y="2357430"/>
            <a:ext cx="8150222" cy="3429024"/>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9" name="Picture 2"/>
          <p:cNvPicPr>
            <a:picLocks noChangeAspect="1" noChangeArrowheads="1"/>
          </p:cNvPicPr>
          <p:nvPr/>
        </p:nvPicPr>
        <p:blipFill>
          <a:blip r:embed="rId4"/>
          <a:srcRect/>
          <a:stretch>
            <a:fillRect/>
          </a:stretch>
        </p:blipFill>
        <p:spPr bwMode="auto">
          <a:xfrm>
            <a:off x="428596" y="1643050"/>
            <a:ext cx="8366413" cy="4429156"/>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357158" y="1142984"/>
            <a:ext cx="3500462"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Precio de Descuento</a:t>
            </a:r>
            <a:endParaRPr lang="es-ES" sz="2800" b="1" u="sng" dirty="0">
              <a:solidFill>
                <a:srgbClr val="92D050"/>
              </a:solidFill>
            </a:endParaRPr>
          </a:p>
        </p:txBody>
      </p:sp>
      <p:sp>
        <p:nvSpPr>
          <p:cNvPr id="9" name="9 Subtítulo"/>
          <p:cNvSpPr txBox="1">
            <a:spLocks/>
          </p:cNvSpPr>
          <p:nvPr/>
        </p:nvSpPr>
        <p:spPr bwMode="auto">
          <a:xfrm>
            <a:off x="357158" y="1571612"/>
            <a:ext cx="8572560" cy="48577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Devuelve el valor liquido de un titulo-valor sometido a un descuento bancario simple aplicando una tasa anticipada nominal </a:t>
            </a:r>
            <a:r>
              <a:rPr lang="es-PE" sz="2200" i="1" kern="0" dirty="0" smtClean="0"/>
              <a:t>“d”</a:t>
            </a:r>
            <a:r>
              <a:rPr lang="es-PE" sz="2200" kern="0" dirty="0" smtClean="0"/>
              <a:t> , sobre el valor nominal </a:t>
            </a:r>
            <a:r>
              <a:rPr lang="es-PE" sz="2200" i="1" kern="0" dirty="0" smtClean="0"/>
              <a:t>“</a:t>
            </a:r>
            <a:r>
              <a:rPr lang="es-PE" sz="2200" i="1" kern="0" dirty="0" err="1" smtClean="0"/>
              <a:t>Vn</a:t>
            </a:r>
            <a:r>
              <a:rPr lang="es-PE" sz="2200" i="1" kern="0" dirty="0" smtClean="0"/>
              <a:t>”, </a:t>
            </a:r>
            <a:r>
              <a:rPr lang="es-PE" sz="2200" kern="0" dirty="0" smtClean="0"/>
              <a:t>por el tiempo que falta para el vencimiento.</a:t>
            </a:r>
          </a:p>
          <a:p>
            <a:pPr algn="just"/>
            <a:r>
              <a:rPr lang="es-PE" sz="2200" kern="0" dirty="0" smtClean="0"/>
              <a:t>También expresa el precio por cada US$ 100 de valor nominal de un valor bursátil con descuento.</a:t>
            </a:r>
          </a:p>
          <a:p>
            <a:pPr algn="just"/>
            <a:r>
              <a:rPr lang="es-PE" sz="2200" kern="0" dirty="0" smtClean="0">
                <a:solidFill>
                  <a:schemeClr val="accent6">
                    <a:lumMod val="75000"/>
                  </a:schemeClr>
                </a:solidFill>
              </a:rPr>
              <a:t>PRECIO.DESCUENTO(</a:t>
            </a:r>
            <a:r>
              <a:rPr lang="es-PE" sz="2200" kern="0" dirty="0" err="1" smtClean="0">
                <a:solidFill>
                  <a:schemeClr val="accent6">
                    <a:lumMod val="75000"/>
                  </a:schemeClr>
                </a:solidFill>
              </a:rPr>
              <a:t>liq</a:t>
            </a:r>
            <a:r>
              <a:rPr lang="es-PE" sz="2200" kern="0" dirty="0" smtClean="0">
                <a:solidFill>
                  <a:schemeClr val="accent6">
                    <a:lumMod val="75000"/>
                  </a:schemeClr>
                </a:solidFill>
              </a:rPr>
              <a:t>; vencto; descuento; amortización; base) </a:t>
            </a:r>
          </a:p>
          <a:p>
            <a:pPr algn="just"/>
            <a:r>
              <a:rPr lang="es-PE" sz="2200" kern="0" dirty="0" smtClean="0">
                <a:solidFill>
                  <a:srgbClr val="0070C0"/>
                </a:solidFill>
              </a:rPr>
              <a:t>Liq:</a:t>
            </a:r>
            <a:r>
              <a:rPr lang="es-PE" sz="2200" kern="0" dirty="0" smtClean="0">
                <a:solidFill>
                  <a:schemeClr val="accent3">
                    <a:lumMod val="75000"/>
                  </a:schemeClr>
                </a:solidFill>
              </a:rPr>
              <a:t> </a:t>
            </a:r>
            <a:r>
              <a:rPr lang="es-PE" sz="2200" kern="0" dirty="0" smtClean="0"/>
              <a:t>Fecha de descuento.</a:t>
            </a:r>
          </a:p>
          <a:p>
            <a:pPr algn="just"/>
            <a:r>
              <a:rPr lang="es-PE" sz="2200" kern="0" dirty="0" smtClean="0">
                <a:solidFill>
                  <a:srgbClr val="0070C0"/>
                </a:solidFill>
              </a:rPr>
              <a:t>Vencto:</a:t>
            </a:r>
            <a:r>
              <a:rPr lang="es-PE" sz="2200" kern="0" dirty="0" smtClean="0">
                <a:solidFill>
                  <a:schemeClr val="accent3">
                    <a:lumMod val="75000"/>
                  </a:schemeClr>
                </a:solidFill>
              </a:rPr>
              <a:t> </a:t>
            </a:r>
            <a:r>
              <a:rPr lang="es-PE" sz="2200" kern="0" dirty="0" smtClean="0"/>
              <a:t>Fecha de vencimiento.</a:t>
            </a:r>
          </a:p>
          <a:p>
            <a:pPr algn="just"/>
            <a:r>
              <a:rPr lang="es-PE" sz="2200" kern="0" dirty="0" smtClean="0">
                <a:solidFill>
                  <a:srgbClr val="0070C0"/>
                </a:solidFill>
              </a:rPr>
              <a:t>Descuento:</a:t>
            </a:r>
            <a:r>
              <a:rPr lang="es-PE" sz="2200" kern="0" dirty="0" smtClean="0">
                <a:solidFill>
                  <a:schemeClr val="accent3">
                    <a:lumMod val="75000"/>
                  </a:schemeClr>
                </a:solidFill>
              </a:rPr>
              <a:t> </a:t>
            </a:r>
            <a:r>
              <a:rPr lang="es-PE" sz="2200" kern="0" dirty="0" smtClean="0"/>
              <a:t>Tasa anticipada nominal anual.</a:t>
            </a:r>
          </a:p>
          <a:p>
            <a:pPr algn="just"/>
            <a:r>
              <a:rPr lang="es-PE" sz="2200" kern="0" dirty="0" smtClean="0">
                <a:solidFill>
                  <a:srgbClr val="0070C0"/>
                </a:solidFill>
              </a:rPr>
              <a:t>Amortización: </a:t>
            </a:r>
            <a:r>
              <a:rPr lang="es-PE" sz="2200" kern="0" dirty="0" smtClean="0"/>
              <a:t>Valor nominal de un titulo-valor.</a:t>
            </a:r>
          </a:p>
          <a:p>
            <a:pPr algn="just"/>
            <a:r>
              <a:rPr lang="es-PE" sz="2200" kern="0" dirty="0" smtClean="0">
                <a:solidFill>
                  <a:srgbClr val="0070C0"/>
                </a:solidFill>
              </a:rPr>
              <a:t>Base:</a:t>
            </a:r>
            <a:r>
              <a:rPr lang="es-PE" sz="2200" kern="0" dirty="0" smtClean="0">
                <a:solidFill>
                  <a:schemeClr val="accent3">
                    <a:lumMod val="75000"/>
                  </a:schemeClr>
                </a:solidFill>
              </a:rPr>
              <a:t> </a:t>
            </a:r>
            <a:r>
              <a:rPr lang="es-PE" sz="2200" kern="0" dirty="0" smtClean="0"/>
              <a:t>Método para contar los días.</a:t>
            </a:r>
          </a:p>
          <a:p>
            <a:pPr algn="just"/>
            <a:endParaRPr lang="es-PE" sz="2200" kern="0" dirty="0" smtClean="0"/>
          </a:p>
          <a:p>
            <a:pPr algn="just"/>
            <a:r>
              <a:rPr lang="es-PE" sz="2200" kern="0" dirty="0" smtClean="0">
                <a:solidFill>
                  <a:srgbClr val="92D050"/>
                </a:solidFill>
              </a:rPr>
              <a:t>Fórmula :   </a:t>
            </a:r>
          </a:p>
          <a:p>
            <a:pPr algn="just"/>
            <a:endParaRPr lang="es-ES" sz="2200" kern="0" dirty="0" smtClean="0"/>
          </a:p>
        </p:txBody>
      </p:sp>
      <p:sp>
        <p:nvSpPr>
          <p:cNvPr id="11" name="10 Rectángulo redondeado"/>
          <p:cNvSpPr/>
          <p:nvPr/>
        </p:nvSpPr>
        <p:spPr>
          <a:xfrm>
            <a:off x="1643042" y="5429264"/>
            <a:ext cx="2428892" cy="928694"/>
          </a:xfrm>
          <a:prstGeom prst="roundRect">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endParaRPr lang="es-ES" dirty="0"/>
          </a:p>
        </p:txBody>
      </p:sp>
      <p:graphicFrame>
        <p:nvGraphicFramePr>
          <p:cNvPr id="29698" name="Object 2"/>
          <p:cNvGraphicFramePr>
            <a:graphicFrameLocks noChangeAspect="1"/>
          </p:cNvGraphicFramePr>
          <p:nvPr/>
        </p:nvGraphicFramePr>
        <p:xfrm>
          <a:off x="1857356" y="5500702"/>
          <a:ext cx="2143125" cy="785812"/>
        </p:xfrm>
        <a:graphic>
          <a:graphicData uri="http://schemas.openxmlformats.org/presentationml/2006/ole">
            <p:oleObj spid="_x0000_s29698" name="Ecuación" r:id="rId5" imgW="1218960" imgH="431640" progId="Equation.3">
              <p:embed/>
            </p:oleObj>
          </a:graphicData>
        </a:graphic>
      </p:graphicFrame>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214422"/>
            <a:ext cx="8572560" cy="150019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800" b="1" kern="0" dirty="0" smtClean="0">
                <a:solidFill>
                  <a:srgbClr val="92D050"/>
                </a:solidFill>
              </a:rPr>
              <a:t>Estadística Descriptiva</a:t>
            </a:r>
          </a:p>
          <a:p>
            <a:pPr algn="just"/>
            <a:r>
              <a:rPr lang="es-PE" sz="2200" kern="0" dirty="0" smtClean="0"/>
              <a:t>Se dice de una sucesión de datos a ser interpretado mediante los indicadores estadísticos:  Dispersión, sesgo, </a:t>
            </a:r>
            <a:r>
              <a:rPr lang="es-PE" sz="2200" kern="0" dirty="0" err="1" smtClean="0"/>
              <a:t>curtosis</a:t>
            </a:r>
            <a:r>
              <a:rPr lang="es-PE" sz="2200" kern="0" dirty="0" smtClean="0"/>
              <a:t>, </a:t>
            </a:r>
            <a:r>
              <a:rPr lang="es-PE" sz="2200" kern="0" dirty="0" err="1" smtClean="0"/>
              <a:t>cuasivarianza</a:t>
            </a:r>
            <a:r>
              <a:rPr lang="es-PE" sz="2200" kern="0" dirty="0" smtClean="0"/>
              <a:t>, moda, media, etc.</a:t>
            </a:r>
          </a:p>
          <a:p>
            <a:pPr algn="just"/>
            <a:endParaRPr lang="es-PE" sz="2200" kern="0" dirty="0" smtClean="0"/>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graphicFrame>
        <p:nvGraphicFramePr>
          <p:cNvPr id="9" name="8 Tabla"/>
          <p:cNvGraphicFramePr>
            <a:graphicFrameLocks noGrp="1"/>
          </p:cNvGraphicFramePr>
          <p:nvPr/>
        </p:nvGraphicFramePr>
        <p:xfrm>
          <a:off x="5214942" y="2500306"/>
          <a:ext cx="3571900" cy="3929094"/>
        </p:xfrm>
        <a:graphic>
          <a:graphicData uri="http://schemas.openxmlformats.org/drawingml/2006/table">
            <a:tbl>
              <a:tblPr/>
              <a:tblGrid>
                <a:gridCol w="1072982"/>
                <a:gridCol w="861210"/>
                <a:gridCol w="804736"/>
                <a:gridCol w="832972"/>
              </a:tblGrid>
              <a:tr h="218283">
                <a:tc rowSpan="2">
                  <a:txBody>
                    <a:bodyPr/>
                    <a:lstStyle/>
                    <a:p>
                      <a:pPr algn="ctr" fontAlgn="ctr"/>
                      <a:r>
                        <a:rPr lang="es-ES" sz="1400" b="0" i="0" u="none" strike="noStrike" dirty="0">
                          <a:solidFill>
                            <a:srgbClr val="000000"/>
                          </a:solidFill>
                          <a:latin typeface="Calibri"/>
                        </a:rPr>
                        <a:t>Nº Semanas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gridSpan="3">
                  <a:txBody>
                    <a:bodyPr/>
                    <a:lstStyle/>
                    <a:p>
                      <a:pPr algn="ctr" fontAlgn="b"/>
                      <a:r>
                        <a:rPr lang="es-ES" sz="1400" b="0" i="0" u="none" strike="noStrike">
                          <a:solidFill>
                            <a:srgbClr val="000000"/>
                          </a:solidFill>
                          <a:latin typeface="Calibri"/>
                        </a:rPr>
                        <a:t>Área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endParaRPr lang="es-ES"/>
                    </a:p>
                  </a:txBody>
                  <a:tcPr/>
                </a:tc>
                <a:tc hMerge="1">
                  <a:txBody>
                    <a:bodyPr/>
                    <a:lstStyle/>
                    <a:p>
                      <a:endParaRPr lang="es-ES"/>
                    </a:p>
                  </a:txBody>
                  <a:tcPr/>
                </a:tc>
              </a:tr>
              <a:tr h="218283">
                <a:tc vMerge="1">
                  <a:txBody>
                    <a:bodyPr/>
                    <a:lstStyle/>
                    <a:p>
                      <a:endParaRPr lang="es-ES"/>
                    </a:p>
                  </a:txBody>
                  <a:tcPr/>
                </a:tc>
                <a:tc>
                  <a:txBody>
                    <a:bodyPr/>
                    <a:lstStyle/>
                    <a:p>
                      <a:pPr algn="ctr" fontAlgn="b"/>
                      <a:r>
                        <a:rPr lang="es-ES" sz="1400" b="0" i="0" u="none" strike="noStrike" dirty="0" err="1">
                          <a:solidFill>
                            <a:srgbClr val="000000"/>
                          </a:solidFill>
                          <a:latin typeface="Calibri"/>
                        </a:rPr>
                        <a:t>Prod</a:t>
                      </a:r>
                      <a:r>
                        <a:rPr lang="es-ES" sz="1400" b="0" i="0" u="none" strike="noStrike" dirty="0">
                          <a:solidFill>
                            <a:srgbClr val="000000"/>
                          </a:solidFill>
                          <a:latin typeface="Calibri"/>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s-ES" sz="1400" b="0" i="0" u="none" strike="noStrike" dirty="0" err="1">
                          <a:solidFill>
                            <a:srgbClr val="000000"/>
                          </a:solidFill>
                          <a:latin typeface="Calibri"/>
                        </a:rPr>
                        <a:t>Dist</a:t>
                      </a:r>
                      <a:r>
                        <a:rPr lang="es-ES" sz="1400" b="0" i="0" u="none" strike="noStrike" dirty="0">
                          <a:solidFill>
                            <a:srgbClr val="000000"/>
                          </a:solidFill>
                          <a:latin typeface="Calibri"/>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s-ES" sz="1400" b="0" i="0" u="none" strike="noStrike" dirty="0" err="1">
                          <a:solidFill>
                            <a:srgbClr val="000000"/>
                          </a:solidFill>
                          <a:latin typeface="Calibri"/>
                        </a:rPr>
                        <a:t>Mant</a:t>
                      </a:r>
                      <a:r>
                        <a:rPr lang="es-ES" sz="1400" b="0" i="0" u="none" strike="noStrike" dirty="0">
                          <a:solidFill>
                            <a:srgbClr val="000000"/>
                          </a:solidFill>
                          <a:latin typeface="Calibri"/>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218283">
                <a:tc>
                  <a:txBody>
                    <a:bodyPr/>
                    <a:lstStyle/>
                    <a:p>
                      <a:pPr algn="ctr" fontAlgn="b"/>
                      <a:r>
                        <a:rPr lang="es-ES" sz="1400" b="0" i="0" u="none" strike="noStrike">
                          <a:solidFill>
                            <a:srgbClr val="000000"/>
                          </a:solidFill>
                          <a:latin typeface="Calibri"/>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18.20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16.20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12.40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8283">
                <a:tc>
                  <a:txBody>
                    <a:bodyPr/>
                    <a:lstStyle/>
                    <a:p>
                      <a:pPr algn="ctr" fontAlgn="b"/>
                      <a:r>
                        <a:rPr lang="es-ES" sz="1400" b="0"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9.21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10.90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6.20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8283">
                <a:tc>
                  <a:txBody>
                    <a:bodyPr/>
                    <a:lstStyle/>
                    <a:p>
                      <a:pPr algn="ctr" fontAlgn="b"/>
                      <a:r>
                        <a:rPr lang="es-ES" sz="1400" b="0" i="0" u="none" strike="noStrike">
                          <a:solidFill>
                            <a:srgbClr val="000000"/>
                          </a:solidFill>
                          <a:latin typeface="Calibri"/>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3.07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3.56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2.30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8283">
                <a:tc>
                  <a:txBody>
                    <a:bodyPr/>
                    <a:lstStyle/>
                    <a:p>
                      <a:pPr algn="ctr" fontAlgn="b"/>
                      <a:r>
                        <a:rPr lang="es-ES" sz="1400" b="0" i="0" u="none" strike="noStrike">
                          <a:solidFill>
                            <a:srgbClr val="000000"/>
                          </a:solidFill>
                          <a:latin typeface="Calibri"/>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12.60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12.65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12.18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8283">
                <a:tc>
                  <a:txBody>
                    <a:bodyPr/>
                    <a:lstStyle/>
                    <a:p>
                      <a:pPr algn="ctr" fontAlgn="b"/>
                      <a:r>
                        <a:rPr lang="es-ES" sz="1400" b="0" i="0" u="none" strike="noStrike">
                          <a:solidFill>
                            <a:srgbClr val="000000"/>
                          </a:solidFill>
                          <a:latin typeface="Calibri"/>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8.20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10.03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13.82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8283">
                <a:tc>
                  <a:txBody>
                    <a:bodyPr/>
                    <a:lstStyle/>
                    <a:p>
                      <a:pPr algn="ctr" fontAlgn="b"/>
                      <a:r>
                        <a:rPr lang="es-ES" sz="1400" b="0" i="0" u="none" strike="noStrike">
                          <a:solidFill>
                            <a:srgbClr val="000000"/>
                          </a:solidFill>
                          <a:latin typeface="Calibri"/>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10.36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11.91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15.90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8283">
                <a:tc>
                  <a:txBody>
                    <a:bodyPr/>
                    <a:lstStyle/>
                    <a:p>
                      <a:pPr algn="ctr" fontAlgn="b"/>
                      <a:r>
                        <a:rPr lang="es-ES" sz="1400" b="0" i="0" u="none" strike="noStrike">
                          <a:solidFill>
                            <a:srgbClr val="000000"/>
                          </a:solidFill>
                          <a:latin typeface="Calibri"/>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14.70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14.30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10.16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8283">
                <a:tc>
                  <a:txBody>
                    <a:bodyPr/>
                    <a:lstStyle/>
                    <a:p>
                      <a:pPr algn="ctr" fontAlgn="b"/>
                      <a:r>
                        <a:rPr lang="es-ES" sz="1400" b="0" i="0" u="none" strike="noStrike">
                          <a:solidFill>
                            <a:srgbClr val="000000"/>
                          </a:solidFill>
                          <a:latin typeface="Calibri"/>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15.80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16.02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14.16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8283">
                <a:tc>
                  <a:txBody>
                    <a:bodyPr/>
                    <a:lstStyle/>
                    <a:p>
                      <a:pPr algn="ctr" fontAlgn="b"/>
                      <a:r>
                        <a:rPr lang="es-ES" sz="1400" b="0" i="0" u="none" strike="noStrike">
                          <a:solidFill>
                            <a:srgbClr val="000000"/>
                          </a:solidFill>
                          <a:latin typeface="Calibri"/>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10.45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11.36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11.73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8283">
                <a:tc>
                  <a:txBody>
                    <a:bodyPr/>
                    <a:lstStyle/>
                    <a:p>
                      <a:pPr algn="ctr" fontAlgn="b"/>
                      <a:r>
                        <a:rPr lang="es-ES" sz="1400" b="0" i="0" u="none" strike="noStrike">
                          <a:solidFill>
                            <a:srgbClr val="000000"/>
                          </a:solidFill>
                          <a:latin typeface="Calibri"/>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7.36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8.91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12.91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8283">
                <a:tc>
                  <a:txBody>
                    <a:bodyPr/>
                    <a:lstStyle/>
                    <a:p>
                      <a:pPr algn="ctr" fontAlgn="b"/>
                      <a:r>
                        <a:rPr lang="es-ES" sz="1400" b="0" i="0" u="none" strike="noStrike">
                          <a:solidFill>
                            <a:srgbClr val="000000"/>
                          </a:solidFill>
                          <a:latin typeface="Calibri"/>
                        </a:rPr>
                        <a:t>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6.64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8.32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10.53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8283">
                <a:tc>
                  <a:txBody>
                    <a:bodyPr/>
                    <a:lstStyle/>
                    <a:p>
                      <a:pPr algn="ctr" fontAlgn="b"/>
                      <a:r>
                        <a:rPr lang="es-ES" sz="1400" b="0" i="0" u="none" strike="noStrike">
                          <a:solidFill>
                            <a:srgbClr val="000000"/>
                          </a:solidFill>
                          <a:latin typeface="Calibri"/>
                        </a:rPr>
                        <a:t>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15.58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18.53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15.63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8283">
                <a:tc>
                  <a:txBody>
                    <a:bodyPr/>
                    <a:lstStyle/>
                    <a:p>
                      <a:pPr algn="ctr" fontAlgn="b"/>
                      <a:r>
                        <a:rPr lang="es-ES" sz="1400" b="0" i="0" u="none" strike="noStrike">
                          <a:solidFill>
                            <a:srgbClr val="000000"/>
                          </a:solidFill>
                          <a:latin typeface="Calibri"/>
                        </a:rPr>
                        <a:t>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9.58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10.72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12.18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8283">
                <a:tc>
                  <a:txBody>
                    <a:bodyPr/>
                    <a:lstStyle/>
                    <a:p>
                      <a:pPr algn="ctr" fontAlgn="b"/>
                      <a:r>
                        <a:rPr lang="es-ES" sz="1400" b="0" i="0" u="none" strike="noStrike">
                          <a:solidFill>
                            <a:srgbClr val="000000"/>
                          </a:solidFill>
                          <a:latin typeface="Calibri"/>
                        </a:rPr>
                        <a:t>14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14.35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14.18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13.03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8283">
                <a:tc>
                  <a:txBody>
                    <a:bodyPr/>
                    <a:lstStyle/>
                    <a:p>
                      <a:pPr algn="ctr" fontAlgn="b"/>
                      <a:r>
                        <a:rPr lang="es-ES" sz="1400" b="0" i="0" u="none" strike="noStrike">
                          <a:solidFill>
                            <a:srgbClr val="000000"/>
                          </a:solidFill>
                          <a:latin typeface="Calibri"/>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16.37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16.21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15.05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8283">
                <a:tc>
                  <a:txBody>
                    <a:bodyPr/>
                    <a:lstStyle/>
                    <a:p>
                      <a:pPr algn="ctr" fontAlgn="b"/>
                      <a:r>
                        <a:rPr lang="es-ES" sz="1400" b="0" i="0" u="none" strike="noStrike">
                          <a:solidFill>
                            <a:srgbClr val="000000"/>
                          </a:solidFill>
                          <a:latin typeface="Calibri"/>
                        </a:rPr>
                        <a:t>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400" b="0" i="0" u="none" strike="noStrike">
                          <a:solidFill>
                            <a:srgbClr val="000000"/>
                          </a:solidFill>
                          <a:latin typeface="Calibri"/>
                        </a:rPr>
                        <a:t>19.50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a:solidFill>
                            <a:srgbClr val="000000"/>
                          </a:solidFill>
                          <a:latin typeface="Calibri"/>
                        </a:rPr>
                        <a:t>18.74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400" b="0" i="0" u="none" strike="noStrike" dirty="0">
                          <a:solidFill>
                            <a:srgbClr val="000000"/>
                          </a:solidFill>
                          <a:latin typeface="Calibri"/>
                        </a:rPr>
                        <a:t>16.25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1" name="9 Subtítulo"/>
          <p:cNvSpPr txBox="1">
            <a:spLocks/>
          </p:cNvSpPr>
          <p:nvPr/>
        </p:nvSpPr>
        <p:spPr bwMode="auto">
          <a:xfrm>
            <a:off x="428596" y="2786058"/>
            <a:ext cx="4572032" cy="314327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4"/>
              </a:buBlip>
            </a:pPr>
            <a:r>
              <a:rPr lang="es-PE" sz="2200" kern="0" dirty="0" smtClean="0"/>
              <a:t> La Empresa Data Perú S.A.C ha seleccionado 3 áreas de su empresa ; para seleccionar el área más productiva, que tendrá un fin de semana todo pagado. </a:t>
            </a:r>
          </a:p>
          <a:p>
            <a:pPr algn="just"/>
            <a:r>
              <a:rPr lang="es-PE" sz="2200" kern="0" dirty="0" smtClean="0"/>
              <a:t>Para lo cual a realizado una encuentra con un nivel de calificación de 1 a 20 por área productiva, de la cual se ha seleccionado al azar tres áreas.</a:t>
            </a:r>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142984"/>
            <a:ext cx="8501122" cy="85725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En la ficha </a:t>
            </a:r>
            <a:r>
              <a:rPr lang="es-PE" sz="2200" kern="0" dirty="0" smtClean="0">
                <a:solidFill>
                  <a:srgbClr val="0070C0"/>
                </a:solidFill>
              </a:rPr>
              <a:t>Datos/Análisis de datos/Estadística descriptiva </a:t>
            </a:r>
            <a:r>
              <a:rPr lang="es-PE" sz="2200" kern="0" dirty="0" smtClean="0"/>
              <a:t>y en la nueva ventana: </a:t>
            </a:r>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pic>
        <p:nvPicPr>
          <p:cNvPr id="135169" name="Picture 1"/>
          <p:cNvPicPr>
            <a:picLocks noChangeAspect="1" noChangeArrowheads="1"/>
          </p:cNvPicPr>
          <p:nvPr/>
        </p:nvPicPr>
        <p:blipFill>
          <a:blip r:embed="rId4"/>
          <a:srcRect/>
          <a:stretch>
            <a:fillRect/>
          </a:stretch>
        </p:blipFill>
        <p:spPr bwMode="auto">
          <a:xfrm>
            <a:off x="500034" y="1928827"/>
            <a:ext cx="6599237" cy="3571875"/>
          </a:xfrm>
          <a:prstGeom prst="rect">
            <a:avLst/>
          </a:prstGeom>
          <a:noFill/>
          <a:ln w="9525">
            <a:solidFill>
              <a:schemeClr val="tx1"/>
            </a:solidFill>
            <a:miter lim="800000"/>
            <a:headEnd/>
            <a:tailEnd/>
          </a:ln>
          <a:effectLst/>
        </p:spPr>
      </p:pic>
      <p:sp>
        <p:nvSpPr>
          <p:cNvPr id="9" name="8 Llamada rectangular redondeada"/>
          <p:cNvSpPr/>
          <p:nvPr/>
        </p:nvSpPr>
        <p:spPr>
          <a:xfrm>
            <a:off x="6286512" y="3143248"/>
            <a:ext cx="2571768" cy="1714512"/>
          </a:xfrm>
          <a:prstGeom prst="wedgeRoundRectCallout">
            <a:avLst>
              <a:gd name="adj1" fmla="val -76648"/>
              <a:gd name="adj2" fmla="val 39609"/>
              <a:gd name="adj3" fmla="val 16667"/>
            </a:avLst>
          </a:prstGeom>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r>
              <a:rPr lang="es-ES" dirty="0" smtClean="0"/>
              <a:t>Si se desea obtener la calificación del área que obtuvo la segunda calificación más alta se debe ingresar el 2 en la casilla.</a:t>
            </a:r>
            <a:endParaRPr lang="es-ES" dirty="0"/>
          </a:p>
        </p:txBody>
      </p:sp>
      <p:sp>
        <p:nvSpPr>
          <p:cNvPr id="11" name="10 Llamada rectangular redondeada"/>
          <p:cNvSpPr/>
          <p:nvPr/>
        </p:nvSpPr>
        <p:spPr>
          <a:xfrm>
            <a:off x="500034" y="5572140"/>
            <a:ext cx="6215106" cy="857232"/>
          </a:xfrm>
          <a:prstGeom prst="wedgeRoundRectCallout">
            <a:avLst>
              <a:gd name="adj1" fmla="val -2166"/>
              <a:gd name="adj2" fmla="val -118171"/>
              <a:gd name="adj3" fmla="val 16667"/>
            </a:avLst>
          </a:prstGeom>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r>
              <a:rPr lang="es-ES" dirty="0" smtClean="0"/>
              <a:t>Se requiere saber que nota ocupo el penúltimo lugar ordenado de la mayor a menor calificación, para esto activamos la casilla y escribimos el 2.</a:t>
            </a:r>
            <a:endParaRPr lang="es-ES" dirty="0"/>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134145" name="Picture 1"/>
          <p:cNvPicPr>
            <a:picLocks noChangeAspect="1" noChangeArrowheads="1"/>
          </p:cNvPicPr>
          <p:nvPr/>
        </p:nvPicPr>
        <p:blipFill>
          <a:blip r:embed="rId4"/>
          <a:srcRect/>
          <a:stretch>
            <a:fillRect/>
          </a:stretch>
        </p:blipFill>
        <p:spPr bwMode="auto">
          <a:xfrm>
            <a:off x="571472" y="2428868"/>
            <a:ext cx="8001056" cy="4000528"/>
          </a:xfrm>
          <a:prstGeom prst="rect">
            <a:avLst/>
          </a:prstGeom>
          <a:noFill/>
          <a:ln w="9525">
            <a:solidFill>
              <a:schemeClr val="tx1"/>
            </a:solidFill>
            <a:miter lim="800000"/>
            <a:headEnd/>
            <a:tailEnd/>
          </a:ln>
          <a:effectLst/>
        </p:spPr>
      </p:pic>
      <p:sp>
        <p:nvSpPr>
          <p:cNvPr id="8" name="9 Subtítulo"/>
          <p:cNvSpPr txBox="1">
            <a:spLocks/>
          </p:cNvSpPr>
          <p:nvPr/>
        </p:nvSpPr>
        <p:spPr bwMode="auto">
          <a:xfrm>
            <a:off x="357158" y="1142984"/>
            <a:ext cx="8501122" cy="121444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000" kern="0" dirty="0" smtClean="0"/>
              <a:t>El reporte nos muestra que la calificación en promedio de las tres áreas es 12; sin embargo la </a:t>
            </a:r>
            <a:r>
              <a:rPr lang="es-PE" sz="2000" kern="0" dirty="0" err="1" smtClean="0"/>
              <a:t>cuasidesviación</a:t>
            </a:r>
            <a:r>
              <a:rPr lang="es-PE" sz="2000" kern="0" dirty="0" smtClean="0"/>
              <a:t> estándar (3.64) , señala que el área Mantenimiento esta más centrada en su media aritmética y por otro lado el área producción tiene más variabilidad.</a:t>
            </a:r>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285860"/>
            <a:ext cx="8572560" cy="450059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800" b="1" kern="0" dirty="0" smtClean="0">
                <a:solidFill>
                  <a:srgbClr val="92D050"/>
                </a:solidFill>
              </a:rPr>
              <a:t>Regresión</a:t>
            </a:r>
          </a:p>
          <a:p>
            <a:pPr algn="just"/>
            <a:r>
              <a:rPr lang="es-PE" sz="2200" kern="0" dirty="0" smtClean="0"/>
              <a:t>Como se sabe en una regresión existe una variable dependiente y otra independiente; pero puede darse el caso de una regresión </a:t>
            </a:r>
            <a:r>
              <a:rPr lang="es-PE" sz="2200" kern="0" dirty="0" err="1" smtClean="0"/>
              <a:t>multivaluada</a:t>
            </a:r>
            <a:r>
              <a:rPr lang="es-PE" sz="2200" kern="0" dirty="0" smtClean="0"/>
              <a:t> es decir que depende de múltiples valores.</a:t>
            </a:r>
          </a:p>
          <a:p>
            <a:pPr algn="just"/>
            <a:r>
              <a:rPr lang="es-PE" sz="2200" kern="0" dirty="0" smtClean="0"/>
              <a:t>Un ajuste típico de función de regresión es la de forma lineal:</a:t>
            </a:r>
          </a:p>
          <a:p>
            <a:pPr algn="just"/>
            <a:endParaRPr lang="es-PE" sz="1000" kern="0" dirty="0" smtClean="0"/>
          </a:p>
          <a:p>
            <a:pPr algn="just"/>
            <a:r>
              <a:rPr lang="es-PE" sz="2200" kern="0" dirty="0" smtClean="0"/>
              <a:t>Y = </a:t>
            </a:r>
            <a:r>
              <a:rPr lang="el-GR" sz="2200" kern="0" dirty="0" smtClean="0"/>
              <a:t>α</a:t>
            </a:r>
            <a:r>
              <a:rPr lang="es-ES" sz="2200" kern="0" dirty="0" smtClean="0"/>
              <a:t> + </a:t>
            </a:r>
            <a:r>
              <a:rPr lang="el-GR" sz="2200" kern="0" dirty="0" smtClean="0"/>
              <a:t>β</a:t>
            </a:r>
            <a:r>
              <a:rPr lang="es-ES" sz="2200" kern="0" dirty="0" smtClean="0"/>
              <a:t> X</a:t>
            </a:r>
          </a:p>
          <a:p>
            <a:pPr algn="just"/>
            <a:endParaRPr lang="es-ES" sz="1000" kern="0" dirty="0" smtClean="0"/>
          </a:p>
          <a:p>
            <a:pPr algn="just"/>
            <a:r>
              <a:rPr lang="es-ES" sz="2200" kern="0" dirty="0" smtClean="0"/>
              <a:t>La constante se denomina intercepto (valor Y para X=0) mientras que </a:t>
            </a:r>
            <a:r>
              <a:rPr lang="el-GR" sz="2200" kern="0" dirty="0" smtClean="0"/>
              <a:t>β</a:t>
            </a:r>
            <a:r>
              <a:rPr lang="es-ES" sz="2200" kern="0" dirty="0" smtClean="0"/>
              <a:t> se denomina (cambio en Y ante un cambio unitario en X). Para hallar el valor de los parámetros existen diversos métodos, pero el más usado es el criterio de minimización de cuadrados de las desviaciones cuadráticas denominado Mínimo Cuadrados Ordinarios (MCO), que es aplicado por Excel.</a:t>
            </a:r>
          </a:p>
          <a:p>
            <a:pPr algn="just"/>
            <a:endParaRPr lang="es-PE" sz="2200" kern="0" dirty="0" smtClean="0"/>
          </a:p>
          <a:p>
            <a:pPr algn="just"/>
            <a:endParaRPr lang="es-PE" sz="2200" kern="0" dirty="0" smtClean="0"/>
          </a:p>
          <a:p>
            <a:pPr algn="just"/>
            <a:endParaRPr lang="es-PE" sz="2200" kern="0" dirty="0" smtClean="0"/>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11" name="9 Subtítulo"/>
          <p:cNvSpPr txBox="1">
            <a:spLocks/>
          </p:cNvSpPr>
          <p:nvPr/>
        </p:nvSpPr>
        <p:spPr bwMode="auto">
          <a:xfrm>
            <a:off x="285720" y="1285860"/>
            <a:ext cx="4643470" cy="278608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4"/>
              </a:buBlip>
            </a:pPr>
            <a:r>
              <a:rPr lang="es-PE" sz="2200" kern="0" dirty="0" smtClean="0"/>
              <a:t> La Empresa Mayra King S.A.C quiere formular una regresión lineal, para hacer predicciones para lo cual acerca el costo de mano de obra (MOD) sobre la base de las unidades producidas (UP) y las horas máquinas utilizadas (HM), para estos efectos contabiliza 16 meses con la siguiente información:</a:t>
            </a:r>
          </a:p>
          <a:p>
            <a:pPr algn="just"/>
            <a:endParaRPr lang="es-PE" sz="2200" kern="0" dirty="0" smtClean="0"/>
          </a:p>
          <a:p>
            <a:pPr algn="just"/>
            <a:r>
              <a:rPr lang="es-PE" sz="2200" kern="0" dirty="0" smtClean="0"/>
              <a:t> </a:t>
            </a:r>
            <a:endParaRPr lang="es-PE" sz="200" kern="0" dirty="0" smtClean="0"/>
          </a:p>
          <a:p>
            <a:pPr algn="just"/>
            <a:endParaRPr lang="es-PE" sz="200" kern="0" dirty="0" smtClean="0"/>
          </a:p>
        </p:txBody>
      </p:sp>
      <p:graphicFrame>
        <p:nvGraphicFramePr>
          <p:cNvPr id="14" name="13 Tabla"/>
          <p:cNvGraphicFramePr>
            <a:graphicFrameLocks noGrp="1"/>
          </p:cNvGraphicFramePr>
          <p:nvPr/>
        </p:nvGraphicFramePr>
        <p:xfrm>
          <a:off x="5214942" y="1285860"/>
          <a:ext cx="3714777" cy="5143536"/>
        </p:xfrm>
        <a:graphic>
          <a:graphicData uri="http://schemas.openxmlformats.org/drawingml/2006/table">
            <a:tbl>
              <a:tblPr/>
              <a:tblGrid>
                <a:gridCol w="1087252"/>
                <a:gridCol w="924164"/>
                <a:gridCol w="815439"/>
                <a:gridCol w="887922"/>
              </a:tblGrid>
              <a:tr h="285752">
                <a:tc rowSpan="2">
                  <a:txBody>
                    <a:bodyPr/>
                    <a:lstStyle/>
                    <a:p>
                      <a:pPr algn="ctr" fontAlgn="ctr"/>
                      <a:r>
                        <a:rPr lang="es-ES" sz="1800" b="0" i="0" u="none" strike="noStrike" dirty="0">
                          <a:solidFill>
                            <a:srgbClr val="000000"/>
                          </a:solidFill>
                          <a:latin typeface="Calibri"/>
                        </a:rPr>
                        <a:t>Semanas</a:t>
                      </a:r>
                    </a:p>
                  </a:txBody>
                  <a:tcPr marL="0" marR="0" marT="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s-ES" sz="1800" b="0" i="0" u="none" strike="noStrike" dirty="0">
                          <a:solidFill>
                            <a:srgbClr val="000000"/>
                          </a:solidFill>
                          <a:latin typeface="Calibri"/>
                        </a:rPr>
                        <a:t>MOD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fontAlgn="b"/>
                      <a:r>
                        <a:rPr lang="es-ES" sz="1800" b="0" i="0" u="none" strike="noStrike" dirty="0">
                          <a:solidFill>
                            <a:srgbClr val="000000"/>
                          </a:solidFill>
                          <a:latin typeface="Calibri"/>
                        </a:rPr>
                        <a:t>UP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ctr" fontAlgn="b"/>
                      <a:r>
                        <a:rPr lang="es-ES" sz="1800" b="0" i="0" u="none" strike="noStrike">
                          <a:solidFill>
                            <a:srgbClr val="000000"/>
                          </a:solidFill>
                          <a:latin typeface="Calibri"/>
                        </a:rPr>
                        <a:t>HM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r>
              <a:tr h="285752">
                <a:tc vMerge="1">
                  <a:txBody>
                    <a:bodyPr/>
                    <a:lstStyle/>
                    <a:p>
                      <a:endParaRPr lang="es-ES"/>
                    </a:p>
                  </a:txBody>
                  <a:tcPr/>
                </a:tc>
                <a:tc>
                  <a:txBody>
                    <a:bodyPr/>
                    <a:lstStyle/>
                    <a:p>
                      <a:pPr algn="ctr" fontAlgn="b"/>
                      <a:r>
                        <a:rPr lang="es-ES" sz="1800" b="0" i="0" u="none" strike="noStrike">
                          <a:solidFill>
                            <a:srgbClr val="000000"/>
                          </a:solidFill>
                          <a:latin typeface="Calibri"/>
                        </a:rPr>
                        <a:t>Y</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X1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X2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ctr" fontAlgn="b"/>
                      <a:r>
                        <a:rPr lang="es-ES" sz="1800" b="0" i="0" u="none" strike="noStrike">
                          <a:solidFill>
                            <a:srgbClr val="000000"/>
                          </a:solidFill>
                          <a:latin typeface="Calibri"/>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800" b="0" i="0" u="none" strike="noStrike">
                          <a:solidFill>
                            <a:srgbClr val="000000"/>
                          </a:solidFill>
                          <a:latin typeface="Calibri"/>
                        </a:rPr>
                        <a:t>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a:solidFill>
                            <a:srgbClr val="000000"/>
                          </a:solidFill>
                          <a:latin typeface="Calibri"/>
                        </a:rPr>
                        <a:t>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31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ctr" fontAlgn="b"/>
                      <a:r>
                        <a:rPr lang="es-ES" sz="1800" b="0"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800" b="0" i="0" u="none" strike="noStrike">
                          <a:solidFill>
                            <a:srgbClr val="000000"/>
                          </a:solidFill>
                          <a:latin typeface="Calibri"/>
                        </a:rPr>
                        <a:t>32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a:solidFill>
                            <a:srgbClr val="000000"/>
                          </a:solidFill>
                          <a:latin typeface="Calibri"/>
                        </a:rPr>
                        <a:t>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ctr" fontAlgn="b"/>
                      <a:r>
                        <a:rPr lang="es-ES" sz="1800" b="0" i="0" u="none" strike="noStrike">
                          <a:solidFill>
                            <a:srgbClr val="000000"/>
                          </a:solidFill>
                          <a:latin typeface="Calibri"/>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800" b="0" i="0" u="none" strike="noStrike">
                          <a:solidFill>
                            <a:srgbClr val="000000"/>
                          </a:solidFill>
                          <a:latin typeface="Calibri"/>
                        </a:rPr>
                        <a:t>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a:solidFill>
                            <a:srgbClr val="000000"/>
                          </a:solidFill>
                          <a:latin typeface="Calibri"/>
                        </a:rPr>
                        <a:t>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ctr" fontAlgn="b"/>
                      <a:r>
                        <a:rPr lang="es-ES" sz="1800" b="0" i="0" u="none" strike="noStrike">
                          <a:solidFill>
                            <a:srgbClr val="000000"/>
                          </a:solidFill>
                          <a:latin typeface="Calibri"/>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800" b="0" i="0" u="none" strike="noStrike">
                          <a:solidFill>
                            <a:srgbClr val="000000"/>
                          </a:solidFill>
                          <a:latin typeface="Calibri"/>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a:solidFill>
                            <a:srgbClr val="000000"/>
                          </a:solidFill>
                          <a:latin typeface="Calibri"/>
                        </a:rPr>
                        <a:t>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ctr" fontAlgn="b"/>
                      <a:r>
                        <a:rPr lang="es-ES" sz="1800" b="0" i="0" u="none" strike="noStrike">
                          <a:solidFill>
                            <a:srgbClr val="000000"/>
                          </a:solidFill>
                          <a:latin typeface="Calibri"/>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800" b="0" i="0" u="none" strike="noStrike">
                          <a:solidFill>
                            <a:srgbClr val="000000"/>
                          </a:solidFill>
                          <a:latin typeface="Calibri"/>
                        </a:rPr>
                        <a:t>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a:solidFill>
                            <a:srgbClr val="000000"/>
                          </a:solidFill>
                          <a:latin typeface="Calibri"/>
                        </a:rPr>
                        <a:t>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ctr" fontAlgn="b"/>
                      <a:r>
                        <a:rPr lang="es-ES" sz="1800" b="0" i="0" u="none" strike="noStrike">
                          <a:solidFill>
                            <a:srgbClr val="000000"/>
                          </a:solidFill>
                          <a:latin typeface="Calibri"/>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800" b="0" i="0" u="none" strike="noStrike">
                          <a:solidFill>
                            <a:srgbClr val="000000"/>
                          </a:solidFill>
                          <a:latin typeface="Calibri"/>
                        </a:rPr>
                        <a:t>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a:solidFill>
                            <a:srgbClr val="000000"/>
                          </a:solidFill>
                          <a:latin typeface="Calibri"/>
                        </a:rPr>
                        <a:t>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ctr" fontAlgn="b"/>
                      <a:r>
                        <a:rPr lang="es-ES" sz="1800" b="0" i="0" u="none" strike="noStrike">
                          <a:solidFill>
                            <a:srgbClr val="000000"/>
                          </a:solidFill>
                          <a:latin typeface="Calibri"/>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800" b="0" i="0" u="none" strike="noStrike">
                          <a:solidFill>
                            <a:srgbClr val="000000"/>
                          </a:solidFill>
                          <a:latin typeface="Calibri"/>
                        </a:rPr>
                        <a:t>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a:solidFill>
                            <a:srgbClr val="000000"/>
                          </a:solidFill>
                          <a:latin typeface="Calibri"/>
                        </a:rPr>
                        <a:t>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ctr" fontAlgn="b"/>
                      <a:r>
                        <a:rPr lang="es-ES" sz="1800" b="0" i="0" u="none" strike="noStrike">
                          <a:solidFill>
                            <a:srgbClr val="000000"/>
                          </a:solidFill>
                          <a:latin typeface="Calibri"/>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800" b="0" i="0" u="none" strike="noStrike">
                          <a:solidFill>
                            <a:srgbClr val="000000"/>
                          </a:solidFill>
                          <a:latin typeface="Calibri"/>
                        </a:rPr>
                        <a:t>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a:solidFill>
                            <a:srgbClr val="000000"/>
                          </a:solidFill>
                          <a:latin typeface="Calibri"/>
                        </a:rPr>
                        <a:t>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a:solidFill>
                            <a:srgbClr val="000000"/>
                          </a:solidFill>
                          <a:latin typeface="Calibri"/>
                        </a:rPr>
                        <a:t>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ctr" fontAlgn="b"/>
                      <a:r>
                        <a:rPr lang="es-ES" sz="1800" b="0" i="0" u="none" strike="noStrike">
                          <a:solidFill>
                            <a:srgbClr val="000000"/>
                          </a:solidFill>
                          <a:latin typeface="Calibri"/>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800" b="0" i="0" u="none" strike="noStrike">
                          <a:solidFill>
                            <a:srgbClr val="000000"/>
                          </a:solidFill>
                          <a:latin typeface="Calibri"/>
                        </a:rPr>
                        <a:t>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a:solidFill>
                            <a:srgbClr val="000000"/>
                          </a:solidFill>
                          <a:latin typeface="Calibri"/>
                        </a:rPr>
                        <a:t>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ctr" fontAlgn="b"/>
                      <a:r>
                        <a:rPr lang="es-ES" sz="1800" b="0" i="0" u="none" strike="noStrike">
                          <a:solidFill>
                            <a:srgbClr val="000000"/>
                          </a:solidFill>
                          <a:latin typeface="Calibri"/>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800" b="0" i="0" u="none" strike="noStrike">
                          <a:solidFill>
                            <a:srgbClr val="000000"/>
                          </a:solidFill>
                          <a:latin typeface="Calibri"/>
                        </a:rPr>
                        <a:t>34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a:solidFill>
                            <a:srgbClr val="000000"/>
                          </a:solidFill>
                          <a:latin typeface="Calibri"/>
                        </a:rPr>
                        <a:t>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a:solidFill>
                            <a:srgbClr val="000000"/>
                          </a:solidFill>
                          <a:latin typeface="Calibri"/>
                        </a:rPr>
                        <a:t>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ctr" fontAlgn="b"/>
                      <a:r>
                        <a:rPr lang="es-ES" sz="1800" b="0" i="0" u="none" strike="noStrike">
                          <a:solidFill>
                            <a:srgbClr val="000000"/>
                          </a:solidFill>
                          <a:latin typeface="Calibri"/>
                        </a:rPr>
                        <a:t>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800" b="0" i="0" u="none" strike="noStrike">
                          <a:solidFill>
                            <a:srgbClr val="000000"/>
                          </a:solidFill>
                          <a:latin typeface="Calibri"/>
                        </a:rPr>
                        <a:t>32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a:solidFill>
                            <a:srgbClr val="000000"/>
                          </a:solidFill>
                          <a:latin typeface="Calibri"/>
                        </a:rPr>
                        <a:t>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ctr" fontAlgn="b"/>
                      <a:r>
                        <a:rPr lang="es-ES" sz="1800" b="0" i="0" u="none" strike="noStrike">
                          <a:solidFill>
                            <a:srgbClr val="000000"/>
                          </a:solidFill>
                          <a:latin typeface="Calibri"/>
                        </a:rPr>
                        <a:t>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800" b="0" i="0" u="none" strike="noStrike">
                          <a:solidFill>
                            <a:srgbClr val="000000"/>
                          </a:solidFill>
                          <a:latin typeface="Calibri"/>
                        </a:rPr>
                        <a:t>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a:solidFill>
                            <a:srgbClr val="000000"/>
                          </a:solidFill>
                          <a:latin typeface="Calibri"/>
                        </a:rPr>
                        <a:t>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ctr" fontAlgn="b"/>
                      <a:r>
                        <a:rPr lang="es-ES" sz="1800" b="0" i="0" u="none" strike="noStrike">
                          <a:solidFill>
                            <a:srgbClr val="000000"/>
                          </a:solidFill>
                          <a:latin typeface="Calibri"/>
                        </a:rPr>
                        <a:t>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800" b="0" i="0" u="none" strike="noStrike">
                          <a:solidFill>
                            <a:srgbClr val="000000"/>
                          </a:solidFill>
                          <a:latin typeface="Calibri"/>
                        </a:rPr>
                        <a:t>27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a:solidFill>
                            <a:srgbClr val="000000"/>
                          </a:solidFill>
                          <a:latin typeface="Calibri"/>
                        </a:rPr>
                        <a:t>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ctr" fontAlgn="b"/>
                      <a:r>
                        <a:rPr lang="es-ES" sz="1800" b="0" i="0" u="none" strike="noStrike">
                          <a:solidFill>
                            <a:srgbClr val="000000"/>
                          </a:solidFill>
                          <a:latin typeface="Calibri"/>
                        </a:rPr>
                        <a:t>14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800" b="0" i="0" u="none" strike="noStrike">
                          <a:solidFill>
                            <a:srgbClr val="000000"/>
                          </a:solidFill>
                          <a:latin typeface="Calibri"/>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a:solidFill>
                            <a:srgbClr val="000000"/>
                          </a:solidFill>
                          <a:latin typeface="Calibri"/>
                        </a:rPr>
                        <a:t>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ctr" fontAlgn="b"/>
                      <a:r>
                        <a:rPr lang="es-ES" sz="1800" b="0" i="0" u="none" strike="noStrike">
                          <a:solidFill>
                            <a:srgbClr val="000000"/>
                          </a:solidFill>
                          <a:latin typeface="Calibri"/>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800" b="0" i="0" u="none" strike="noStrike">
                          <a:solidFill>
                            <a:srgbClr val="000000"/>
                          </a:solidFill>
                          <a:latin typeface="Calibri"/>
                        </a:rPr>
                        <a:t>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a:solidFill>
                            <a:srgbClr val="000000"/>
                          </a:solidFill>
                          <a:latin typeface="Calibri"/>
                        </a:rPr>
                        <a:t>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ctr" fontAlgn="b"/>
                      <a:r>
                        <a:rPr lang="es-ES" sz="1800" b="0" i="0" u="none" strike="noStrike">
                          <a:solidFill>
                            <a:srgbClr val="000000"/>
                          </a:solidFill>
                          <a:latin typeface="Calibri"/>
                        </a:rPr>
                        <a:t>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800" b="0" i="0" u="none" strike="noStrike">
                          <a:solidFill>
                            <a:srgbClr val="000000"/>
                          </a:solidFill>
                          <a:latin typeface="Calibri"/>
                        </a:rPr>
                        <a:t>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a:solidFill>
                            <a:srgbClr val="000000"/>
                          </a:solidFill>
                          <a:latin typeface="Calibri"/>
                        </a:rPr>
                        <a:t>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800" b="0" i="0" u="none" strike="noStrike" dirty="0">
                          <a:solidFill>
                            <a:srgbClr val="000000"/>
                          </a:solidFill>
                          <a:latin typeface="Calibri"/>
                        </a:rPr>
                        <a:t>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11" name="9 Subtítulo"/>
          <p:cNvSpPr txBox="1">
            <a:spLocks/>
          </p:cNvSpPr>
          <p:nvPr/>
        </p:nvSpPr>
        <p:spPr bwMode="auto">
          <a:xfrm>
            <a:off x="285720" y="1357298"/>
            <a:ext cx="8501122" cy="4286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En la ficha </a:t>
            </a:r>
            <a:r>
              <a:rPr lang="es-PE" sz="2200" kern="0" dirty="0" smtClean="0">
                <a:solidFill>
                  <a:srgbClr val="0070C0"/>
                </a:solidFill>
              </a:rPr>
              <a:t>Datos/Análisis de datos/Regresión </a:t>
            </a:r>
            <a:r>
              <a:rPr lang="es-PE" sz="2200" kern="0" dirty="0" smtClean="0"/>
              <a:t>y en la nueva ventana: </a:t>
            </a:r>
          </a:p>
          <a:p>
            <a:pPr algn="just"/>
            <a:r>
              <a:rPr lang="es-PE" sz="2200" kern="0" dirty="0" smtClean="0"/>
              <a:t> </a:t>
            </a:r>
            <a:endParaRPr lang="es-PE" sz="200" kern="0" dirty="0" smtClean="0"/>
          </a:p>
          <a:p>
            <a:pPr algn="just"/>
            <a:endParaRPr lang="es-PE" sz="200" kern="0" dirty="0" smtClean="0"/>
          </a:p>
        </p:txBody>
      </p:sp>
      <p:pic>
        <p:nvPicPr>
          <p:cNvPr id="184321" name="Picture 1"/>
          <p:cNvPicPr>
            <a:picLocks noChangeAspect="1" noChangeArrowheads="1"/>
          </p:cNvPicPr>
          <p:nvPr/>
        </p:nvPicPr>
        <p:blipFill>
          <a:blip r:embed="rId4"/>
          <a:srcRect/>
          <a:stretch>
            <a:fillRect/>
          </a:stretch>
        </p:blipFill>
        <p:spPr bwMode="auto">
          <a:xfrm>
            <a:off x="428596" y="2000240"/>
            <a:ext cx="3800475" cy="3495675"/>
          </a:xfrm>
          <a:prstGeom prst="rect">
            <a:avLst/>
          </a:prstGeom>
          <a:noFill/>
          <a:ln w="9525">
            <a:solidFill>
              <a:schemeClr val="tx1"/>
            </a:solidFill>
            <a:miter lim="800000"/>
            <a:headEnd/>
            <a:tailEnd/>
          </a:ln>
          <a:effectLst/>
        </p:spPr>
      </p:pic>
      <p:sp>
        <p:nvSpPr>
          <p:cNvPr id="14" name="9 Subtítulo"/>
          <p:cNvSpPr txBox="1">
            <a:spLocks/>
          </p:cNvSpPr>
          <p:nvPr/>
        </p:nvSpPr>
        <p:spPr bwMode="auto">
          <a:xfrm>
            <a:off x="4357686" y="2000240"/>
            <a:ext cx="4510118" cy="3857652"/>
          </a:xfrm>
          <a:prstGeom prst="rect">
            <a:avLst/>
          </a:prstGeom>
          <a:noFill/>
          <a:ln w="9525">
            <a:solidFill>
              <a:schemeClr val="bg1"/>
            </a:solidFill>
            <a:miter lim="800000"/>
            <a:headEnd/>
            <a:tailEnd/>
          </a:ln>
          <a:effectLst/>
        </p:spPr>
        <p:txBody>
          <a:bodyPr vert="horz" wrap="square" lIns="91440" tIns="45720" rIns="91440" bIns="45720" numCol="1" anchor="t" anchorCtr="0" compatLnSpc="1">
            <a:prstTxWarp prst="textNoShape">
              <a:avLst/>
            </a:prstTxWarp>
          </a:bodyPr>
          <a:lstStyle/>
          <a:p>
            <a:pPr algn="just">
              <a:buFont typeface="Wingdings" pitchFamily="2" charset="2"/>
              <a:buChar char="ü"/>
            </a:pPr>
            <a:r>
              <a:rPr lang="es-PE" sz="2000" kern="0" dirty="0" smtClean="0">
                <a:solidFill>
                  <a:srgbClr val="92D050"/>
                </a:solidFill>
              </a:rPr>
              <a:t> </a:t>
            </a:r>
            <a:r>
              <a:rPr lang="es-PE" sz="2000" kern="0" dirty="0" smtClean="0"/>
              <a:t>Los parámetros son: </a:t>
            </a:r>
            <a:r>
              <a:rPr lang="el-GR" sz="2000" kern="0" dirty="0" smtClean="0"/>
              <a:t>α</a:t>
            </a:r>
            <a:r>
              <a:rPr lang="es-ES" sz="2000" kern="0" dirty="0" smtClean="0"/>
              <a:t> = 19.026; </a:t>
            </a:r>
            <a:r>
              <a:rPr lang="el-GR" sz="2000" kern="0" dirty="0" smtClean="0"/>
              <a:t>β</a:t>
            </a:r>
            <a:r>
              <a:rPr lang="es-ES" sz="2000" kern="0" dirty="0" smtClean="0"/>
              <a:t>1 = 1.2729; </a:t>
            </a:r>
            <a:r>
              <a:rPr lang="el-GR" sz="2000" kern="0" dirty="0" smtClean="0"/>
              <a:t>β</a:t>
            </a:r>
            <a:r>
              <a:rPr lang="es-ES" sz="2000" kern="0" dirty="0" smtClean="0"/>
              <a:t>2 = -0.72838.</a:t>
            </a:r>
            <a:r>
              <a:rPr lang="es-PE" sz="2000" kern="0" dirty="0" smtClean="0"/>
              <a:t> </a:t>
            </a:r>
          </a:p>
          <a:p>
            <a:pPr algn="just">
              <a:buFont typeface="Wingdings" pitchFamily="2" charset="2"/>
              <a:buChar char="ü"/>
            </a:pPr>
            <a:r>
              <a:rPr lang="es-PE" sz="2000" kern="0" dirty="0" smtClean="0">
                <a:solidFill>
                  <a:srgbClr val="92D050"/>
                </a:solidFill>
              </a:rPr>
              <a:t>  </a:t>
            </a:r>
            <a:r>
              <a:rPr lang="es-PE" sz="2000" kern="0" dirty="0" smtClean="0"/>
              <a:t>Los errores estándares de los coeficientes de regresión son: 7.986; 0.364; 0.3986.</a:t>
            </a:r>
            <a:endParaRPr lang="es-PE" sz="2000" kern="0" dirty="0" smtClean="0">
              <a:solidFill>
                <a:srgbClr val="92D050"/>
              </a:solidFill>
            </a:endParaRPr>
          </a:p>
          <a:p>
            <a:pPr algn="just">
              <a:buFont typeface="Wingdings" pitchFamily="2" charset="2"/>
              <a:buChar char="ü"/>
            </a:pPr>
            <a:r>
              <a:rPr lang="es-PE" sz="2000" kern="0" dirty="0" smtClean="0">
                <a:solidFill>
                  <a:srgbClr val="92D050"/>
                </a:solidFill>
              </a:rPr>
              <a:t> </a:t>
            </a:r>
            <a:r>
              <a:rPr lang="es-PE" sz="2000" kern="0" dirty="0" smtClean="0"/>
              <a:t>El coeficiente de determinación R^2 es: 48.59%.</a:t>
            </a:r>
            <a:endParaRPr lang="es-PE" sz="2000" kern="0" dirty="0" smtClean="0">
              <a:solidFill>
                <a:srgbClr val="92D050"/>
              </a:solidFill>
            </a:endParaRPr>
          </a:p>
          <a:p>
            <a:pPr algn="just">
              <a:buFont typeface="Wingdings" pitchFamily="2" charset="2"/>
              <a:buChar char="ü"/>
            </a:pPr>
            <a:r>
              <a:rPr lang="es-PE" sz="2000" kern="0" dirty="0" smtClean="0">
                <a:solidFill>
                  <a:srgbClr val="92D050"/>
                </a:solidFill>
              </a:rPr>
              <a:t>  </a:t>
            </a:r>
            <a:r>
              <a:rPr lang="es-PE" sz="2000" kern="0" dirty="0" smtClean="0"/>
              <a:t>El coeficiente R^2 es: 4.69%.</a:t>
            </a:r>
            <a:endParaRPr lang="es-PE" sz="2000" kern="0" dirty="0" smtClean="0">
              <a:solidFill>
                <a:srgbClr val="92D050"/>
              </a:solidFill>
            </a:endParaRPr>
          </a:p>
          <a:p>
            <a:pPr algn="just">
              <a:buFont typeface="Wingdings" pitchFamily="2" charset="2"/>
              <a:buChar char="ü"/>
            </a:pPr>
            <a:r>
              <a:rPr lang="es-PE" sz="2000" kern="0" dirty="0" smtClean="0">
                <a:solidFill>
                  <a:srgbClr val="92D050"/>
                </a:solidFill>
              </a:rPr>
              <a:t> </a:t>
            </a:r>
            <a:r>
              <a:rPr lang="es-PE" sz="2000" kern="0" dirty="0" smtClean="0"/>
              <a:t>El coeficiente de correlación múltiple es: 0.6970.</a:t>
            </a:r>
            <a:endParaRPr lang="es-PE" sz="2000" kern="0" dirty="0" smtClean="0">
              <a:solidFill>
                <a:srgbClr val="92D050"/>
              </a:solidFill>
            </a:endParaRPr>
          </a:p>
          <a:p>
            <a:pPr algn="just">
              <a:buFont typeface="Wingdings" pitchFamily="2" charset="2"/>
              <a:buChar char="ü"/>
            </a:pPr>
            <a:r>
              <a:rPr lang="es-PE" sz="2000" kern="0" dirty="0" smtClean="0">
                <a:solidFill>
                  <a:srgbClr val="92D050"/>
                </a:solidFill>
              </a:rPr>
              <a:t> </a:t>
            </a:r>
            <a:r>
              <a:rPr lang="es-PE" sz="2000" kern="0" dirty="0" smtClean="0"/>
              <a:t>Los limites de intervalo par la variable X1 es; [1.7740 - 36.2780].</a:t>
            </a:r>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graphicFrame>
        <p:nvGraphicFramePr>
          <p:cNvPr id="8" name="7 Objeto"/>
          <p:cNvGraphicFramePr>
            <a:graphicFrameLocks noChangeAspect="1"/>
          </p:cNvGraphicFramePr>
          <p:nvPr/>
        </p:nvGraphicFramePr>
        <p:xfrm>
          <a:off x="1142976" y="1500174"/>
          <a:ext cx="4500594" cy="428628"/>
        </p:xfrm>
        <a:graphic>
          <a:graphicData uri="http://schemas.openxmlformats.org/presentationml/2006/ole">
            <p:oleObj spid="_x0000_s133123" name="Ecuación" r:id="rId5" imgW="2209680" imgH="215640" progId="Equation.3">
              <p:embed/>
            </p:oleObj>
          </a:graphicData>
        </a:graphic>
      </p:graphicFrame>
      <p:graphicFrame>
        <p:nvGraphicFramePr>
          <p:cNvPr id="9" name="8 Objeto"/>
          <p:cNvGraphicFramePr>
            <a:graphicFrameLocks noChangeAspect="1"/>
          </p:cNvGraphicFramePr>
          <p:nvPr/>
        </p:nvGraphicFramePr>
        <p:xfrm>
          <a:off x="6215074" y="1500174"/>
          <a:ext cx="1500199" cy="357190"/>
        </p:xfrm>
        <a:graphic>
          <a:graphicData uri="http://schemas.openxmlformats.org/presentationml/2006/ole">
            <p:oleObj spid="_x0000_s133124" name="Ecuación" r:id="rId6" imgW="761760" imgH="203040" progId="Equation.3">
              <p:embed/>
            </p:oleObj>
          </a:graphicData>
        </a:graphic>
      </p:graphicFrame>
      <p:pic>
        <p:nvPicPr>
          <p:cNvPr id="2" name="Picture 5"/>
          <p:cNvPicPr>
            <a:picLocks noChangeAspect="1" noChangeArrowheads="1"/>
          </p:cNvPicPr>
          <p:nvPr/>
        </p:nvPicPr>
        <p:blipFill>
          <a:blip r:embed="rId7"/>
          <a:srcRect/>
          <a:stretch>
            <a:fillRect/>
          </a:stretch>
        </p:blipFill>
        <p:spPr bwMode="auto">
          <a:xfrm>
            <a:off x="428596" y="2214554"/>
            <a:ext cx="8286809" cy="3929090"/>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135169" name="Picture 1"/>
          <p:cNvPicPr>
            <a:picLocks noChangeAspect="1" noChangeArrowheads="1"/>
          </p:cNvPicPr>
          <p:nvPr/>
        </p:nvPicPr>
        <p:blipFill>
          <a:blip r:embed="rId4"/>
          <a:srcRect/>
          <a:stretch>
            <a:fillRect/>
          </a:stretch>
        </p:blipFill>
        <p:spPr bwMode="auto">
          <a:xfrm>
            <a:off x="571472" y="1357298"/>
            <a:ext cx="8043356" cy="4857784"/>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214422"/>
            <a:ext cx="8572560" cy="150019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4"/>
              </a:buBlip>
            </a:pPr>
            <a:r>
              <a:rPr lang="es-PE" sz="2200" kern="0" dirty="0" smtClean="0">
                <a:solidFill>
                  <a:srgbClr val="92D050"/>
                </a:solidFill>
              </a:rPr>
              <a:t> </a:t>
            </a:r>
            <a:r>
              <a:rPr lang="es-PE" sz="2200" kern="0" dirty="0" smtClean="0"/>
              <a:t>Calcular el precio de un bono cuyo valor nominal es de US$ 10 000, si se descuenta ha una tasa anticipada nominal anual del 7.5% (año bancario), con una fecha de vencimiento del bono del  4 de diciembre  y</a:t>
            </a:r>
            <a:endParaRPr lang="es-ES" sz="2200" kern="0" dirty="0" smtClean="0"/>
          </a:p>
          <a:p>
            <a:pPr algn="just"/>
            <a:r>
              <a:rPr lang="es-PE" sz="2200" kern="0" dirty="0" smtClean="0"/>
              <a:t> una fecha de redención del 18 de abril del 2011.</a:t>
            </a:r>
          </a:p>
          <a:p>
            <a:pPr algn="just"/>
            <a:endParaRPr lang="es-PE" sz="2200" kern="0" dirty="0" smtClean="0"/>
          </a:p>
          <a:p>
            <a:pPr algn="just"/>
            <a:endParaRPr lang="es-PE" sz="2200" kern="0" dirty="0" smtClean="0"/>
          </a:p>
          <a:p>
            <a:pPr algn="just"/>
            <a:endParaRPr lang="es-ES" sz="2200" kern="0" dirty="0" smtClean="0"/>
          </a:p>
        </p:txBody>
      </p:sp>
      <p:pic>
        <p:nvPicPr>
          <p:cNvPr id="31745" name="Picture 1"/>
          <p:cNvPicPr>
            <a:picLocks noChangeAspect="1" noChangeArrowheads="1"/>
          </p:cNvPicPr>
          <p:nvPr/>
        </p:nvPicPr>
        <p:blipFill>
          <a:blip r:embed="rId5"/>
          <a:srcRect/>
          <a:stretch>
            <a:fillRect/>
          </a:stretch>
        </p:blipFill>
        <p:spPr bwMode="auto">
          <a:xfrm>
            <a:off x="642910" y="2857496"/>
            <a:ext cx="7786742" cy="3286148"/>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9" name="9 Subtítulo"/>
          <p:cNvSpPr>
            <a:spLocks noGrp="1"/>
          </p:cNvSpPr>
          <p:nvPr>
            <p:ph type="subTitle" idx="1"/>
          </p:nvPr>
        </p:nvSpPr>
        <p:spPr>
          <a:xfrm>
            <a:off x="214282" y="1142984"/>
            <a:ext cx="2928958"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Tasa de Descuento</a:t>
            </a:r>
            <a:endParaRPr lang="es-ES" sz="2800" b="1" u="sng" dirty="0">
              <a:solidFill>
                <a:srgbClr val="92D050"/>
              </a:solidFill>
            </a:endParaRPr>
          </a:p>
        </p:txBody>
      </p:sp>
      <p:sp>
        <p:nvSpPr>
          <p:cNvPr id="12" name="9 Subtítulo"/>
          <p:cNvSpPr txBox="1">
            <a:spLocks/>
          </p:cNvSpPr>
          <p:nvPr/>
        </p:nvSpPr>
        <p:spPr bwMode="auto">
          <a:xfrm>
            <a:off x="214282" y="1571612"/>
            <a:ext cx="8715436" cy="48577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Nos permite obtener la tasa anual de descuento bancario simple </a:t>
            </a:r>
            <a:r>
              <a:rPr lang="es-PE" sz="2200" i="1" kern="0" dirty="0" smtClean="0"/>
              <a:t>“d”</a:t>
            </a:r>
            <a:r>
              <a:rPr lang="es-PE" sz="2200" kern="0" dirty="0" smtClean="0"/>
              <a:t>, aplicando el valor de un titulo-valor </a:t>
            </a:r>
            <a:r>
              <a:rPr lang="es-PE" sz="2200" i="1" kern="0" dirty="0" smtClean="0"/>
              <a:t>“</a:t>
            </a:r>
            <a:r>
              <a:rPr lang="es-PE" sz="2200" i="1" kern="0" dirty="0" err="1" smtClean="0"/>
              <a:t>Vn</a:t>
            </a:r>
            <a:r>
              <a:rPr lang="es-PE" sz="2200" i="1" kern="0" dirty="0" smtClean="0"/>
              <a:t>”, </a:t>
            </a:r>
            <a:r>
              <a:rPr lang="es-PE" sz="2200" kern="0" dirty="0" smtClean="0"/>
              <a:t>que vence en una fecha futura y que ha sido descontada faltando </a:t>
            </a:r>
            <a:r>
              <a:rPr lang="es-PE" sz="2200" i="1" kern="0" dirty="0" smtClean="0"/>
              <a:t>“n”</a:t>
            </a:r>
            <a:r>
              <a:rPr lang="es-PE" sz="2200" kern="0" dirty="0" smtClean="0"/>
              <a:t>  para su vencimiento. Esta función nos permite calcular la tasa que se aplica a un bono que remite en una fecha futura y que se vende en el presente con descuento.</a:t>
            </a:r>
          </a:p>
          <a:p>
            <a:pPr algn="just"/>
            <a:r>
              <a:rPr lang="es-PE" sz="2200" kern="0" dirty="0" smtClean="0">
                <a:solidFill>
                  <a:schemeClr val="accent6">
                    <a:lumMod val="75000"/>
                  </a:schemeClr>
                </a:solidFill>
              </a:rPr>
              <a:t>TASA.DESC (</a:t>
            </a:r>
            <a:r>
              <a:rPr lang="es-PE" sz="2200" kern="0" dirty="0" err="1" smtClean="0">
                <a:solidFill>
                  <a:schemeClr val="accent6">
                    <a:lumMod val="75000"/>
                  </a:schemeClr>
                </a:solidFill>
              </a:rPr>
              <a:t>liq</a:t>
            </a:r>
            <a:r>
              <a:rPr lang="es-PE" sz="2200" kern="0" dirty="0" smtClean="0">
                <a:solidFill>
                  <a:schemeClr val="accent6">
                    <a:lumMod val="75000"/>
                  </a:schemeClr>
                </a:solidFill>
              </a:rPr>
              <a:t>; vencto; </a:t>
            </a:r>
            <a:r>
              <a:rPr lang="es-PE" sz="2200" kern="0" dirty="0" err="1" smtClean="0">
                <a:solidFill>
                  <a:schemeClr val="accent6">
                    <a:lumMod val="75000"/>
                  </a:schemeClr>
                </a:solidFill>
              </a:rPr>
              <a:t>pr</a:t>
            </a:r>
            <a:r>
              <a:rPr lang="es-PE" sz="2200" kern="0" dirty="0" smtClean="0">
                <a:solidFill>
                  <a:schemeClr val="accent6">
                    <a:lumMod val="75000"/>
                  </a:schemeClr>
                </a:solidFill>
              </a:rPr>
              <a:t>; amortización; base) </a:t>
            </a:r>
          </a:p>
          <a:p>
            <a:pPr algn="just"/>
            <a:r>
              <a:rPr lang="es-PE" sz="2200" kern="0" dirty="0" smtClean="0">
                <a:solidFill>
                  <a:srgbClr val="0070C0"/>
                </a:solidFill>
              </a:rPr>
              <a:t>Liq:</a:t>
            </a:r>
            <a:r>
              <a:rPr lang="es-PE" sz="2200" kern="0" dirty="0" smtClean="0">
                <a:solidFill>
                  <a:schemeClr val="accent3">
                    <a:lumMod val="75000"/>
                  </a:schemeClr>
                </a:solidFill>
              </a:rPr>
              <a:t> </a:t>
            </a:r>
            <a:r>
              <a:rPr lang="es-PE" sz="2200" kern="0" dirty="0" smtClean="0"/>
              <a:t>Fecha de descuento.</a:t>
            </a:r>
          </a:p>
          <a:p>
            <a:pPr algn="just"/>
            <a:r>
              <a:rPr lang="es-PE" sz="2200" kern="0" dirty="0" smtClean="0">
                <a:solidFill>
                  <a:srgbClr val="0070C0"/>
                </a:solidFill>
              </a:rPr>
              <a:t>Vencto:</a:t>
            </a:r>
            <a:r>
              <a:rPr lang="es-PE" sz="2200" kern="0" dirty="0" smtClean="0">
                <a:solidFill>
                  <a:schemeClr val="accent3">
                    <a:lumMod val="75000"/>
                  </a:schemeClr>
                </a:solidFill>
              </a:rPr>
              <a:t> </a:t>
            </a:r>
            <a:r>
              <a:rPr lang="es-PE" sz="2200" kern="0" dirty="0" smtClean="0"/>
              <a:t>Fecha de vencimiento.</a:t>
            </a:r>
          </a:p>
          <a:p>
            <a:pPr algn="just"/>
            <a:r>
              <a:rPr lang="es-PE" sz="2200" kern="0" dirty="0" smtClean="0">
                <a:solidFill>
                  <a:srgbClr val="0070C0"/>
                </a:solidFill>
              </a:rPr>
              <a:t>Pr:</a:t>
            </a:r>
            <a:r>
              <a:rPr lang="es-PE" sz="2200" kern="0" dirty="0" smtClean="0">
                <a:solidFill>
                  <a:schemeClr val="accent3">
                    <a:lumMod val="75000"/>
                  </a:schemeClr>
                </a:solidFill>
              </a:rPr>
              <a:t> </a:t>
            </a:r>
            <a:r>
              <a:rPr lang="es-PE" sz="2200" kern="0" dirty="0" smtClean="0"/>
              <a:t>Precio o valor liquido.</a:t>
            </a:r>
          </a:p>
          <a:p>
            <a:pPr algn="just"/>
            <a:r>
              <a:rPr lang="es-PE" sz="2200" kern="0" dirty="0" smtClean="0">
                <a:solidFill>
                  <a:srgbClr val="0070C0"/>
                </a:solidFill>
              </a:rPr>
              <a:t>Amortización: </a:t>
            </a:r>
            <a:r>
              <a:rPr lang="es-PE" sz="2200" kern="0" dirty="0" smtClean="0"/>
              <a:t>Valor nominal de un titulo-valor.</a:t>
            </a:r>
          </a:p>
          <a:p>
            <a:pPr algn="just"/>
            <a:r>
              <a:rPr lang="es-PE" sz="2200" kern="0" dirty="0" smtClean="0">
                <a:solidFill>
                  <a:srgbClr val="0070C0"/>
                </a:solidFill>
              </a:rPr>
              <a:t>Base:</a:t>
            </a:r>
            <a:r>
              <a:rPr lang="es-PE" sz="2200" kern="0" dirty="0" smtClean="0">
                <a:solidFill>
                  <a:schemeClr val="accent3">
                    <a:lumMod val="75000"/>
                  </a:schemeClr>
                </a:solidFill>
              </a:rPr>
              <a:t> </a:t>
            </a:r>
            <a:r>
              <a:rPr lang="es-PE" sz="2200" kern="0" dirty="0" smtClean="0"/>
              <a:t>Método para contar los días.</a:t>
            </a:r>
          </a:p>
          <a:p>
            <a:pPr algn="just"/>
            <a:endParaRPr lang="es-PE" sz="2200" kern="0" dirty="0" smtClean="0"/>
          </a:p>
          <a:p>
            <a:pPr algn="just"/>
            <a:r>
              <a:rPr lang="es-PE" sz="2200" kern="0" dirty="0" smtClean="0">
                <a:solidFill>
                  <a:srgbClr val="92D050"/>
                </a:solidFill>
              </a:rPr>
              <a:t>Fórmula :   </a:t>
            </a:r>
          </a:p>
          <a:p>
            <a:pPr algn="just"/>
            <a:endParaRPr lang="es-ES" sz="2200" kern="0" dirty="0" smtClean="0"/>
          </a:p>
        </p:txBody>
      </p:sp>
      <p:graphicFrame>
        <p:nvGraphicFramePr>
          <p:cNvPr id="14" name="13 Objeto"/>
          <p:cNvGraphicFramePr>
            <a:graphicFrameLocks noChangeAspect="1"/>
          </p:cNvGraphicFramePr>
          <p:nvPr/>
        </p:nvGraphicFramePr>
        <p:xfrm>
          <a:off x="1857356" y="5572140"/>
          <a:ext cx="2000264" cy="714380"/>
        </p:xfrm>
        <a:graphic>
          <a:graphicData uri="http://schemas.openxmlformats.org/presentationml/2006/ole">
            <p:oleObj spid="_x0000_s28674" name="Ecuación" r:id="rId5" imgW="1015920" imgH="393480" progId="Equation.3">
              <p:embed/>
            </p:oleObj>
          </a:graphicData>
        </a:graphic>
      </p:graphicFrame>
      <p:sp>
        <p:nvSpPr>
          <p:cNvPr id="15" name="14 Rectángulo redondeado"/>
          <p:cNvSpPr/>
          <p:nvPr/>
        </p:nvSpPr>
        <p:spPr>
          <a:xfrm>
            <a:off x="1714480" y="5429264"/>
            <a:ext cx="2428892" cy="928694"/>
          </a:xfrm>
          <a:prstGeom prst="roundRect">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endParaRPr lang="es-E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214422"/>
            <a:ext cx="8572560" cy="478634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4"/>
              </a:buBlip>
            </a:pPr>
            <a:r>
              <a:rPr lang="es-PE" sz="2200" kern="0" dirty="0" smtClean="0">
                <a:solidFill>
                  <a:srgbClr val="92D050"/>
                </a:solidFill>
              </a:rPr>
              <a:t> </a:t>
            </a:r>
            <a:r>
              <a:rPr lang="es-PE" sz="2200" kern="0" dirty="0" smtClean="0"/>
              <a:t>Un estudiante universitario a comprado un bono de la empresa la Academia de las Ideas S.A. Cuyo valor es de US$ 2</a:t>
            </a:r>
            <a:r>
              <a:rPr lang="es-PE" sz="1000" kern="0" dirty="0" smtClean="0"/>
              <a:t> </a:t>
            </a:r>
            <a:r>
              <a:rPr lang="es-PE" sz="2200" kern="0" dirty="0" smtClean="0"/>
              <a:t>500 y vence el 31/12/2011, fue comprado el 18/04/2011 en US$ 2</a:t>
            </a:r>
            <a:r>
              <a:rPr lang="es-PE" sz="1000" kern="0" dirty="0" smtClean="0"/>
              <a:t> </a:t>
            </a:r>
            <a:r>
              <a:rPr lang="es-PE" sz="2200" kern="0" dirty="0" smtClean="0"/>
              <a:t>100. Se pide determine</a:t>
            </a:r>
            <a:r>
              <a:rPr lang="es-ES" sz="2200" kern="0" dirty="0" smtClean="0"/>
              <a:t> </a:t>
            </a:r>
            <a:r>
              <a:rPr lang="es-PE" sz="2200" kern="0" dirty="0" smtClean="0"/>
              <a:t>el período de operación y calcular la tasa anticipada de descuento bancario simple con respecto al año bancario.</a:t>
            </a:r>
            <a:endParaRPr lang="es-ES" sz="2200" kern="0" dirty="0" smtClean="0"/>
          </a:p>
        </p:txBody>
      </p:sp>
      <p:pic>
        <p:nvPicPr>
          <p:cNvPr id="35842" name="Picture 2"/>
          <p:cNvPicPr>
            <a:picLocks noChangeAspect="1" noChangeArrowheads="1"/>
          </p:cNvPicPr>
          <p:nvPr/>
        </p:nvPicPr>
        <p:blipFill>
          <a:blip r:embed="rId5"/>
          <a:srcRect/>
          <a:stretch>
            <a:fillRect/>
          </a:stretch>
        </p:blipFill>
        <p:spPr bwMode="auto">
          <a:xfrm>
            <a:off x="785786" y="3143248"/>
            <a:ext cx="7643866" cy="3071834"/>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14" name="9 Subtítulo"/>
          <p:cNvSpPr>
            <a:spLocks noGrp="1"/>
          </p:cNvSpPr>
          <p:nvPr>
            <p:ph type="subTitle" idx="1"/>
          </p:nvPr>
        </p:nvSpPr>
        <p:spPr>
          <a:xfrm>
            <a:off x="357158" y="1142984"/>
            <a:ext cx="3500462"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Tasa de Interés</a:t>
            </a:r>
            <a:endParaRPr lang="es-ES" sz="2800" b="1" u="sng" dirty="0">
              <a:solidFill>
                <a:srgbClr val="92D050"/>
              </a:solidFill>
            </a:endParaRPr>
          </a:p>
        </p:txBody>
      </p:sp>
      <p:sp>
        <p:nvSpPr>
          <p:cNvPr id="15" name="9 Subtítulo"/>
          <p:cNvSpPr txBox="1">
            <a:spLocks/>
          </p:cNvSpPr>
          <p:nvPr/>
        </p:nvSpPr>
        <p:spPr bwMode="auto">
          <a:xfrm>
            <a:off x="357158" y="1571612"/>
            <a:ext cx="8572560" cy="48577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Devuelve la TNA o la tasa de interés simple “</a:t>
            </a:r>
            <a:r>
              <a:rPr lang="es-PE" sz="2200" i="1" kern="0" dirty="0" smtClean="0"/>
              <a:t>i”</a:t>
            </a:r>
            <a:r>
              <a:rPr lang="es-PE" sz="2200" kern="0" dirty="0" smtClean="0"/>
              <a:t> para la inversión total de un valor bursátil, respecto a su monto simple.</a:t>
            </a:r>
          </a:p>
          <a:p>
            <a:pPr algn="just"/>
            <a:r>
              <a:rPr lang="es-PE" sz="2200" kern="0" dirty="0" smtClean="0">
                <a:solidFill>
                  <a:schemeClr val="accent6">
                    <a:lumMod val="75000"/>
                  </a:schemeClr>
                </a:solidFill>
              </a:rPr>
              <a:t>TASA.INT(</a:t>
            </a:r>
            <a:r>
              <a:rPr lang="es-PE" sz="2200" kern="0" dirty="0" err="1" smtClean="0">
                <a:solidFill>
                  <a:schemeClr val="accent6">
                    <a:lumMod val="75000"/>
                  </a:schemeClr>
                </a:solidFill>
              </a:rPr>
              <a:t>liq</a:t>
            </a:r>
            <a:r>
              <a:rPr lang="es-PE" sz="2200" kern="0" dirty="0" smtClean="0">
                <a:solidFill>
                  <a:schemeClr val="accent6">
                    <a:lumMod val="75000"/>
                  </a:schemeClr>
                </a:solidFill>
              </a:rPr>
              <a:t>; vencto; inversión; amortización; base) </a:t>
            </a:r>
          </a:p>
          <a:p>
            <a:pPr algn="just"/>
            <a:r>
              <a:rPr lang="es-PE" sz="2200" kern="0" dirty="0" smtClean="0">
                <a:solidFill>
                  <a:srgbClr val="0070C0"/>
                </a:solidFill>
              </a:rPr>
              <a:t>Liq:</a:t>
            </a:r>
            <a:r>
              <a:rPr lang="es-PE" sz="2200" kern="0" dirty="0" smtClean="0">
                <a:solidFill>
                  <a:schemeClr val="accent3">
                    <a:lumMod val="75000"/>
                  </a:schemeClr>
                </a:solidFill>
              </a:rPr>
              <a:t> </a:t>
            </a:r>
            <a:r>
              <a:rPr lang="es-PE" sz="2200" kern="0" dirty="0" smtClean="0"/>
              <a:t>Fecha de descuento.</a:t>
            </a:r>
          </a:p>
          <a:p>
            <a:pPr algn="just"/>
            <a:r>
              <a:rPr lang="es-PE" sz="2200" kern="0" dirty="0" smtClean="0">
                <a:solidFill>
                  <a:srgbClr val="0070C0"/>
                </a:solidFill>
              </a:rPr>
              <a:t>Vencto:</a:t>
            </a:r>
            <a:r>
              <a:rPr lang="es-PE" sz="2200" kern="0" dirty="0" smtClean="0">
                <a:solidFill>
                  <a:schemeClr val="accent3">
                    <a:lumMod val="75000"/>
                  </a:schemeClr>
                </a:solidFill>
              </a:rPr>
              <a:t> </a:t>
            </a:r>
            <a:r>
              <a:rPr lang="es-PE" sz="2200" kern="0" dirty="0" smtClean="0"/>
              <a:t>Fecha de vencimiento.</a:t>
            </a:r>
          </a:p>
          <a:p>
            <a:pPr algn="just"/>
            <a:r>
              <a:rPr lang="es-PE" sz="2200" kern="0" dirty="0" smtClean="0">
                <a:solidFill>
                  <a:srgbClr val="0070C0"/>
                </a:solidFill>
              </a:rPr>
              <a:t>Inversión:</a:t>
            </a:r>
            <a:r>
              <a:rPr lang="es-PE" sz="2200" kern="0" dirty="0" smtClean="0">
                <a:solidFill>
                  <a:schemeClr val="accent3">
                    <a:lumMod val="75000"/>
                  </a:schemeClr>
                </a:solidFill>
              </a:rPr>
              <a:t> </a:t>
            </a:r>
            <a:r>
              <a:rPr lang="es-PE" sz="2200" kern="0" dirty="0" smtClean="0"/>
              <a:t>Financiamiento requerido.</a:t>
            </a:r>
          </a:p>
          <a:p>
            <a:pPr algn="just"/>
            <a:r>
              <a:rPr lang="es-PE" sz="2200" kern="0" dirty="0" smtClean="0">
                <a:solidFill>
                  <a:srgbClr val="0070C0"/>
                </a:solidFill>
              </a:rPr>
              <a:t>Amortización: </a:t>
            </a:r>
            <a:r>
              <a:rPr lang="es-PE" sz="2200" kern="0" dirty="0" smtClean="0"/>
              <a:t>Valor nominal de un titulo-valor.</a:t>
            </a:r>
          </a:p>
          <a:p>
            <a:pPr algn="just"/>
            <a:r>
              <a:rPr lang="es-PE" sz="2200" kern="0" dirty="0" smtClean="0">
                <a:solidFill>
                  <a:srgbClr val="0070C0"/>
                </a:solidFill>
              </a:rPr>
              <a:t>Base:</a:t>
            </a:r>
            <a:r>
              <a:rPr lang="es-PE" sz="2200" kern="0" dirty="0" smtClean="0">
                <a:solidFill>
                  <a:schemeClr val="accent3">
                    <a:lumMod val="75000"/>
                  </a:schemeClr>
                </a:solidFill>
              </a:rPr>
              <a:t> </a:t>
            </a:r>
            <a:r>
              <a:rPr lang="es-PE" sz="2200" kern="0" dirty="0" smtClean="0"/>
              <a:t>Método para contar los días.</a:t>
            </a:r>
          </a:p>
          <a:p>
            <a:pPr algn="just"/>
            <a:endParaRPr lang="es-PE" sz="800" kern="0" dirty="0" smtClean="0"/>
          </a:p>
          <a:p>
            <a:pPr algn="just"/>
            <a:endParaRPr lang="es-PE" sz="800" kern="0" dirty="0" smtClean="0"/>
          </a:p>
          <a:p>
            <a:pPr algn="just"/>
            <a:r>
              <a:rPr lang="es-PE" sz="2200" kern="0" dirty="0" smtClean="0">
                <a:solidFill>
                  <a:srgbClr val="92D050"/>
                </a:solidFill>
              </a:rPr>
              <a:t>Fórmula :   </a:t>
            </a:r>
          </a:p>
          <a:p>
            <a:pPr algn="just"/>
            <a:endParaRPr lang="es-ES" sz="800" kern="0" dirty="0" smtClean="0"/>
          </a:p>
          <a:p>
            <a:pPr algn="just"/>
            <a:endParaRPr lang="es-ES" sz="800" kern="0" dirty="0" smtClean="0"/>
          </a:p>
          <a:p>
            <a:pPr algn="just"/>
            <a:endParaRPr lang="es-ES" sz="800" kern="0" dirty="0" smtClean="0"/>
          </a:p>
          <a:p>
            <a:pPr algn="just">
              <a:buBlip>
                <a:blip r:embed="rId5"/>
              </a:buBlip>
            </a:pPr>
            <a:r>
              <a:rPr lang="es-ES" sz="2200" kern="0" dirty="0" smtClean="0"/>
              <a:t> Si el 18 de abril del 2011 se recibió un emprestamos por US$ 7000 el mismo que fue garantizado, aceptándose un pagare  con valor nominal  de US$ 7650 el cual vence el 4 de diciembre. Se pide calcular TNA.</a:t>
            </a:r>
          </a:p>
        </p:txBody>
      </p:sp>
      <p:graphicFrame>
        <p:nvGraphicFramePr>
          <p:cNvPr id="16" name="15 Objeto"/>
          <p:cNvGraphicFramePr>
            <a:graphicFrameLocks noChangeAspect="1"/>
          </p:cNvGraphicFramePr>
          <p:nvPr/>
        </p:nvGraphicFramePr>
        <p:xfrm>
          <a:off x="1785918" y="4357694"/>
          <a:ext cx="2540018" cy="714380"/>
        </p:xfrm>
        <a:graphic>
          <a:graphicData uri="http://schemas.openxmlformats.org/presentationml/2006/ole">
            <p:oleObj spid="_x0000_s32772" name="Ecuación" r:id="rId6" imgW="1193760" imgH="393480" progId="Equation.3">
              <p:embed/>
            </p:oleObj>
          </a:graphicData>
        </a:graphic>
      </p:graphicFrame>
      <p:sp>
        <p:nvSpPr>
          <p:cNvPr id="17" name="16 Rectángulo redondeado"/>
          <p:cNvSpPr/>
          <p:nvPr/>
        </p:nvSpPr>
        <p:spPr>
          <a:xfrm>
            <a:off x="1714480" y="4286256"/>
            <a:ext cx="2714644" cy="857256"/>
          </a:xfrm>
          <a:prstGeom prst="roundRect">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endParaRPr lang="es-E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34818" name="Picture 2"/>
          <p:cNvPicPr>
            <a:picLocks noChangeAspect="1" noChangeArrowheads="1"/>
          </p:cNvPicPr>
          <p:nvPr/>
        </p:nvPicPr>
        <p:blipFill>
          <a:blip r:embed="rId4"/>
          <a:srcRect/>
          <a:stretch>
            <a:fillRect/>
          </a:stretch>
        </p:blipFill>
        <p:spPr bwMode="auto">
          <a:xfrm>
            <a:off x="714348" y="1428736"/>
            <a:ext cx="7643866" cy="4779762"/>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357158" y="1142984"/>
            <a:ext cx="2214578"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Tasa Nominal</a:t>
            </a:r>
            <a:endParaRPr lang="es-ES" sz="2800" b="1" u="sng" dirty="0">
              <a:solidFill>
                <a:srgbClr val="92D050"/>
              </a:solidFill>
            </a:endParaRPr>
          </a:p>
        </p:txBody>
      </p:sp>
      <p:sp>
        <p:nvSpPr>
          <p:cNvPr id="9" name="9 Subtítulo"/>
          <p:cNvSpPr txBox="1">
            <a:spLocks/>
          </p:cNvSpPr>
          <p:nvPr/>
        </p:nvSpPr>
        <p:spPr bwMode="auto">
          <a:xfrm>
            <a:off x="357158" y="1571612"/>
            <a:ext cx="8572560" cy="17859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Convierte la  tasa efectiva anual (TEA) en una TNA capitalizable </a:t>
            </a:r>
            <a:r>
              <a:rPr lang="es-PE" sz="2200" i="1" kern="0" dirty="0" smtClean="0"/>
              <a:t>“m”</a:t>
            </a:r>
            <a:r>
              <a:rPr lang="es-PE" sz="2200" kern="0" dirty="0" smtClean="0"/>
              <a:t>  veces al año.</a:t>
            </a:r>
          </a:p>
          <a:p>
            <a:pPr algn="just"/>
            <a:r>
              <a:rPr lang="es-PE" sz="2200" kern="0" dirty="0" smtClean="0">
                <a:solidFill>
                  <a:schemeClr val="accent6">
                    <a:lumMod val="75000"/>
                  </a:schemeClr>
                </a:solidFill>
              </a:rPr>
              <a:t>TASA.NOMINAL(</a:t>
            </a:r>
            <a:r>
              <a:rPr lang="es-PE" sz="2200" kern="0" dirty="0" err="1" smtClean="0">
                <a:solidFill>
                  <a:schemeClr val="accent6">
                    <a:lumMod val="75000"/>
                  </a:schemeClr>
                </a:solidFill>
              </a:rPr>
              <a:t>tasa_efectiva</a:t>
            </a:r>
            <a:r>
              <a:rPr lang="es-PE" sz="2200" kern="0" dirty="0" smtClean="0">
                <a:solidFill>
                  <a:schemeClr val="accent6">
                    <a:lumMod val="75000"/>
                  </a:schemeClr>
                </a:solidFill>
              </a:rPr>
              <a:t>; </a:t>
            </a:r>
            <a:r>
              <a:rPr lang="es-PE" sz="2200" kern="0" dirty="0" err="1" smtClean="0">
                <a:solidFill>
                  <a:schemeClr val="accent6">
                    <a:lumMod val="75000"/>
                  </a:schemeClr>
                </a:solidFill>
              </a:rPr>
              <a:t>núm_per</a:t>
            </a:r>
            <a:r>
              <a:rPr lang="es-PE" sz="2200" kern="0" dirty="0" smtClean="0">
                <a:solidFill>
                  <a:schemeClr val="accent6">
                    <a:lumMod val="75000"/>
                  </a:schemeClr>
                </a:solidFill>
              </a:rPr>
              <a:t>) </a:t>
            </a:r>
          </a:p>
          <a:p>
            <a:pPr algn="just"/>
            <a:r>
              <a:rPr lang="es-PE" sz="2200" kern="0" dirty="0" err="1" smtClean="0">
                <a:solidFill>
                  <a:srgbClr val="0070C0"/>
                </a:solidFill>
              </a:rPr>
              <a:t>Tasa_efectiva</a:t>
            </a:r>
            <a:r>
              <a:rPr lang="es-PE" sz="2200" kern="0" dirty="0" smtClean="0">
                <a:solidFill>
                  <a:srgbClr val="0070C0"/>
                </a:solidFill>
              </a:rPr>
              <a:t>:</a:t>
            </a:r>
            <a:r>
              <a:rPr lang="es-PE" sz="2200" kern="0" dirty="0" smtClean="0">
                <a:solidFill>
                  <a:schemeClr val="accent3">
                    <a:lumMod val="75000"/>
                  </a:schemeClr>
                </a:solidFill>
              </a:rPr>
              <a:t> </a:t>
            </a:r>
            <a:r>
              <a:rPr lang="es-PE" sz="2200" kern="0" dirty="0" smtClean="0"/>
              <a:t>Tasa efectiva anual.</a:t>
            </a:r>
          </a:p>
          <a:p>
            <a:pPr algn="just"/>
            <a:r>
              <a:rPr lang="es-PE" sz="2200" kern="0" dirty="0" err="1" smtClean="0">
                <a:solidFill>
                  <a:srgbClr val="0070C0"/>
                </a:solidFill>
              </a:rPr>
              <a:t>Núm_per</a:t>
            </a:r>
            <a:r>
              <a:rPr lang="es-PE" sz="2200" kern="0" dirty="0" smtClean="0">
                <a:solidFill>
                  <a:srgbClr val="0070C0"/>
                </a:solidFill>
              </a:rPr>
              <a:t>:</a:t>
            </a:r>
            <a:r>
              <a:rPr lang="es-PE" sz="2200" kern="0" dirty="0" smtClean="0">
                <a:solidFill>
                  <a:schemeClr val="accent3">
                    <a:lumMod val="75000"/>
                  </a:schemeClr>
                </a:solidFill>
              </a:rPr>
              <a:t> </a:t>
            </a:r>
            <a:r>
              <a:rPr lang="es-PE" sz="2200" kern="0" dirty="0" smtClean="0"/>
              <a:t>Número de capitalizaciones.</a:t>
            </a:r>
          </a:p>
          <a:p>
            <a:pPr algn="just"/>
            <a:endParaRPr lang="es-PE" sz="800" kern="0" dirty="0" smtClean="0"/>
          </a:p>
          <a:p>
            <a:pPr algn="just"/>
            <a:endParaRPr lang="es-PE" sz="800" kern="0" dirty="0" smtClean="0"/>
          </a:p>
          <a:p>
            <a:pPr algn="just"/>
            <a:r>
              <a:rPr lang="es-PE" sz="2200" kern="0" dirty="0" smtClean="0">
                <a:solidFill>
                  <a:srgbClr val="92D050"/>
                </a:solidFill>
              </a:rPr>
              <a:t>Fórmula :   </a:t>
            </a:r>
          </a:p>
          <a:p>
            <a:pPr algn="just"/>
            <a:endParaRPr lang="es-ES" sz="800" kern="0" dirty="0" smtClean="0"/>
          </a:p>
          <a:p>
            <a:pPr algn="just"/>
            <a:endParaRPr lang="es-ES" sz="800" kern="0" dirty="0" smtClean="0"/>
          </a:p>
          <a:p>
            <a:pPr algn="just"/>
            <a:endParaRPr lang="es-ES" sz="800" kern="0" dirty="0" smtClean="0"/>
          </a:p>
        </p:txBody>
      </p:sp>
      <p:graphicFrame>
        <p:nvGraphicFramePr>
          <p:cNvPr id="11" name="10 Objeto"/>
          <p:cNvGraphicFramePr>
            <a:graphicFrameLocks noChangeAspect="1"/>
          </p:cNvGraphicFramePr>
          <p:nvPr/>
        </p:nvGraphicFramePr>
        <p:xfrm>
          <a:off x="1714480" y="3500438"/>
          <a:ext cx="3357586" cy="400052"/>
        </p:xfrm>
        <a:graphic>
          <a:graphicData uri="http://schemas.openxmlformats.org/presentationml/2006/ole">
            <p:oleObj spid="_x0000_s36866" name="Ecuación" r:id="rId5" imgW="1955520" imgH="228600" progId="Equation.3">
              <p:embed/>
            </p:oleObj>
          </a:graphicData>
        </a:graphic>
      </p:graphicFrame>
      <p:sp>
        <p:nvSpPr>
          <p:cNvPr id="12" name="11 Rectángulo redondeado"/>
          <p:cNvSpPr/>
          <p:nvPr/>
        </p:nvSpPr>
        <p:spPr>
          <a:xfrm>
            <a:off x="1643042" y="3357562"/>
            <a:ext cx="3571900" cy="642942"/>
          </a:xfrm>
          <a:prstGeom prst="roundRect">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endParaRPr lang="es-ES" dirty="0"/>
          </a:p>
        </p:txBody>
      </p:sp>
      <p:sp>
        <p:nvSpPr>
          <p:cNvPr id="14" name="9 Subtítulo"/>
          <p:cNvSpPr txBox="1">
            <a:spLocks/>
          </p:cNvSpPr>
          <p:nvPr/>
        </p:nvSpPr>
        <p:spPr>
          <a:xfrm>
            <a:off x="357158" y="4000504"/>
            <a:ext cx="2786082" cy="571504"/>
          </a:xfrm>
          <a:prstGeom prst="rect">
            <a:avLst/>
          </a:prstGeo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2800" b="1" i="0" u="sng" strike="noStrike" kern="1200" cap="none" spc="0" normalizeH="0" baseline="0" noProof="0" dirty="0" smtClean="0">
                <a:ln>
                  <a:noFill/>
                </a:ln>
                <a:solidFill>
                  <a:srgbClr val="92D050"/>
                </a:solidFill>
                <a:effectLst/>
                <a:uLnTx/>
                <a:uFillTx/>
                <a:latin typeface="+mn-lt"/>
                <a:ea typeface="+mn-ea"/>
                <a:cs typeface="+mn-cs"/>
              </a:rPr>
              <a:t>Tasa Equivalentes</a:t>
            </a:r>
            <a:endParaRPr kumimoji="0" lang="es-ES" sz="2800" b="1" i="0" u="sng" strike="noStrike" kern="1200" cap="none" spc="0" normalizeH="0" baseline="0" noProof="0" dirty="0">
              <a:ln>
                <a:noFill/>
              </a:ln>
              <a:solidFill>
                <a:srgbClr val="92D050"/>
              </a:solidFill>
              <a:effectLst/>
              <a:uLnTx/>
              <a:uFillTx/>
              <a:latin typeface="+mn-lt"/>
              <a:ea typeface="+mn-ea"/>
              <a:cs typeface="+mn-cs"/>
            </a:endParaRPr>
          </a:p>
        </p:txBody>
      </p:sp>
      <p:sp>
        <p:nvSpPr>
          <p:cNvPr id="15" name="9 Subtítulo"/>
          <p:cNvSpPr txBox="1">
            <a:spLocks/>
          </p:cNvSpPr>
          <p:nvPr/>
        </p:nvSpPr>
        <p:spPr bwMode="auto">
          <a:xfrm>
            <a:off x="357158" y="4429132"/>
            <a:ext cx="8572560" cy="200026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Dos o más tasa efectivas correspondientes a diferentes unidades de tiempo son equivalentes cuando producen la misma tasa efectiva.</a:t>
            </a:r>
          </a:p>
          <a:p>
            <a:pPr algn="just"/>
            <a:endParaRPr lang="es-PE" sz="800" kern="0" dirty="0" smtClean="0"/>
          </a:p>
          <a:p>
            <a:pPr algn="just"/>
            <a:endParaRPr lang="es-PE" sz="800" kern="0" dirty="0" smtClean="0"/>
          </a:p>
          <a:p>
            <a:pPr algn="just"/>
            <a:endParaRPr lang="es-PE" sz="800" kern="0" dirty="0" smtClean="0"/>
          </a:p>
          <a:p>
            <a:pPr algn="just"/>
            <a:endParaRPr lang="es-PE" sz="800" kern="0" dirty="0" smtClean="0"/>
          </a:p>
          <a:p>
            <a:pPr algn="just"/>
            <a:r>
              <a:rPr lang="es-PE" sz="2200" kern="0" dirty="0" smtClean="0"/>
              <a:t>X: Número de capitalizaciones de la TEA.</a:t>
            </a:r>
          </a:p>
          <a:p>
            <a:pPr algn="just"/>
            <a:r>
              <a:rPr lang="es-PE" sz="2200" kern="0" dirty="0" smtClean="0"/>
              <a:t>Y: Número de capitalizaciones de la tasa nominal (TN).</a:t>
            </a:r>
          </a:p>
          <a:p>
            <a:pPr algn="just"/>
            <a:endParaRPr lang="es-PE" sz="800" kern="0" dirty="0" smtClean="0"/>
          </a:p>
          <a:p>
            <a:pPr algn="just"/>
            <a:endParaRPr lang="es-PE" sz="2200" kern="0" dirty="0" smtClean="0">
              <a:solidFill>
                <a:srgbClr val="92D050"/>
              </a:solidFill>
            </a:endParaRPr>
          </a:p>
          <a:p>
            <a:pPr algn="just"/>
            <a:endParaRPr lang="es-PE" sz="2200" kern="0" dirty="0" smtClean="0">
              <a:solidFill>
                <a:srgbClr val="92D050"/>
              </a:solidFill>
            </a:endParaRPr>
          </a:p>
          <a:p>
            <a:pPr algn="just"/>
            <a:endParaRPr lang="es-ES" sz="800" kern="0" dirty="0" smtClean="0"/>
          </a:p>
          <a:p>
            <a:pPr algn="just"/>
            <a:endParaRPr lang="es-ES" sz="800" kern="0" dirty="0" smtClean="0"/>
          </a:p>
          <a:p>
            <a:pPr algn="just"/>
            <a:endParaRPr lang="es-ES" sz="800" kern="0" dirty="0" smtClean="0"/>
          </a:p>
        </p:txBody>
      </p:sp>
      <p:graphicFrame>
        <p:nvGraphicFramePr>
          <p:cNvPr id="16" name="15 Objeto"/>
          <p:cNvGraphicFramePr>
            <a:graphicFrameLocks noChangeAspect="1"/>
          </p:cNvGraphicFramePr>
          <p:nvPr/>
        </p:nvGraphicFramePr>
        <p:xfrm>
          <a:off x="2859088" y="5143500"/>
          <a:ext cx="2570162" cy="500063"/>
        </p:xfrm>
        <a:graphic>
          <a:graphicData uri="http://schemas.openxmlformats.org/presentationml/2006/ole">
            <p:oleObj spid="_x0000_s36867" name="Ecuación" r:id="rId6" imgW="1358640" imgH="241200" progId="Equation.3">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643602"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2050"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4714876" y="1500174"/>
            <a:ext cx="3929090" cy="292895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100" kern="0" dirty="0" smtClean="0"/>
              <a:t>Finalmente, diría que el curso es uno de esos pocos sitios donde la economía es una suerte de religión</a:t>
            </a:r>
            <a:r>
              <a:rPr lang="es-ES" sz="2000" kern="0" dirty="0" smtClean="0"/>
              <a:t>.</a:t>
            </a:r>
          </a:p>
          <a:p>
            <a:pPr algn="just"/>
            <a:endParaRPr lang="es-ES" sz="2200" kern="0" dirty="0" smtClean="0"/>
          </a:p>
          <a:p>
            <a:pPr algn="r"/>
            <a:r>
              <a:rPr kumimoji="0" lang="es-ES" b="0" i="0" u="none" strike="noStrike" kern="0" cap="none" spc="0" normalizeH="0" baseline="0" noProof="0" dirty="0" smtClean="0">
                <a:ln>
                  <a:noFill/>
                </a:ln>
                <a:effectLst/>
                <a:uLnTx/>
                <a:uFillTx/>
                <a:latin typeface="+mn-lt"/>
                <a:ea typeface="+mn-ea"/>
                <a:cs typeface="+mn-cs"/>
              </a:rPr>
              <a:t>José</a:t>
            </a:r>
            <a:r>
              <a:rPr kumimoji="0" lang="es-ES" b="0" i="0" u="none" strike="noStrike" kern="0" cap="none" spc="0" normalizeH="0" noProof="0" dirty="0" smtClean="0">
                <a:ln>
                  <a:noFill/>
                </a:ln>
                <a:effectLst/>
                <a:uLnTx/>
                <a:uFillTx/>
                <a:latin typeface="+mn-lt"/>
                <a:ea typeface="+mn-ea"/>
                <a:cs typeface="+mn-cs"/>
              </a:rPr>
              <a:t> Gallardo (PUCP), </a:t>
            </a:r>
            <a:r>
              <a:rPr lang="es-ES" kern="0" dirty="0" smtClean="0"/>
              <a:t>c</a:t>
            </a:r>
            <a:r>
              <a:rPr lang="es-ES" dirty="0" smtClean="0"/>
              <a:t>itado </a:t>
            </a:r>
          </a:p>
          <a:p>
            <a:pPr algn="r"/>
            <a:r>
              <a:rPr lang="it-IT" dirty="0" smtClean="0"/>
              <a:t>Por: Julio Velarde (2011) </a:t>
            </a:r>
          </a:p>
          <a:p>
            <a:pPr algn="r"/>
            <a:r>
              <a:rPr lang="es-ES" dirty="0" smtClean="0">
                <a:solidFill>
                  <a:srgbClr val="0070C0"/>
                </a:solidFill>
              </a:rPr>
              <a:t>Curso de Verano del BCRP - 50 años</a:t>
            </a:r>
            <a:endParaRPr lang="it-IT" i="1" dirty="0" smtClean="0">
              <a:solidFill>
                <a:srgbClr val="0070C0"/>
              </a:solidFill>
            </a:endParaRPr>
          </a:p>
          <a:p>
            <a:pPr algn="r"/>
            <a:r>
              <a:rPr lang="it-IT" dirty="0" smtClean="0"/>
              <a:t>Pag.124</a:t>
            </a:r>
            <a:endParaRPr kumimoji="0" lang="es-ES" b="0" u="none" strike="noStrike" kern="0" cap="none" spc="0" normalizeH="0" baseline="0" noProof="0" dirty="0">
              <a:ln>
                <a:noFill/>
              </a:ln>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214422"/>
            <a:ext cx="8572560" cy="85725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endParaRPr lang="es-ES" sz="800" kern="0" dirty="0" smtClean="0"/>
          </a:p>
          <a:p>
            <a:pPr algn="just">
              <a:buBlip>
                <a:blip r:embed="rId4"/>
              </a:buBlip>
            </a:pPr>
            <a:r>
              <a:rPr lang="es-ES" sz="2200" kern="0" dirty="0" smtClean="0"/>
              <a:t> Para  una empresa se requiere convertir una TEA de 21% en una tasa TNA capitalizable mensualmente.</a:t>
            </a:r>
          </a:p>
        </p:txBody>
      </p:sp>
      <p:pic>
        <p:nvPicPr>
          <p:cNvPr id="37890" name="Picture 2"/>
          <p:cNvPicPr>
            <a:picLocks noChangeAspect="1" noChangeArrowheads="1"/>
          </p:cNvPicPr>
          <p:nvPr/>
        </p:nvPicPr>
        <p:blipFill>
          <a:blip r:embed="rId5"/>
          <a:srcRect/>
          <a:stretch>
            <a:fillRect/>
          </a:stretch>
        </p:blipFill>
        <p:spPr bwMode="auto">
          <a:xfrm>
            <a:off x="500034" y="2357430"/>
            <a:ext cx="8143932" cy="3571900"/>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357158" y="1142984"/>
            <a:ext cx="2071702"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Anualidades</a:t>
            </a:r>
            <a:endParaRPr lang="es-ES" sz="2800" b="1" u="sng" dirty="0">
              <a:solidFill>
                <a:srgbClr val="92D050"/>
              </a:solidFill>
            </a:endParaRPr>
          </a:p>
        </p:txBody>
      </p:sp>
      <p:sp>
        <p:nvSpPr>
          <p:cNvPr id="9" name="9 Subtítulo"/>
          <p:cNvSpPr txBox="1">
            <a:spLocks/>
          </p:cNvSpPr>
          <p:nvPr/>
        </p:nvSpPr>
        <p:spPr bwMode="auto">
          <a:xfrm>
            <a:off x="357158" y="1571612"/>
            <a:ext cx="8429684" cy="478634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Se obtiene el pago periódico para anualidad (cuota uniforme) vencida o anticipada, en función a su valor presente o valor futuro.</a:t>
            </a:r>
          </a:p>
          <a:p>
            <a:pPr algn="just"/>
            <a:r>
              <a:rPr lang="es-PE" sz="2200" kern="0" dirty="0" smtClean="0"/>
              <a:t>Esta función trae al momento cero el importe </a:t>
            </a:r>
            <a:r>
              <a:rPr lang="es-PE" sz="2200" i="1" kern="0" dirty="0" smtClean="0"/>
              <a:t>“VF”</a:t>
            </a:r>
            <a:r>
              <a:rPr lang="es-PE" sz="2200" kern="0" dirty="0" smtClean="0"/>
              <a:t> y le resta el </a:t>
            </a:r>
            <a:r>
              <a:rPr lang="es-PE" sz="2200" i="1" kern="0" dirty="0" smtClean="0"/>
              <a:t>“VA”</a:t>
            </a:r>
            <a:r>
              <a:rPr lang="es-PE" sz="2200" kern="0" dirty="0" smtClean="0"/>
              <a:t>.</a:t>
            </a:r>
            <a:endParaRPr lang="es-PE" sz="2200" i="1" kern="0" dirty="0" smtClean="0"/>
          </a:p>
          <a:p>
            <a:pPr algn="just"/>
            <a:r>
              <a:rPr lang="es-PE" sz="2200" kern="0" dirty="0" smtClean="0">
                <a:solidFill>
                  <a:schemeClr val="accent6">
                    <a:lumMod val="75000"/>
                  </a:schemeClr>
                </a:solidFill>
              </a:rPr>
              <a:t>PAGO(tasa; </a:t>
            </a:r>
            <a:r>
              <a:rPr lang="es-PE" sz="2200" kern="0" dirty="0" err="1" smtClean="0">
                <a:solidFill>
                  <a:schemeClr val="accent6">
                    <a:lumMod val="75000"/>
                  </a:schemeClr>
                </a:solidFill>
              </a:rPr>
              <a:t>nper</a:t>
            </a:r>
            <a:r>
              <a:rPr lang="es-PE" sz="2200" kern="0" dirty="0" smtClean="0">
                <a:solidFill>
                  <a:schemeClr val="accent6">
                    <a:lumMod val="75000"/>
                  </a:schemeClr>
                </a:solidFill>
              </a:rPr>
              <a:t>; va; [</a:t>
            </a:r>
            <a:r>
              <a:rPr lang="es-PE" sz="2200" kern="0" dirty="0" err="1" smtClean="0">
                <a:solidFill>
                  <a:schemeClr val="accent6">
                    <a:lumMod val="75000"/>
                  </a:schemeClr>
                </a:solidFill>
              </a:rPr>
              <a:t>vf</a:t>
            </a:r>
            <a:r>
              <a:rPr lang="es-PE" sz="2200" kern="0" dirty="0" smtClean="0">
                <a:solidFill>
                  <a:schemeClr val="accent6">
                    <a:lumMod val="75000"/>
                  </a:schemeClr>
                </a:solidFill>
              </a:rPr>
              <a:t>]; [tipo]) </a:t>
            </a:r>
          </a:p>
          <a:p>
            <a:pPr algn="just"/>
            <a:r>
              <a:rPr lang="es-PE" sz="2200" kern="0" dirty="0" smtClean="0">
                <a:solidFill>
                  <a:srgbClr val="0070C0"/>
                </a:solidFill>
              </a:rPr>
              <a:t>Tasa:</a:t>
            </a:r>
            <a:r>
              <a:rPr lang="es-PE" sz="2200" kern="0" dirty="0" smtClean="0">
                <a:solidFill>
                  <a:schemeClr val="accent3">
                    <a:lumMod val="75000"/>
                  </a:schemeClr>
                </a:solidFill>
              </a:rPr>
              <a:t> </a:t>
            </a:r>
            <a:r>
              <a:rPr lang="es-PE" sz="2200" kern="0" dirty="0" smtClean="0"/>
              <a:t>Tasa efectiva que debe expresarse en la misma unidad de tiempo que </a:t>
            </a:r>
            <a:r>
              <a:rPr lang="es-PE" sz="2200" kern="0" dirty="0" err="1" smtClean="0"/>
              <a:t>nper</a:t>
            </a:r>
            <a:r>
              <a:rPr lang="es-PE" sz="2200" kern="0" dirty="0" smtClean="0"/>
              <a:t>.</a:t>
            </a:r>
          </a:p>
          <a:p>
            <a:pPr algn="just"/>
            <a:r>
              <a:rPr lang="es-PE" sz="2200" kern="0" dirty="0" err="1" smtClean="0">
                <a:solidFill>
                  <a:srgbClr val="0070C0"/>
                </a:solidFill>
              </a:rPr>
              <a:t>Nper</a:t>
            </a:r>
            <a:r>
              <a:rPr lang="es-PE" sz="2200" kern="0" dirty="0" smtClean="0">
                <a:solidFill>
                  <a:srgbClr val="0070C0"/>
                </a:solidFill>
              </a:rPr>
              <a:t>: </a:t>
            </a:r>
            <a:r>
              <a:rPr lang="es-PE" sz="2200" kern="0" dirty="0" smtClean="0"/>
              <a:t>Número de anualidades o pagos uniformes.</a:t>
            </a:r>
          </a:p>
          <a:p>
            <a:pPr algn="just"/>
            <a:r>
              <a:rPr lang="es-PE" sz="2200" kern="0" dirty="0" smtClean="0">
                <a:solidFill>
                  <a:srgbClr val="0070C0"/>
                </a:solidFill>
              </a:rPr>
              <a:t>Va:</a:t>
            </a:r>
            <a:r>
              <a:rPr lang="es-PE" sz="2200" kern="0" dirty="0" smtClean="0">
                <a:solidFill>
                  <a:schemeClr val="accent3">
                    <a:lumMod val="75000"/>
                  </a:schemeClr>
                </a:solidFill>
              </a:rPr>
              <a:t> </a:t>
            </a:r>
            <a:r>
              <a:rPr lang="es-PE" sz="2200" kern="0" dirty="0" smtClean="0"/>
              <a:t>Es el importe de un préstamo o de una inversión en el momento cero.</a:t>
            </a:r>
          </a:p>
          <a:p>
            <a:pPr algn="just"/>
            <a:r>
              <a:rPr lang="es-PE" sz="2200" kern="0" dirty="0" smtClean="0">
                <a:solidFill>
                  <a:srgbClr val="0070C0"/>
                </a:solidFill>
              </a:rPr>
              <a:t>[</a:t>
            </a:r>
            <a:r>
              <a:rPr lang="es-PE" sz="2200" kern="0" dirty="0" err="1" smtClean="0">
                <a:solidFill>
                  <a:srgbClr val="0070C0"/>
                </a:solidFill>
              </a:rPr>
              <a:t>Vf</a:t>
            </a:r>
            <a:r>
              <a:rPr lang="es-PE" sz="2200" kern="0" dirty="0" smtClean="0">
                <a:solidFill>
                  <a:srgbClr val="0070C0"/>
                </a:solidFill>
              </a:rPr>
              <a:t>]: </a:t>
            </a:r>
            <a:r>
              <a:rPr lang="es-PE" sz="2200" kern="0" dirty="0" smtClean="0"/>
              <a:t>Argumento opcional, que se utiliza sino se considera “va”, entonces la función de pago obtiene una renta uniforme en función del importe “</a:t>
            </a:r>
            <a:r>
              <a:rPr lang="es-PE" sz="2200" kern="0" dirty="0" err="1" smtClean="0"/>
              <a:t>vf</a:t>
            </a:r>
            <a:r>
              <a:rPr lang="es-PE" sz="2200" kern="0" dirty="0" smtClean="0"/>
              <a:t>”.</a:t>
            </a:r>
          </a:p>
          <a:p>
            <a:pPr algn="just"/>
            <a:r>
              <a:rPr lang="es-PE" sz="2200" kern="0" dirty="0" smtClean="0">
                <a:solidFill>
                  <a:srgbClr val="0070C0"/>
                </a:solidFill>
              </a:rPr>
              <a:t>[Tipo]: </a:t>
            </a:r>
            <a:r>
              <a:rPr lang="es-PE" sz="2200" kern="0" dirty="0" smtClean="0"/>
              <a:t>Argumento opcional  tipo=0 se obtiene anualidades vencidas y con tipo=1 se obtiene anualidades anticipadas.</a:t>
            </a:r>
          </a:p>
          <a:p>
            <a:pPr algn="just"/>
            <a:endParaRPr lang="es-PE" sz="800" kern="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graphicFrame>
        <p:nvGraphicFramePr>
          <p:cNvPr id="9" name="8 Tabla"/>
          <p:cNvGraphicFramePr>
            <a:graphicFrameLocks noGrp="1"/>
          </p:cNvGraphicFramePr>
          <p:nvPr/>
        </p:nvGraphicFramePr>
        <p:xfrm>
          <a:off x="1000100" y="1285860"/>
          <a:ext cx="7429552" cy="2817819"/>
        </p:xfrm>
        <a:graphic>
          <a:graphicData uri="http://schemas.openxmlformats.org/drawingml/2006/table">
            <a:tbl>
              <a:tblPr firstRow="1" bandRow="1">
                <a:tableStyleId>{F5AB1C69-6EDB-4FF4-983F-18BD219EF322}</a:tableStyleId>
              </a:tblPr>
              <a:tblGrid>
                <a:gridCol w="3714776"/>
                <a:gridCol w="3714776"/>
              </a:tblGrid>
              <a:tr h="399625">
                <a:tc>
                  <a:txBody>
                    <a:bodyPr/>
                    <a:lstStyle/>
                    <a:p>
                      <a:pPr algn="ctr"/>
                      <a:r>
                        <a:rPr lang="es-ES" sz="2000" dirty="0" smtClean="0"/>
                        <a:t>Anualidad Vencida</a:t>
                      </a:r>
                      <a:endParaRPr lang="es-ES" sz="2000" dirty="0"/>
                    </a:p>
                  </a:txBody>
                  <a:tcPr/>
                </a:tc>
                <a:tc>
                  <a:txBody>
                    <a:bodyPr/>
                    <a:lstStyle/>
                    <a:p>
                      <a:pPr algn="ctr"/>
                      <a:r>
                        <a:rPr lang="es-ES" sz="2000" dirty="0" smtClean="0"/>
                        <a:t>Anualidad Anticipada</a:t>
                      </a:r>
                      <a:endParaRPr lang="es-ES" sz="2000" dirty="0"/>
                    </a:p>
                  </a:txBody>
                  <a:tcPr/>
                </a:tc>
              </a:tr>
              <a:tr h="1209097">
                <a:tc>
                  <a:txBody>
                    <a:bodyPr/>
                    <a:lstStyle/>
                    <a:p>
                      <a:endParaRPr lang="es-ES" dirty="0"/>
                    </a:p>
                  </a:txBody>
                  <a:tcPr/>
                </a:tc>
                <a:tc>
                  <a:txBody>
                    <a:bodyPr/>
                    <a:lstStyle/>
                    <a:p>
                      <a:endParaRPr lang="es-ES" dirty="0"/>
                    </a:p>
                  </a:txBody>
                  <a:tcPr/>
                </a:tc>
              </a:tr>
              <a:tr h="1209097">
                <a:tc>
                  <a:txBody>
                    <a:bodyPr/>
                    <a:lstStyle/>
                    <a:p>
                      <a:endParaRPr lang="es-ES" dirty="0"/>
                    </a:p>
                  </a:txBody>
                  <a:tcPr/>
                </a:tc>
                <a:tc>
                  <a:txBody>
                    <a:bodyPr/>
                    <a:lstStyle/>
                    <a:p>
                      <a:endParaRPr lang="es-ES" dirty="0"/>
                    </a:p>
                  </a:txBody>
                  <a:tcPr/>
                </a:tc>
              </a:tr>
            </a:tbl>
          </a:graphicData>
        </a:graphic>
      </p:graphicFrame>
      <p:graphicFrame>
        <p:nvGraphicFramePr>
          <p:cNvPr id="8" name="7 Objeto"/>
          <p:cNvGraphicFramePr>
            <a:graphicFrameLocks noChangeAspect="1"/>
          </p:cNvGraphicFramePr>
          <p:nvPr/>
        </p:nvGraphicFramePr>
        <p:xfrm>
          <a:off x="1285852" y="1857364"/>
          <a:ext cx="2643206" cy="861377"/>
        </p:xfrm>
        <a:graphic>
          <a:graphicData uri="http://schemas.openxmlformats.org/presentationml/2006/ole">
            <p:oleObj spid="_x0000_s38914" name="Ecuación" r:id="rId5" imgW="1320480" imgH="482400" progId="Equation.3">
              <p:embed/>
            </p:oleObj>
          </a:graphicData>
        </a:graphic>
      </p:graphicFrame>
      <p:graphicFrame>
        <p:nvGraphicFramePr>
          <p:cNvPr id="38915" name="Object 3"/>
          <p:cNvGraphicFramePr>
            <a:graphicFrameLocks noChangeAspect="1"/>
          </p:cNvGraphicFramePr>
          <p:nvPr/>
        </p:nvGraphicFramePr>
        <p:xfrm>
          <a:off x="1285852" y="3071810"/>
          <a:ext cx="2668588" cy="815975"/>
        </p:xfrm>
        <a:graphic>
          <a:graphicData uri="http://schemas.openxmlformats.org/presentationml/2006/ole">
            <p:oleObj spid="_x0000_s38915" name="Ecuación" r:id="rId6" imgW="1333440" imgH="457200" progId="Equation.3">
              <p:embed/>
            </p:oleObj>
          </a:graphicData>
        </a:graphic>
      </p:graphicFrame>
      <p:graphicFrame>
        <p:nvGraphicFramePr>
          <p:cNvPr id="38916" name="Object 4"/>
          <p:cNvGraphicFramePr>
            <a:graphicFrameLocks noChangeAspect="1"/>
          </p:cNvGraphicFramePr>
          <p:nvPr/>
        </p:nvGraphicFramePr>
        <p:xfrm>
          <a:off x="5072066" y="1857364"/>
          <a:ext cx="3024187" cy="862013"/>
        </p:xfrm>
        <a:graphic>
          <a:graphicData uri="http://schemas.openxmlformats.org/presentationml/2006/ole">
            <p:oleObj spid="_x0000_s38916" name="Ecuación" r:id="rId7" imgW="1511280" imgH="482400" progId="Equation.3">
              <p:embed/>
            </p:oleObj>
          </a:graphicData>
        </a:graphic>
      </p:graphicFrame>
      <p:graphicFrame>
        <p:nvGraphicFramePr>
          <p:cNvPr id="38917" name="Object 5"/>
          <p:cNvGraphicFramePr>
            <a:graphicFrameLocks noChangeAspect="1"/>
          </p:cNvGraphicFramePr>
          <p:nvPr/>
        </p:nvGraphicFramePr>
        <p:xfrm>
          <a:off x="5072066" y="3000372"/>
          <a:ext cx="3024188" cy="815975"/>
        </p:xfrm>
        <a:graphic>
          <a:graphicData uri="http://schemas.openxmlformats.org/presentationml/2006/ole">
            <p:oleObj spid="_x0000_s38917" name="Ecuación" r:id="rId8" imgW="1511280" imgH="457200" progId="Equation.3">
              <p:embed/>
            </p:oleObj>
          </a:graphicData>
        </a:graphic>
      </p:graphicFrame>
      <p:sp>
        <p:nvSpPr>
          <p:cNvPr id="12" name="9 Subtítulo"/>
          <p:cNvSpPr txBox="1">
            <a:spLocks/>
          </p:cNvSpPr>
          <p:nvPr/>
        </p:nvSpPr>
        <p:spPr bwMode="auto">
          <a:xfrm>
            <a:off x="571472" y="4214818"/>
            <a:ext cx="8286808" cy="7143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200" kern="0" dirty="0" smtClean="0"/>
              <a:t>: Anualidad vencida.			:Valor presente.</a:t>
            </a:r>
          </a:p>
          <a:p>
            <a:pPr algn="just"/>
            <a:r>
              <a:rPr lang="es-ES" sz="2200" kern="0" dirty="0" smtClean="0"/>
              <a:t>: Anualidad anticipada.			:Valor futuro.</a:t>
            </a:r>
          </a:p>
        </p:txBody>
      </p:sp>
      <p:graphicFrame>
        <p:nvGraphicFramePr>
          <p:cNvPr id="14" name="13 Objeto"/>
          <p:cNvGraphicFramePr>
            <a:graphicFrameLocks noChangeAspect="1"/>
          </p:cNvGraphicFramePr>
          <p:nvPr/>
        </p:nvGraphicFramePr>
        <p:xfrm>
          <a:off x="357158" y="4286256"/>
          <a:ext cx="357190" cy="357190"/>
        </p:xfrm>
        <a:graphic>
          <a:graphicData uri="http://schemas.openxmlformats.org/presentationml/2006/ole">
            <p:oleObj spid="_x0000_s38918" name="Ecuación" r:id="rId9" imgW="228600" imgH="228600" progId="Equation.3">
              <p:embed/>
            </p:oleObj>
          </a:graphicData>
        </a:graphic>
      </p:graphicFrame>
      <p:graphicFrame>
        <p:nvGraphicFramePr>
          <p:cNvPr id="38919" name="Object 7"/>
          <p:cNvGraphicFramePr>
            <a:graphicFrameLocks noChangeAspect="1"/>
          </p:cNvGraphicFramePr>
          <p:nvPr/>
        </p:nvGraphicFramePr>
        <p:xfrm>
          <a:off x="357158" y="4572008"/>
          <a:ext cx="338138" cy="357188"/>
        </p:xfrm>
        <a:graphic>
          <a:graphicData uri="http://schemas.openxmlformats.org/presentationml/2006/ole">
            <p:oleObj spid="_x0000_s38919" name="Ecuación" r:id="rId10" imgW="215640" imgH="228600" progId="Equation.3">
              <p:embed/>
            </p:oleObj>
          </a:graphicData>
        </a:graphic>
      </p:graphicFrame>
      <p:graphicFrame>
        <p:nvGraphicFramePr>
          <p:cNvPr id="38920" name="Object 8"/>
          <p:cNvGraphicFramePr>
            <a:graphicFrameLocks noChangeAspect="1"/>
          </p:cNvGraphicFramePr>
          <p:nvPr/>
        </p:nvGraphicFramePr>
        <p:xfrm>
          <a:off x="4857752" y="4643446"/>
          <a:ext cx="377825" cy="277812"/>
        </p:xfrm>
        <a:graphic>
          <a:graphicData uri="http://schemas.openxmlformats.org/presentationml/2006/ole">
            <p:oleObj spid="_x0000_s38920" name="Ecuación" r:id="rId11" imgW="241200" imgH="177480" progId="Equation.3">
              <p:embed/>
            </p:oleObj>
          </a:graphicData>
        </a:graphic>
      </p:graphicFrame>
      <p:graphicFrame>
        <p:nvGraphicFramePr>
          <p:cNvPr id="38921" name="Object 9"/>
          <p:cNvGraphicFramePr>
            <a:graphicFrameLocks noChangeAspect="1"/>
          </p:cNvGraphicFramePr>
          <p:nvPr/>
        </p:nvGraphicFramePr>
        <p:xfrm>
          <a:off x="4857752" y="4286256"/>
          <a:ext cx="357188" cy="277812"/>
        </p:xfrm>
        <a:graphic>
          <a:graphicData uri="http://schemas.openxmlformats.org/presentationml/2006/ole">
            <p:oleObj spid="_x0000_s38921" name="Ecuación" r:id="rId12" imgW="228600" imgH="177480" progId="Equation.3">
              <p:embed/>
            </p:oleObj>
          </a:graphicData>
        </a:graphic>
      </p:graphicFrame>
      <p:sp>
        <p:nvSpPr>
          <p:cNvPr id="17" name="9 Subtítulo"/>
          <p:cNvSpPr txBox="1">
            <a:spLocks/>
          </p:cNvSpPr>
          <p:nvPr/>
        </p:nvSpPr>
        <p:spPr bwMode="auto">
          <a:xfrm>
            <a:off x="357158" y="4929198"/>
            <a:ext cx="8572560" cy="150019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13"/>
              </a:buBlip>
            </a:pPr>
            <a:r>
              <a:rPr lang="es-PE" sz="2200" kern="0" dirty="0" smtClean="0">
                <a:solidFill>
                  <a:srgbClr val="92D050"/>
                </a:solidFill>
              </a:rPr>
              <a:t> </a:t>
            </a:r>
            <a:r>
              <a:rPr lang="es-PE" sz="2200" kern="0" dirty="0" smtClean="0"/>
              <a:t>César acaba de pedir un préstamo al Banco Atenas por US$ 100 000 y lo debe cancelar en cuotas uniformes trimestrales aplicando una TEA del 8%. Se pide calcular la anualidad en el caso que sea vencida y en el caso que sea anticipada.</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pic>
        <p:nvPicPr>
          <p:cNvPr id="39938" name="Picture 2"/>
          <p:cNvPicPr>
            <a:picLocks noChangeAspect="1" noChangeArrowheads="1"/>
          </p:cNvPicPr>
          <p:nvPr/>
        </p:nvPicPr>
        <p:blipFill>
          <a:blip r:embed="rId5"/>
          <a:srcRect/>
          <a:stretch>
            <a:fillRect/>
          </a:stretch>
        </p:blipFill>
        <p:spPr bwMode="auto">
          <a:xfrm>
            <a:off x="857224" y="1500174"/>
            <a:ext cx="7572428" cy="4643470"/>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142984"/>
            <a:ext cx="8572560" cy="17859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4"/>
              </a:buBlip>
            </a:pPr>
            <a:r>
              <a:rPr lang="es-PE" sz="2200" kern="0" dirty="0" smtClean="0">
                <a:solidFill>
                  <a:srgbClr val="92D050"/>
                </a:solidFill>
              </a:rPr>
              <a:t> </a:t>
            </a:r>
            <a:r>
              <a:rPr lang="es-PE" sz="2200" kern="0" dirty="0" smtClean="0"/>
              <a:t>César estima que dentro de 4 meses  deberá adquirir una NOTEBOOK por S./5</a:t>
            </a:r>
            <a:r>
              <a:rPr lang="es-PE" sz="800" kern="0" dirty="0" smtClean="0"/>
              <a:t> </a:t>
            </a:r>
            <a:r>
              <a:rPr lang="es-PE" sz="2200" kern="0" dirty="0" smtClean="0"/>
              <a:t>000, para seguir publicando artículos en la web. Para esto empezará desde hoy ahorrar una cantidad uniforme cada 30 días, en un Banco Maya que paga una tasa efectiva mensual  del  3%. Se pide obtener la anualidad anticipada.</a:t>
            </a:r>
          </a:p>
        </p:txBody>
      </p:sp>
      <p:pic>
        <p:nvPicPr>
          <p:cNvPr id="46081" name="Picture 1"/>
          <p:cNvPicPr>
            <a:picLocks noChangeAspect="1" noChangeArrowheads="1"/>
          </p:cNvPicPr>
          <p:nvPr/>
        </p:nvPicPr>
        <p:blipFill>
          <a:blip r:embed="rId5"/>
          <a:srcRect/>
          <a:stretch>
            <a:fillRect/>
          </a:stretch>
        </p:blipFill>
        <p:spPr bwMode="auto">
          <a:xfrm>
            <a:off x="785786" y="3000372"/>
            <a:ext cx="7643866" cy="3233741"/>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357158" y="1214422"/>
            <a:ext cx="3643338"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Pago Sobre el Principal </a:t>
            </a:r>
            <a:endParaRPr lang="es-ES" sz="2800" b="1" u="sng" dirty="0">
              <a:solidFill>
                <a:srgbClr val="92D050"/>
              </a:solidFill>
            </a:endParaRPr>
          </a:p>
        </p:txBody>
      </p:sp>
      <p:sp>
        <p:nvSpPr>
          <p:cNvPr id="9" name="9 Subtítulo"/>
          <p:cNvSpPr txBox="1">
            <a:spLocks/>
          </p:cNvSpPr>
          <p:nvPr/>
        </p:nvSpPr>
        <p:spPr bwMode="auto">
          <a:xfrm>
            <a:off x="357158" y="1714488"/>
            <a:ext cx="8429684" cy="464347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Se obtiene el pago sobre el principal para una inversión durante un período dado, en un sistema de amortización con rentas uniformes vencidas o anticipadas.</a:t>
            </a:r>
            <a:endParaRPr lang="es-PE" sz="800" i="1" kern="0" dirty="0" smtClean="0"/>
          </a:p>
          <a:p>
            <a:pPr algn="just"/>
            <a:r>
              <a:rPr lang="es-PE" sz="2200" kern="0" dirty="0" smtClean="0">
                <a:solidFill>
                  <a:schemeClr val="accent6">
                    <a:lumMod val="75000"/>
                  </a:schemeClr>
                </a:solidFill>
              </a:rPr>
              <a:t>PAGOPRIN(tasa; período; </a:t>
            </a:r>
            <a:r>
              <a:rPr lang="es-PE" sz="2200" kern="0" dirty="0" err="1" smtClean="0">
                <a:solidFill>
                  <a:schemeClr val="accent6">
                    <a:lumMod val="75000"/>
                  </a:schemeClr>
                </a:solidFill>
              </a:rPr>
              <a:t>nper</a:t>
            </a:r>
            <a:r>
              <a:rPr lang="es-PE" sz="2200" kern="0" dirty="0" smtClean="0">
                <a:solidFill>
                  <a:schemeClr val="accent6">
                    <a:lumMod val="75000"/>
                  </a:schemeClr>
                </a:solidFill>
              </a:rPr>
              <a:t>; va; [</a:t>
            </a:r>
            <a:r>
              <a:rPr lang="es-PE" sz="2200" kern="0" dirty="0" err="1" smtClean="0">
                <a:solidFill>
                  <a:schemeClr val="accent6">
                    <a:lumMod val="75000"/>
                  </a:schemeClr>
                </a:solidFill>
              </a:rPr>
              <a:t>vf</a:t>
            </a:r>
            <a:r>
              <a:rPr lang="es-PE" sz="2200" kern="0" dirty="0" smtClean="0">
                <a:solidFill>
                  <a:schemeClr val="accent6">
                    <a:lumMod val="75000"/>
                  </a:schemeClr>
                </a:solidFill>
              </a:rPr>
              <a:t>]; [tipo]) </a:t>
            </a:r>
            <a:endParaRPr lang="es-PE" sz="800" kern="0" dirty="0" smtClean="0">
              <a:solidFill>
                <a:schemeClr val="accent6">
                  <a:lumMod val="75000"/>
                </a:schemeClr>
              </a:solidFill>
            </a:endParaRPr>
          </a:p>
          <a:p>
            <a:pPr algn="just"/>
            <a:r>
              <a:rPr lang="es-PE" sz="2200" kern="0" dirty="0" smtClean="0">
                <a:solidFill>
                  <a:srgbClr val="0070C0"/>
                </a:solidFill>
              </a:rPr>
              <a:t>Tasa:</a:t>
            </a:r>
            <a:r>
              <a:rPr lang="es-PE" sz="2200" kern="0" dirty="0" smtClean="0">
                <a:solidFill>
                  <a:schemeClr val="accent3">
                    <a:lumMod val="75000"/>
                  </a:schemeClr>
                </a:solidFill>
              </a:rPr>
              <a:t> </a:t>
            </a:r>
            <a:r>
              <a:rPr lang="es-PE" sz="2200" kern="0" dirty="0" smtClean="0"/>
              <a:t>Tasa efectiva que esta en la misma unidades que el tiempo.</a:t>
            </a:r>
          </a:p>
          <a:p>
            <a:pPr algn="just"/>
            <a:r>
              <a:rPr lang="es-PE" sz="2200" kern="0" dirty="0" smtClean="0">
                <a:solidFill>
                  <a:srgbClr val="0070C0"/>
                </a:solidFill>
              </a:rPr>
              <a:t>Período: </a:t>
            </a:r>
            <a:r>
              <a:rPr lang="es-PE" sz="2200" kern="0" dirty="0" smtClean="0"/>
              <a:t>Es el cardinal de la cuota uniforme.</a:t>
            </a:r>
          </a:p>
          <a:p>
            <a:pPr algn="just"/>
            <a:r>
              <a:rPr lang="es-PE" sz="2200" kern="0" dirty="0" err="1" smtClean="0">
                <a:solidFill>
                  <a:srgbClr val="0070C0"/>
                </a:solidFill>
              </a:rPr>
              <a:t>Nper</a:t>
            </a:r>
            <a:r>
              <a:rPr lang="es-PE" sz="2200" kern="0" dirty="0" smtClean="0">
                <a:solidFill>
                  <a:srgbClr val="0070C0"/>
                </a:solidFill>
              </a:rPr>
              <a:t>: </a:t>
            </a:r>
            <a:r>
              <a:rPr lang="es-PE" sz="2200" kern="0" dirty="0" smtClean="0"/>
              <a:t>Número de amortizaciones.</a:t>
            </a:r>
          </a:p>
          <a:p>
            <a:r>
              <a:rPr lang="es-PE" sz="2200" kern="0" dirty="0" smtClean="0">
                <a:solidFill>
                  <a:srgbClr val="0070C0"/>
                </a:solidFill>
              </a:rPr>
              <a:t>Va: </a:t>
            </a:r>
            <a:r>
              <a:rPr lang="es-PE" sz="2200" kern="0" dirty="0" smtClean="0"/>
              <a:t>Valor presente</a:t>
            </a:r>
          </a:p>
          <a:p>
            <a:pPr algn="just"/>
            <a:r>
              <a:rPr lang="es-PE" sz="2200" kern="0" dirty="0" smtClean="0">
                <a:solidFill>
                  <a:srgbClr val="0070C0"/>
                </a:solidFill>
              </a:rPr>
              <a:t>[</a:t>
            </a:r>
            <a:r>
              <a:rPr lang="es-PE" sz="2200" kern="0" dirty="0" err="1" smtClean="0">
                <a:solidFill>
                  <a:srgbClr val="0070C0"/>
                </a:solidFill>
              </a:rPr>
              <a:t>Vf</a:t>
            </a:r>
            <a:r>
              <a:rPr lang="es-PE" sz="2200" kern="0" dirty="0" smtClean="0">
                <a:solidFill>
                  <a:srgbClr val="0070C0"/>
                </a:solidFill>
              </a:rPr>
              <a:t>]: </a:t>
            </a:r>
            <a:r>
              <a:rPr lang="es-PE" sz="2200" kern="0" dirty="0" smtClean="0"/>
              <a:t>Argumento opcional, que representa el valor futuro.</a:t>
            </a:r>
          </a:p>
          <a:p>
            <a:pPr algn="just"/>
            <a:r>
              <a:rPr lang="es-PE" sz="2200" kern="0" dirty="0" smtClean="0">
                <a:solidFill>
                  <a:srgbClr val="0070C0"/>
                </a:solidFill>
              </a:rPr>
              <a:t>[Tipo]: </a:t>
            </a:r>
            <a:r>
              <a:rPr lang="es-PE" sz="2200" kern="0" dirty="0" smtClean="0"/>
              <a:t>Argumento opcional  tipo=0 se obtiene anualidades vencidas y con tipo=1 se obtiene anualidades anticipadas.</a:t>
            </a:r>
          </a:p>
          <a:p>
            <a:pPr algn="just"/>
            <a:endParaRPr lang="es-PE" sz="2200" kern="0" dirty="0" smtClean="0">
              <a:solidFill>
                <a:srgbClr val="92D050"/>
              </a:solidFill>
            </a:endParaRPr>
          </a:p>
          <a:p>
            <a:pPr algn="just"/>
            <a:r>
              <a:rPr lang="es-PE" sz="2200" kern="0" dirty="0" smtClean="0">
                <a:solidFill>
                  <a:srgbClr val="92D050"/>
                </a:solidFill>
              </a:rPr>
              <a:t>Fórmula :   </a:t>
            </a:r>
          </a:p>
          <a:p>
            <a:pPr algn="just"/>
            <a:endParaRPr lang="es-PE" sz="2200" kern="0" dirty="0" smtClean="0"/>
          </a:p>
          <a:p>
            <a:pPr algn="just"/>
            <a:endParaRPr lang="es-PE" sz="800" kern="0" dirty="0" smtClean="0"/>
          </a:p>
        </p:txBody>
      </p:sp>
      <p:graphicFrame>
        <p:nvGraphicFramePr>
          <p:cNvPr id="11" name="10 Objeto"/>
          <p:cNvGraphicFramePr>
            <a:graphicFrameLocks noChangeAspect="1"/>
          </p:cNvGraphicFramePr>
          <p:nvPr/>
        </p:nvGraphicFramePr>
        <p:xfrm>
          <a:off x="1714480" y="5572140"/>
          <a:ext cx="5072098" cy="785818"/>
        </p:xfrm>
        <a:graphic>
          <a:graphicData uri="http://schemas.openxmlformats.org/presentationml/2006/ole">
            <p:oleObj spid="_x0000_s41986" name="Ecuación" r:id="rId5" imgW="2514600" imgH="444240" progId="Equation.3">
              <p:embed/>
            </p:oleObj>
          </a:graphicData>
        </a:graphic>
      </p:graphicFrame>
      <p:sp>
        <p:nvSpPr>
          <p:cNvPr id="12" name="11 Rectángulo redondeado"/>
          <p:cNvSpPr/>
          <p:nvPr/>
        </p:nvSpPr>
        <p:spPr>
          <a:xfrm>
            <a:off x="1643042" y="5500702"/>
            <a:ext cx="5286412" cy="928694"/>
          </a:xfrm>
          <a:prstGeom prst="roundRect">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endParaRPr lang="es-E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142984"/>
            <a:ext cx="8429684" cy="521497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     : Es la k-</a:t>
            </a:r>
            <a:r>
              <a:rPr lang="es-PE" sz="2200" kern="0" dirty="0" err="1" smtClean="0"/>
              <a:t>esíma</a:t>
            </a:r>
            <a:r>
              <a:rPr lang="es-PE" sz="2200" kern="0" dirty="0" smtClean="0"/>
              <a:t> cuota principal correspondiente a la k-</a:t>
            </a:r>
            <a:r>
              <a:rPr lang="es-PE" sz="2200" kern="0" dirty="0" err="1" smtClean="0"/>
              <a:t>ésima</a:t>
            </a:r>
            <a:r>
              <a:rPr lang="es-PE" sz="2200" kern="0" dirty="0" smtClean="0"/>
              <a:t> cuota uniforme.</a:t>
            </a:r>
          </a:p>
          <a:p>
            <a:pPr algn="just"/>
            <a:r>
              <a:rPr lang="es-PE" sz="2200" i="1" kern="0" dirty="0" smtClean="0"/>
              <a:t>K : </a:t>
            </a:r>
            <a:r>
              <a:rPr lang="es-PE" sz="2200" kern="0" dirty="0" smtClean="0"/>
              <a:t>Es el número de cuotas uniformes . En realidad una anualidad con rentas anticipadas </a:t>
            </a:r>
            <a:r>
              <a:rPr lang="es-PE" sz="2200" i="1" kern="0" dirty="0" smtClean="0"/>
              <a:t>k = n – 1</a:t>
            </a:r>
            <a:r>
              <a:rPr lang="es-PE" sz="2200" kern="0" dirty="0" smtClean="0"/>
              <a:t>.</a:t>
            </a:r>
          </a:p>
          <a:p>
            <a:pPr algn="just"/>
            <a:r>
              <a:rPr lang="es-PE" sz="2200" kern="0" dirty="0" smtClean="0"/>
              <a:t>Si k=1 (verdadero) se cumple la condición, es decir es la primera cuota, y cero K=0 (falso) cuando devuelve el interés que genera el fondo de amortización sólo hasta la penúltima cuota anticipada. </a:t>
            </a:r>
          </a:p>
          <a:p>
            <a:pPr algn="just"/>
            <a:endParaRPr lang="es-PE" sz="2200" kern="0" dirty="0" smtClean="0"/>
          </a:p>
          <a:p>
            <a:pPr algn="just">
              <a:buBlip>
                <a:blip r:embed="rId5"/>
              </a:buBlip>
            </a:pPr>
            <a:r>
              <a:rPr lang="es-PE" sz="2200" kern="0" dirty="0" smtClean="0"/>
              <a:t> Un Economista ha pedido un préstamo por S./ 10</a:t>
            </a:r>
            <a:r>
              <a:rPr lang="es-PE" sz="800" kern="0" dirty="0" smtClean="0"/>
              <a:t> </a:t>
            </a:r>
            <a:r>
              <a:rPr lang="es-PE" sz="2200" kern="0" dirty="0" smtClean="0"/>
              <a:t>000, para sus estudios de maestría en Finanzas Corporativas, en la Pontificia Universidad Católica del Perú. Este préstamo será amortizado en el periodo de medio año, con cuotas uniformes vencidas o anticipadas, el banco le concedió el préstamo cobrando una tasa de 12%. Se requiere conocer el importe de la cuotas principales mensuales que devengaría dicho préstamo, en cada sistema de amortización.</a:t>
            </a:r>
          </a:p>
          <a:p>
            <a:pPr algn="just"/>
            <a:endParaRPr lang="es-PE" sz="800" kern="0" dirty="0" smtClean="0"/>
          </a:p>
        </p:txBody>
      </p:sp>
      <p:graphicFrame>
        <p:nvGraphicFramePr>
          <p:cNvPr id="9" name="8 Objeto"/>
          <p:cNvGraphicFramePr>
            <a:graphicFrameLocks noChangeAspect="1"/>
          </p:cNvGraphicFramePr>
          <p:nvPr/>
        </p:nvGraphicFramePr>
        <p:xfrm>
          <a:off x="428596" y="1142984"/>
          <a:ext cx="400052" cy="400052"/>
        </p:xfrm>
        <a:graphic>
          <a:graphicData uri="http://schemas.openxmlformats.org/presentationml/2006/ole">
            <p:oleObj spid="_x0000_s43010" name="Ecuación" r:id="rId6" imgW="228600" imgH="228600" progId="Equation.3">
              <p:embed/>
            </p:oleObj>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4143380"/>
            <a:ext cx="8429684" cy="221457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endParaRPr lang="es-PE" sz="2200" kern="0" dirty="0" smtClean="0"/>
          </a:p>
          <a:p>
            <a:pPr algn="just">
              <a:buBlip>
                <a:blip r:embed="rId4"/>
              </a:buBlip>
            </a:pPr>
            <a:r>
              <a:rPr lang="es-PE" sz="2200" kern="0" dirty="0" smtClean="0"/>
              <a:t> Para acumular un fondo de US$ 120</a:t>
            </a:r>
            <a:r>
              <a:rPr lang="es-PE" sz="1200" kern="0" dirty="0" smtClean="0"/>
              <a:t> </a:t>
            </a:r>
            <a:r>
              <a:rPr lang="es-PE" sz="2200" kern="0" dirty="0" smtClean="0"/>
              <a:t>000 en un período de medio año, se requiere 6 depósitos cada fin de mes con una cuotas uniformes de US$ 1968.71 ó US$ 19554.89 según sea vencida o anticipada. El banco remunera estos depósitos con una TEA del 8%. Se pide calcular las cuota principal de cada mes.</a:t>
            </a:r>
          </a:p>
          <a:p>
            <a:pPr algn="just"/>
            <a:endParaRPr lang="es-PE" sz="800" kern="0" dirty="0" smtClean="0"/>
          </a:p>
        </p:txBody>
      </p:sp>
      <p:pic>
        <p:nvPicPr>
          <p:cNvPr id="48132" name="Picture 4"/>
          <p:cNvPicPr>
            <a:picLocks noChangeAspect="1" noChangeArrowheads="1"/>
          </p:cNvPicPr>
          <p:nvPr/>
        </p:nvPicPr>
        <p:blipFill>
          <a:blip r:embed="rId5"/>
          <a:srcRect/>
          <a:stretch>
            <a:fillRect/>
          </a:stretch>
        </p:blipFill>
        <p:spPr bwMode="auto">
          <a:xfrm>
            <a:off x="714348" y="1357298"/>
            <a:ext cx="7572428" cy="3000397"/>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49154" name="Picture 2"/>
          <p:cNvPicPr>
            <a:picLocks noChangeAspect="1" noChangeArrowheads="1"/>
          </p:cNvPicPr>
          <p:nvPr/>
        </p:nvPicPr>
        <p:blipFill>
          <a:blip r:embed="rId4"/>
          <a:srcRect/>
          <a:stretch>
            <a:fillRect/>
          </a:stretch>
        </p:blipFill>
        <p:spPr bwMode="auto">
          <a:xfrm>
            <a:off x="428596" y="1714488"/>
            <a:ext cx="8286808" cy="4071966"/>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357158" y="1142984"/>
            <a:ext cx="2928958"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Pago de Intereses</a:t>
            </a:r>
            <a:endParaRPr lang="es-ES" sz="2800" b="1" u="sng" dirty="0">
              <a:solidFill>
                <a:srgbClr val="92D050"/>
              </a:solidFill>
            </a:endParaRPr>
          </a:p>
        </p:txBody>
      </p:sp>
      <p:sp>
        <p:nvSpPr>
          <p:cNvPr id="9" name="9 Subtítulo"/>
          <p:cNvSpPr txBox="1">
            <a:spLocks/>
          </p:cNvSpPr>
          <p:nvPr/>
        </p:nvSpPr>
        <p:spPr bwMode="auto">
          <a:xfrm>
            <a:off x="357158" y="1571612"/>
            <a:ext cx="8429684" cy="478634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Este sistema amortiza el préstamo con una cuota uniforme o un sistema de fondo de amortización, que se acumula con anualidades vencidas o anticipadas.</a:t>
            </a:r>
            <a:endParaRPr lang="es-PE" sz="2200" i="1" kern="0" dirty="0" smtClean="0"/>
          </a:p>
          <a:p>
            <a:pPr algn="just"/>
            <a:r>
              <a:rPr lang="es-PE" sz="2200" kern="0" dirty="0" smtClean="0">
                <a:solidFill>
                  <a:schemeClr val="accent6">
                    <a:lumMod val="75000"/>
                  </a:schemeClr>
                </a:solidFill>
              </a:rPr>
              <a:t>PAGOINT(tasa; período; </a:t>
            </a:r>
            <a:r>
              <a:rPr lang="es-PE" sz="2200" kern="0" dirty="0" err="1" smtClean="0">
                <a:solidFill>
                  <a:schemeClr val="accent6">
                    <a:lumMod val="75000"/>
                  </a:schemeClr>
                </a:solidFill>
              </a:rPr>
              <a:t>nper</a:t>
            </a:r>
            <a:r>
              <a:rPr lang="es-PE" sz="2200" kern="0" dirty="0" smtClean="0">
                <a:solidFill>
                  <a:schemeClr val="accent6">
                    <a:lumMod val="75000"/>
                  </a:schemeClr>
                </a:solidFill>
              </a:rPr>
              <a:t>; va; [</a:t>
            </a:r>
            <a:r>
              <a:rPr lang="es-PE" sz="2200" kern="0" dirty="0" err="1" smtClean="0">
                <a:solidFill>
                  <a:schemeClr val="accent6">
                    <a:lumMod val="75000"/>
                  </a:schemeClr>
                </a:solidFill>
              </a:rPr>
              <a:t>vf</a:t>
            </a:r>
            <a:r>
              <a:rPr lang="es-PE" sz="2200" kern="0" dirty="0" smtClean="0">
                <a:solidFill>
                  <a:schemeClr val="accent6">
                    <a:lumMod val="75000"/>
                  </a:schemeClr>
                </a:solidFill>
              </a:rPr>
              <a:t>]; [tipo]) </a:t>
            </a:r>
          </a:p>
          <a:p>
            <a:pPr algn="just"/>
            <a:r>
              <a:rPr lang="es-PE" sz="2200" kern="0" dirty="0" smtClean="0">
                <a:solidFill>
                  <a:srgbClr val="0070C0"/>
                </a:solidFill>
              </a:rPr>
              <a:t>Tasa:</a:t>
            </a:r>
            <a:r>
              <a:rPr lang="es-PE" sz="2200" kern="0" dirty="0" smtClean="0">
                <a:solidFill>
                  <a:schemeClr val="accent3">
                    <a:lumMod val="75000"/>
                  </a:schemeClr>
                </a:solidFill>
              </a:rPr>
              <a:t> </a:t>
            </a:r>
            <a:r>
              <a:rPr lang="es-PE" sz="2200" kern="0" dirty="0" smtClean="0"/>
              <a:t>Tasa efectiva que esta en la misma unidades que el tiempo.</a:t>
            </a:r>
          </a:p>
          <a:p>
            <a:pPr algn="just"/>
            <a:r>
              <a:rPr lang="es-PE" sz="2200" kern="0" dirty="0" smtClean="0">
                <a:solidFill>
                  <a:srgbClr val="0070C0"/>
                </a:solidFill>
              </a:rPr>
              <a:t>Período: </a:t>
            </a:r>
            <a:r>
              <a:rPr lang="es-PE" sz="2200" kern="0" dirty="0" smtClean="0"/>
              <a:t>Es el cardinal de la cuota uniforme.</a:t>
            </a:r>
          </a:p>
          <a:p>
            <a:pPr algn="just"/>
            <a:r>
              <a:rPr lang="es-PE" sz="2200" kern="0" dirty="0" err="1" smtClean="0">
                <a:solidFill>
                  <a:srgbClr val="0070C0"/>
                </a:solidFill>
              </a:rPr>
              <a:t>Nper</a:t>
            </a:r>
            <a:r>
              <a:rPr lang="es-PE" sz="2200" kern="0" dirty="0" smtClean="0">
                <a:solidFill>
                  <a:srgbClr val="0070C0"/>
                </a:solidFill>
              </a:rPr>
              <a:t>: </a:t>
            </a:r>
            <a:r>
              <a:rPr lang="es-PE" sz="2200" kern="0" dirty="0" smtClean="0"/>
              <a:t>Número de amortizaciones.</a:t>
            </a:r>
          </a:p>
          <a:p>
            <a:pPr algn="just"/>
            <a:r>
              <a:rPr lang="es-PE" sz="2200" kern="0" dirty="0" smtClean="0">
                <a:solidFill>
                  <a:srgbClr val="0070C0"/>
                </a:solidFill>
              </a:rPr>
              <a:t>Va:</a:t>
            </a:r>
            <a:r>
              <a:rPr lang="es-PE" sz="2200" kern="0" dirty="0" smtClean="0">
                <a:solidFill>
                  <a:schemeClr val="accent3">
                    <a:lumMod val="75000"/>
                  </a:schemeClr>
                </a:solidFill>
              </a:rPr>
              <a:t> </a:t>
            </a:r>
            <a:r>
              <a:rPr lang="es-PE" sz="2200" kern="0" dirty="0" smtClean="0"/>
              <a:t>Es el importe de un préstamo o de una inversión en el momento cero.</a:t>
            </a:r>
          </a:p>
          <a:p>
            <a:pPr algn="just"/>
            <a:r>
              <a:rPr lang="es-PE" sz="2200" kern="0" dirty="0" smtClean="0">
                <a:solidFill>
                  <a:srgbClr val="0070C0"/>
                </a:solidFill>
              </a:rPr>
              <a:t>[</a:t>
            </a:r>
            <a:r>
              <a:rPr lang="es-PE" sz="2200" kern="0" dirty="0" err="1" smtClean="0">
                <a:solidFill>
                  <a:srgbClr val="0070C0"/>
                </a:solidFill>
              </a:rPr>
              <a:t>Vf</a:t>
            </a:r>
            <a:r>
              <a:rPr lang="es-PE" sz="2200" kern="0" dirty="0" smtClean="0">
                <a:solidFill>
                  <a:srgbClr val="0070C0"/>
                </a:solidFill>
              </a:rPr>
              <a:t>]: </a:t>
            </a:r>
            <a:r>
              <a:rPr lang="es-PE" sz="2200" kern="0" dirty="0" smtClean="0"/>
              <a:t>Argumento opcional, que se utiliza sino se considera “va”, entonces la función de pago obtiene una renta uniforme en función del importe “</a:t>
            </a:r>
            <a:r>
              <a:rPr lang="es-PE" sz="2200" kern="0" dirty="0" err="1" smtClean="0"/>
              <a:t>vf</a:t>
            </a:r>
            <a:r>
              <a:rPr lang="es-PE" sz="2200" kern="0" dirty="0" smtClean="0"/>
              <a:t>”.</a:t>
            </a:r>
          </a:p>
          <a:p>
            <a:pPr algn="just"/>
            <a:r>
              <a:rPr lang="es-PE" sz="2200" kern="0" dirty="0" smtClean="0">
                <a:solidFill>
                  <a:srgbClr val="0070C0"/>
                </a:solidFill>
              </a:rPr>
              <a:t>[Tipo]: </a:t>
            </a:r>
            <a:r>
              <a:rPr lang="es-PE" sz="2200" kern="0" dirty="0" smtClean="0"/>
              <a:t>Argumento opcional  tipo=0 se obtiene anualidades vencidas y con tipo=1 se obtiene anualidades anticipadas.</a:t>
            </a:r>
          </a:p>
          <a:p>
            <a:pPr algn="just"/>
            <a:endParaRPr lang="es-PE" sz="800" kern="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Excel Financiero</a:t>
            </a:r>
            <a:endParaRPr lang="es-ES" sz="1350" b="1" dirty="0">
              <a:solidFill>
                <a:schemeClr val="bg1"/>
              </a:solidFill>
            </a:endParaRPr>
          </a:p>
        </p:txBody>
      </p:sp>
      <p:sp>
        <p:nvSpPr>
          <p:cNvPr id="13" name="Rectangle 6"/>
          <p:cNvSpPr>
            <a:spLocks noChangeArrowheads="1"/>
          </p:cNvSpPr>
          <p:nvPr/>
        </p:nvSpPr>
        <p:spPr bwMode="auto">
          <a:xfrm>
            <a:off x="1285852" y="0"/>
            <a:ext cx="5643602"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2050"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7" name="9 Subtítulo"/>
          <p:cNvSpPr>
            <a:spLocks noGrp="1"/>
          </p:cNvSpPr>
          <p:nvPr>
            <p:ph type="subTitle" idx="1"/>
          </p:nvPr>
        </p:nvSpPr>
        <p:spPr>
          <a:xfrm>
            <a:off x="357158" y="1142984"/>
            <a:ext cx="3714776"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dirty="0" smtClean="0">
                <a:solidFill>
                  <a:srgbClr val="92D050"/>
                </a:solidFill>
              </a:rPr>
              <a:t>Funciones Financieras</a:t>
            </a:r>
            <a:endParaRPr lang="es-ES" sz="2800" b="1" dirty="0">
              <a:solidFill>
                <a:srgbClr val="92D050"/>
              </a:solidFill>
            </a:endParaRPr>
          </a:p>
        </p:txBody>
      </p:sp>
      <p:sp>
        <p:nvSpPr>
          <p:cNvPr id="8" name="9 Subtítulo"/>
          <p:cNvSpPr txBox="1">
            <a:spLocks/>
          </p:cNvSpPr>
          <p:nvPr/>
        </p:nvSpPr>
        <p:spPr bwMode="auto">
          <a:xfrm>
            <a:off x="357158" y="1571612"/>
            <a:ext cx="8501122" cy="200026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20000"/>
              </a:spcBef>
              <a:spcAft>
                <a:spcPct val="0"/>
              </a:spcAft>
              <a:buClrTx/>
              <a:buSzTx/>
              <a:buFontTx/>
              <a:buNone/>
              <a:tabLst/>
              <a:defRPr/>
            </a:pPr>
            <a:r>
              <a:rPr lang="es-ES" sz="2200" kern="0" dirty="0" smtClean="0">
                <a:latin typeface="+mn-lt"/>
              </a:rPr>
              <a:t>Estas funciones usan variables que se denominan argumentos y muchas funciones usan iguales argumentos para obtener resultados diferentes.</a:t>
            </a:r>
            <a:endParaRPr lang="es-ES" sz="800" kern="0" dirty="0" smtClean="0">
              <a:latin typeface="+mn-lt"/>
            </a:endParaRPr>
          </a:p>
          <a:p>
            <a:pPr marL="0" marR="0" lvl="0" indent="0" algn="just" defTabSz="914400" rtl="0" eaLnBrk="1" fontAlgn="base" latinLnBrk="0" hangingPunct="1">
              <a:lnSpc>
                <a:spcPct val="100000"/>
              </a:lnSpc>
              <a:spcBef>
                <a:spcPct val="20000"/>
              </a:spcBef>
              <a:spcAft>
                <a:spcPct val="0"/>
              </a:spcAft>
              <a:buClrTx/>
              <a:buSzTx/>
              <a:buFontTx/>
              <a:buNone/>
              <a:tabLst/>
              <a:defRPr/>
            </a:pPr>
            <a:r>
              <a:rPr lang="es-ES" sz="2800" b="1" dirty="0" smtClean="0">
                <a:solidFill>
                  <a:srgbClr val="92D050"/>
                </a:solidFill>
              </a:rPr>
              <a:t>Base</a:t>
            </a:r>
          </a:p>
          <a:p>
            <a:pPr marL="0" marR="0" lvl="0" indent="0" algn="just" defTabSz="914400" rtl="0" eaLnBrk="1" fontAlgn="base" latinLnBrk="0" hangingPunct="1">
              <a:lnSpc>
                <a:spcPct val="100000"/>
              </a:lnSpc>
              <a:spcBef>
                <a:spcPct val="20000"/>
              </a:spcBef>
              <a:spcAft>
                <a:spcPct val="0"/>
              </a:spcAft>
              <a:buClrTx/>
              <a:buSzTx/>
              <a:buFontTx/>
              <a:buNone/>
              <a:tabLst/>
              <a:defRPr/>
            </a:pPr>
            <a:r>
              <a:rPr lang="es-ES" sz="2200" kern="0" dirty="0" smtClean="0">
                <a:latin typeface="+mn-lt"/>
              </a:rPr>
              <a:t>Nos señala el método para contar los días del mes y el año utilizar. Dicha base pued</a:t>
            </a:r>
            <a:r>
              <a:rPr lang="es-ES" sz="2200" kern="0" dirty="0" smtClean="0"/>
              <a:t>e adoptar  como valor: 0, 1, 2, 3 y 4 que significa.</a:t>
            </a:r>
            <a:endParaRPr lang="es-ES" sz="2200" kern="0" dirty="0" smtClean="0">
              <a:latin typeface="+mn-lt"/>
            </a:endParaRPr>
          </a:p>
          <a:p>
            <a:pPr marL="0" marR="0" lvl="0" indent="0" algn="l" defTabSz="914400" rtl="0" eaLnBrk="1" fontAlgn="base" latinLnBrk="0" hangingPunct="1">
              <a:lnSpc>
                <a:spcPct val="100000"/>
              </a:lnSpc>
              <a:spcBef>
                <a:spcPct val="20000"/>
              </a:spcBef>
              <a:spcAft>
                <a:spcPct val="0"/>
              </a:spcAft>
              <a:buClrTx/>
              <a:buSzTx/>
              <a:buFontTx/>
              <a:buNone/>
              <a:tabLst/>
              <a:defRPr/>
            </a:pPr>
            <a:r>
              <a:rPr lang="es-ES" sz="2200" kern="0" dirty="0" smtClean="0">
                <a:latin typeface="+mn-lt"/>
              </a:rPr>
              <a:t> </a:t>
            </a:r>
            <a:endParaRPr kumimoji="0" lang="es-ES" sz="2200" b="0" i="0" u="none" strike="noStrike" kern="0" cap="none" spc="0" normalizeH="0" baseline="0" noProof="0" dirty="0">
              <a:ln>
                <a:noFill/>
              </a:ln>
              <a:effectLst/>
              <a:uLnTx/>
              <a:uFillTx/>
              <a:latin typeface="+mn-lt"/>
              <a:ea typeface="+mn-ea"/>
              <a:cs typeface="+mn-cs"/>
            </a:endParaRPr>
          </a:p>
        </p:txBody>
      </p:sp>
      <p:graphicFrame>
        <p:nvGraphicFramePr>
          <p:cNvPr id="9" name="8 Tabla"/>
          <p:cNvGraphicFramePr>
            <a:graphicFrameLocks noGrp="1"/>
          </p:cNvGraphicFramePr>
          <p:nvPr/>
        </p:nvGraphicFramePr>
        <p:xfrm>
          <a:off x="500035" y="4000504"/>
          <a:ext cx="8286807" cy="2250440"/>
        </p:xfrm>
        <a:graphic>
          <a:graphicData uri="http://schemas.openxmlformats.org/drawingml/2006/table">
            <a:tbl>
              <a:tblPr firstRow="1" bandRow="1" bandCol="1">
                <a:tableStyleId>{F2DE63D5-997A-4646-A377-4702673A728D}</a:tableStyleId>
              </a:tblPr>
              <a:tblGrid>
                <a:gridCol w="1785949"/>
                <a:gridCol w="2786082"/>
                <a:gridCol w="3714776"/>
              </a:tblGrid>
              <a:tr h="370840">
                <a:tc>
                  <a:txBody>
                    <a:bodyPr/>
                    <a:lstStyle/>
                    <a:p>
                      <a:pPr algn="ctr"/>
                      <a:r>
                        <a:rPr lang="es-ES" sz="2000" dirty="0" smtClean="0"/>
                        <a:t>Base</a:t>
                      </a:r>
                      <a:endParaRPr lang="es-ES" sz="2000" dirty="0"/>
                    </a:p>
                  </a:txBody>
                  <a:tcPr/>
                </a:tc>
                <a:tc>
                  <a:txBody>
                    <a:bodyPr/>
                    <a:lstStyle/>
                    <a:p>
                      <a:pPr algn="ctr"/>
                      <a:r>
                        <a:rPr lang="es-ES" sz="2000" dirty="0" smtClean="0"/>
                        <a:t>Base para Contar Días</a:t>
                      </a:r>
                      <a:endParaRPr lang="es-ES" sz="2000" dirty="0"/>
                    </a:p>
                  </a:txBody>
                  <a:tcPr/>
                </a:tc>
                <a:tc>
                  <a:txBody>
                    <a:bodyPr/>
                    <a:lstStyle/>
                    <a:p>
                      <a:pPr algn="ctr"/>
                      <a:r>
                        <a:rPr lang="es-ES" sz="2000" dirty="0" smtClean="0"/>
                        <a:t>Significado</a:t>
                      </a:r>
                      <a:endParaRPr lang="es-ES" sz="2000" dirty="0"/>
                    </a:p>
                  </a:txBody>
                  <a:tcPr/>
                </a:tc>
              </a:tr>
              <a:tr h="370840">
                <a:tc>
                  <a:txBody>
                    <a:bodyPr/>
                    <a:lstStyle/>
                    <a:p>
                      <a:pPr algn="ctr"/>
                      <a:r>
                        <a:rPr lang="es-ES" dirty="0" smtClean="0"/>
                        <a:t>0 u omisión</a:t>
                      </a:r>
                      <a:endParaRPr lang="es-ES" dirty="0"/>
                    </a:p>
                  </a:txBody>
                  <a:tcPr/>
                </a:tc>
                <a:tc>
                  <a:txBody>
                    <a:bodyPr/>
                    <a:lstStyle/>
                    <a:p>
                      <a:pPr algn="ctr"/>
                      <a:r>
                        <a:rPr lang="es-ES" dirty="0" smtClean="0"/>
                        <a:t>US 30/360</a:t>
                      </a:r>
                      <a:endParaRPr lang="es-ES" dirty="0"/>
                    </a:p>
                  </a:txBody>
                  <a:tcPr/>
                </a:tc>
                <a:tc>
                  <a:txBody>
                    <a:bodyPr/>
                    <a:lstStyle/>
                    <a:p>
                      <a:r>
                        <a:rPr lang="es-ES" dirty="0" smtClean="0"/>
                        <a:t>Mes de 30 días y años de 360 días.</a:t>
                      </a:r>
                      <a:endParaRPr lang="es-ES" dirty="0"/>
                    </a:p>
                  </a:txBody>
                  <a:tcPr/>
                </a:tc>
              </a:tr>
              <a:tr h="370840">
                <a:tc>
                  <a:txBody>
                    <a:bodyPr/>
                    <a:lstStyle/>
                    <a:p>
                      <a:pPr algn="ctr"/>
                      <a:r>
                        <a:rPr lang="es-ES" dirty="0" smtClean="0"/>
                        <a:t>1</a:t>
                      </a:r>
                      <a:endParaRPr lang="es-ES" dirty="0"/>
                    </a:p>
                  </a:txBody>
                  <a:tcPr/>
                </a:tc>
                <a:tc>
                  <a:txBody>
                    <a:bodyPr/>
                    <a:lstStyle/>
                    <a:p>
                      <a:pPr algn="ctr"/>
                      <a:r>
                        <a:rPr lang="es-ES" dirty="0" smtClean="0"/>
                        <a:t>Real/real</a:t>
                      </a:r>
                      <a:endParaRPr lang="es-ES" dirty="0"/>
                    </a:p>
                  </a:txBody>
                  <a:tcPr/>
                </a:tc>
                <a:tc>
                  <a:txBody>
                    <a:bodyPr/>
                    <a:lstStyle/>
                    <a:p>
                      <a:r>
                        <a:rPr lang="es-ES" dirty="0" smtClean="0"/>
                        <a:t>Mes calendario y años calendario.</a:t>
                      </a:r>
                      <a:endParaRPr lang="es-ES" dirty="0"/>
                    </a:p>
                  </a:txBody>
                  <a:tcPr/>
                </a:tc>
              </a:tr>
              <a:tr h="370840">
                <a:tc>
                  <a:txBody>
                    <a:bodyPr/>
                    <a:lstStyle/>
                    <a:p>
                      <a:pPr algn="ctr"/>
                      <a:r>
                        <a:rPr lang="es-ES" dirty="0" smtClean="0"/>
                        <a:t>2</a:t>
                      </a:r>
                      <a:endParaRPr lang="es-ES" dirty="0"/>
                    </a:p>
                  </a:txBody>
                  <a:tcPr/>
                </a:tc>
                <a:tc>
                  <a:txBody>
                    <a:bodyPr/>
                    <a:lstStyle/>
                    <a:p>
                      <a:pPr algn="ctr"/>
                      <a:r>
                        <a:rPr lang="es-ES" dirty="0" smtClean="0"/>
                        <a:t>Real/360</a:t>
                      </a:r>
                      <a:endParaRPr lang="es-ES" dirty="0"/>
                    </a:p>
                  </a:txBody>
                  <a:tcPr/>
                </a:tc>
                <a:tc>
                  <a:txBody>
                    <a:bodyPr/>
                    <a:lstStyle/>
                    <a:p>
                      <a:r>
                        <a:rPr lang="es-ES" dirty="0" smtClean="0"/>
                        <a:t>Mes calendario y año de 360 días</a:t>
                      </a:r>
                      <a:endParaRPr lang="es-ES" dirty="0"/>
                    </a:p>
                  </a:txBody>
                  <a:tcPr/>
                </a:tc>
              </a:tr>
              <a:tr h="370840">
                <a:tc>
                  <a:txBody>
                    <a:bodyPr/>
                    <a:lstStyle/>
                    <a:p>
                      <a:pPr algn="ctr"/>
                      <a:r>
                        <a:rPr lang="es-ES" dirty="0" smtClean="0"/>
                        <a:t>3</a:t>
                      </a:r>
                      <a:endParaRPr lang="es-ES" dirty="0"/>
                    </a:p>
                  </a:txBody>
                  <a:tcPr/>
                </a:tc>
                <a:tc>
                  <a:txBody>
                    <a:bodyPr/>
                    <a:lstStyle/>
                    <a:p>
                      <a:pPr algn="ctr"/>
                      <a:r>
                        <a:rPr lang="es-ES" dirty="0" smtClean="0"/>
                        <a:t>Real/365</a:t>
                      </a:r>
                      <a:endParaRPr lang="es-ES" dirty="0"/>
                    </a:p>
                  </a:txBody>
                  <a:tcPr/>
                </a:tc>
                <a:tc>
                  <a:txBody>
                    <a:bodyPr/>
                    <a:lstStyle/>
                    <a:p>
                      <a:r>
                        <a:rPr lang="es-ES" dirty="0" smtClean="0"/>
                        <a:t>Mes calendario y año</a:t>
                      </a:r>
                      <a:r>
                        <a:rPr lang="es-ES" baseline="0" dirty="0" smtClean="0"/>
                        <a:t> de 365 días</a:t>
                      </a:r>
                      <a:endParaRPr lang="es-ES" dirty="0"/>
                    </a:p>
                  </a:txBody>
                  <a:tcPr/>
                </a:tc>
              </a:tr>
              <a:tr h="370840">
                <a:tc>
                  <a:txBody>
                    <a:bodyPr/>
                    <a:lstStyle/>
                    <a:p>
                      <a:pPr algn="ctr"/>
                      <a:r>
                        <a:rPr lang="es-ES" dirty="0" smtClean="0"/>
                        <a:t>4</a:t>
                      </a:r>
                      <a:endParaRPr lang="es-ES" dirty="0"/>
                    </a:p>
                  </a:txBody>
                  <a:tcPr/>
                </a:tc>
                <a:tc>
                  <a:txBody>
                    <a:bodyPr/>
                    <a:lstStyle/>
                    <a:p>
                      <a:pPr algn="ctr"/>
                      <a:r>
                        <a:rPr lang="es-ES" dirty="0" smtClean="0"/>
                        <a:t>Europea 30/360</a:t>
                      </a:r>
                      <a:endParaRPr lang="es-ES" dirty="0"/>
                    </a:p>
                  </a:txBody>
                  <a:tcPr/>
                </a:tc>
                <a:tc>
                  <a:txBody>
                    <a:bodyPr/>
                    <a:lstStyle/>
                    <a:p>
                      <a:r>
                        <a:rPr lang="es-ES" dirty="0" smtClean="0"/>
                        <a:t>Mes de 30 días y año de 360 días.</a:t>
                      </a:r>
                      <a:endParaRPr lang="es-ES" dirty="0"/>
                    </a:p>
                  </a:txBody>
                  <a:tcPr/>
                </a:tc>
              </a:tr>
            </a:tbl>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3786190"/>
            <a:ext cx="8572560" cy="25003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i="1" kern="0" dirty="0" err="1" smtClean="0">
                <a:latin typeface="Times New Roman" pitchFamily="18" charset="0"/>
                <a:cs typeface="Times New Roman" pitchFamily="18" charset="0"/>
              </a:rPr>
              <a:t>I</a:t>
            </a:r>
            <a:r>
              <a:rPr lang="es-PE" sz="1400" i="1" kern="0" dirty="0" err="1" smtClean="0">
                <a:latin typeface="Times New Roman" pitchFamily="18" charset="0"/>
                <a:cs typeface="Times New Roman" pitchFamily="18" charset="0"/>
              </a:rPr>
              <a:t>k</a:t>
            </a:r>
            <a:r>
              <a:rPr lang="es-PE" sz="2200" i="1" kern="0" dirty="0" smtClean="0">
                <a:latin typeface="Times New Roman" pitchFamily="18" charset="0"/>
                <a:cs typeface="Times New Roman" pitchFamily="18" charset="0"/>
              </a:rPr>
              <a:t> </a:t>
            </a:r>
            <a:r>
              <a:rPr lang="es-PE" sz="2200" kern="0" dirty="0" smtClean="0">
                <a:latin typeface="+mj-lt"/>
                <a:cs typeface="Times New Roman" pitchFamily="18" charset="0"/>
              </a:rPr>
              <a:t>: </a:t>
            </a:r>
            <a:r>
              <a:rPr lang="es-PE" sz="2200" kern="0" dirty="0" smtClean="0"/>
              <a:t>Es la k-</a:t>
            </a:r>
            <a:r>
              <a:rPr lang="es-PE" sz="2200" kern="0" dirty="0" err="1" smtClean="0"/>
              <a:t>ésima</a:t>
            </a:r>
            <a:r>
              <a:rPr lang="es-PE" sz="2200" kern="0" dirty="0" smtClean="0"/>
              <a:t> cuota de interés correspondiente a la k-</a:t>
            </a:r>
            <a:r>
              <a:rPr lang="es-PE" sz="2200" kern="0" dirty="0" err="1" smtClean="0"/>
              <a:t>ésima</a:t>
            </a:r>
            <a:r>
              <a:rPr lang="es-PE" sz="2200" kern="0" dirty="0" smtClean="0"/>
              <a:t> cuota uniforme.</a:t>
            </a:r>
          </a:p>
          <a:p>
            <a:pPr algn="just"/>
            <a:r>
              <a:rPr lang="es-PE" sz="2200" i="1" kern="0" dirty="0" smtClean="0"/>
              <a:t>K</a:t>
            </a:r>
            <a:r>
              <a:rPr lang="es-PE" sz="2200" kern="0" dirty="0" smtClean="0"/>
              <a:t> : Es el número de cuota uniforme  en una anualidad con renta anticipada k = n – 1. </a:t>
            </a:r>
          </a:p>
          <a:p>
            <a:pPr algn="just">
              <a:buBlip>
                <a:blip r:embed="rId5"/>
              </a:buBlip>
            </a:pPr>
            <a:r>
              <a:rPr lang="es-PE" sz="2200" kern="0" dirty="0" smtClean="0"/>
              <a:t> Si </a:t>
            </a:r>
            <a:r>
              <a:rPr lang="es-PE" sz="2200" i="1" kern="0" dirty="0" smtClean="0"/>
              <a:t>k=1</a:t>
            </a:r>
            <a:r>
              <a:rPr lang="es-PE" sz="2200" kern="0" dirty="0" smtClean="0"/>
              <a:t> (verdadero), cuando se cumple la condición; es decir se evalúa la primera cuota y toma valor </a:t>
            </a:r>
            <a:r>
              <a:rPr lang="es-PE" sz="2200" i="1" kern="0" dirty="0" smtClean="0"/>
              <a:t>k=0</a:t>
            </a:r>
            <a:r>
              <a:rPr lang="es-PE" sz="2200" kern="0" dirty="0" smtClean="0"/>
              <a:t> (falso), cuando la función devuelve el interés generado sólo hasta la penúltima cuota (caso cuota anticipada).</a:t>
            </a:r>
          </a:p>
          <a:p>
            <a:pPr algn="just"/>
            <a:endParaRPr lang="es-PE" sz="2200" kern="0" dirty="0" smtClean="0"/>
          </a:p>
          <a:p>
            <a:pPr algn="just"/>
            <a:endParaRPr lang="es-PE" sz="2200" kern="0" dirty="0" smtClean="0"/>
          </a:p>
        </p:txBody>
      </p:sp>
      <p:sp>
        <p:nvSpPr>
          <p:cNvPr id="9" name="9 Subtítulo"/>
          <p:cNvSpPr txBox="1">
            <a:spLocks/>
          </p:cNvSpPr>
          <p:nvPr/>
        </p:nvSpPr>
        <p:spPr bwMode="auto">
          <a:xfrm>
            <a:off x="357158" y="1142984"/>
            <a:ext cx="8429684" cy="27146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solidFill>
                  <a:srgbClr val="92D050"/>
                </a:solidFill>
              </a:rPr>
              <a:t>Fórmula :</a:t>
            </a:r>
          </a:p>
          <a:p>
            <a:pPr algn="just"/>
            <a:r>
              <a:rPr lang="es-PE" sz="2200" kern="0" dirty="0" smtClean="0">
                <a:solidFill>
                  <a:srgbClr val="92D050"/>
                </a:solidFill>
              </a:rPr>
              <a:t>   </a:t>
            </a:r>
          </a:p>
          <a:p>
            <a:pPr algn="just"/>
            <a:endParaRPr lang="es-PE" sz="2200" kern="0" dirty="0" smtClean="0"/>
          </a:p>
          <a:p>
            <a:pPr algn="just"/>
            <a:endParaRPr lang="es-PE" sz="800" kern="0" dirty="0" smtClean="0"/>
          </a:p>
        </p:txBody>
      </p:sp>
      <p:graphicFrame>
        <p:nvGraphicFramePr>
          <p:cNvPr id="12" name="11 Tabla"/>
          <p:cNvGraphicFramePr>
            <a:graphicFrameLocks noGrp="1"/>
          </p:cNvGraphicFramePr>
          <p:nvPr/>
        </p:nvGraphicFramePr>
        <p:xfrm>
          <a:off x="285720" y="1500174"/>
          <a:ext cx="8643998" cy="2143140"/>
        </p:xfrm>
        <a:graphic>
          <a:graphicData uri="http://schemas.openxmlformats.org/drawingml/2006/table">
            <a:tbl>
              <a:tblPr firstRow="1" lastRow="1">
                <a:tableStyleId>{0505E3EF-67EA-436B-97B2-0124C06EBD24}</a:tableStyleId>
              </a:tblPr>
              <a:tblGrid>
                <a:gridCol w="1500198"/>
                <a:gridCol w="7143800"/>
              </a:tblGrid>
              <a:tr h="1071570">
                <a:tc>
                  <a:txBody>
                    <a:bodyPr/>
                    <a:lstStyle/>
                    <a:p>
                      <a:endParaRPr lang="es-ES" dirty="0" smtClean="0"/>
                    </a:p>
                    <a:p>
                      <a:r>
                        <a:rPr lang="es-ES" dirty="0" smtClean="0">
                          <a:solidFill>
                            <a:schemeClr val="bg1">
                              <a:lumMod val="95000"/>
                            </a:schemeClr>
                          </a:solidFill>
                        </a:rPr>
                        <a:t>Amortización</a:t>
                      </a:r>
                      <a:endParaRPr lang="es-ES" dirty="0">
                        <a:solidFill>
                          <a:schemeClr val="bg1">
                            <a:lumMod val="95000"/>
                          </a:schemeClr>
                        </a:solidFill>
                      </a:endParaRPr>
                    </a:p>
                  </a:txBody>
                  <a:tcPr>
                    <a:solidFill>
                      <a:schemeClr val="accent3">
                        <a:lumMod val="60000"/>
                        <a:lumOff val="40000"/>
                      </a:schemeClr>
                    </a:solidFill>
                  </a:tcPr>
                </a:tc>
                <a:tc>
                  <a:txBody>
                    <a:bodyPr/>
                    <a:lstStyle/>
                    <a:p>
                      <a:endParaRPr lang="es-ES" dirty="0"/>
                    </a:p>
                  </a:txBody>
                  <a:tcPr/>
                </a:tc>
              </a:tr>
              <a:tr h="1071570">
                <a:tc>
                  <a:txBody>
                    <a:bodyPr/>
                    <a:lstStyle/>
                    <a:p>
                      <a:endParaRPr lang="es-ES" sz="800" dirty="0" smtClean="0"/>
                    </a:p>
                    <a:p>
                      <a:r>
                        <a:rPr lang="es-ES" dirty="0" smtClean="0">
                          <a:solidFill>
                            <a:schemeClr val="bg1">
                              <a:lumMod val="95000"/>
                            </a:schemeClr>
                          </a:solidFill>
                        </a:rPr>
                        <a:t>Fondo de Amortización</a:t>
                      </a:r>
                      <a:endParaRPr lang="es-ES" dirty="0">
                        <a:solidFill>
                          <a:schemeClr val="bg1">
                            <a:lumMod val="95000"/>
                          </a:schemeClr>
                        </a:solidFill>
                      </a:endParaRPr>
                    </a:p>
                  </a:txBody>
                  <a:tcPr>
                    <a:solidFill>
                      <a:schemeClr val="accent3">
                        <a:lumMod val="60000"/>
                        <a:lumOff val="40000"/>
                      </a:schemeClr>
                    </a:solidFill>
                  </a:tcPr>
                </a:tc>
                <a:tc>
                  <a:txBody>
                    <a:bodyPr/>
                    <a:lstStyle/>
                    <a:p>
                      <a:endParaRPr lang="es-ES" dirty="0"/>
                    </a:p>
                  </a:txBody>
                  <a:tcPr/>
                </a:tc>
              </a:tr>
            </a:tbl>
          </a:graphicData>
        </a:graphic>
      </p:graphicFrame>
      <p:graphicFrame>
        <p:nvGraphicFramePr>
          <p:cNvPr id="14" name="13 Objeto"/>
          <p:cNvGraphicFramePr>
            <a:graphicFrameLocks noChangeAspect="1"/>
          </p:cNvGraphicFramePr>
          <p:nvPr/>
        </p:nvGraphicFramePr>
        <p:xfrm>
          <a:off x="2000232" y="1643050"/>
          <a:ext cx="6786610" cy="785818"/>
        </p:xfrm>
        <a:graphic>
          <a:graphicData uri="http://schemas.openxmlformats.org/presentationml/2006/ole">
            <p:oleObj spid="_x0000_s47106" name="Ecuación" r:id="rId6" imgW="4114800" imgH="482400" progId="Equation.3">
              <p:embed/>
            </p:oleObj>
          </a:graphicData>
        </a:graphic>
      </p:graphicFrame>
      <p:graphicFrame>
        <p:nvGraphicFramePr>
          <p:cNvPr id="15" name="14 Objeto"/>
          <p:cNvGraphicFramePr>
            <a:graphicFrameLocks noChangeAspect="1"/>
          </p:cNvGraphicFramePr>
          <p:nvPr/>
        </p:nvGraphicFramePr>
        <p:xfrm>
          <a:off x="1944688" y="2714625"/>
          <a:ext cx="3328987" cy="785813"/>
        </p:xfrm>
        <a:graphic>
          <a:graphicData uri="http://schemas.openxmlformats.org/presentationml/2006/ole">
            <p:oleObj spid="_x0000_s47107" name="Ecuación" r:id="rId7" imgW="1511280" imgH="457200" progId="Equation.3">
              <p:embed/>
            </p:oleObj>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214422"/>
            <a:ext cx="8572560" cy="12858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4"/>
              </a:buBlip>
            </a:pPr>
            <a:r>
              <a:rPr lang="es-PE" sz="2000" i="1" kern="0" dirty="0" smtClean="0">
                <a:latin typeface="Times New Roman" pitchFamily="18" charset="0"/>
                <a:cs typeface="Times New Roman" pitchFamily="18" charset="0"/>
              </a:rPr>
              <a:t> </a:t>
            </a:r>
            <a:r>
              <a:rPr lang="es-PE" sz="2000" kern="0" dirty="0" smtClean="0">
                <a:latin typeface="+mj-lt"/>
                <a:cs typeface="Times New Roman" pitchFamily="18" charset="0"/>
              </a:rPr>
              <a:t>Un préstamo de S./ 50 000 debe ser amortizado en un período de medio año con cuotas uniformes mensuales vencidas o anticipadas. El Banco  Fin del Tiempo  cobra una TEA del  13%. Se pide calcular la cuota de interés  mensual que devengaría el préstamo en el sistema de amortización.</a:t>
            </a:r>
            <a:endParaRPr lang="es-PE" sz="2000" kern="0" dirty="0" smtClean="0"/>
          </a:p>
          <a:p>
            <a:pPr algn="just"/>
            <a:endParaRPr lang="es-PE" sz="2200" kern="0" dirty="0" smtClean="0"/>
          </a:p>
        </p:txBody>
      </p:sp>
      <p:pic>
        <p:nvPicPr>
          <p:cNvPr id="50182" name="Picture 6"/>
          <p:cNvPicPr>
            <a:picLocks noChangeAspect="1" noChangeArrowheads="1"/>
          </p:cNvPicPr>
          <p:nvPr/>
        </p:nvPicPr>
        <p:blipFill>
          <a:blip r:embed="rId5"/>
          <a:srcRect/>
          <a:stretch>
            <a:fillRect/>
          </a:stretch>
        </p:blipFill>
        <p:spPr bwMode="auto">
          <a:xfrm>
            <a:off x="642910" y="2500306"/>
            <a:ext cx="7643866" cy="3886201"/>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9" name="9 Subtítulo"/>
          <p:cNvSpPr txBox="1">
            <a:spLocks/>
          </p:cNvSpPr>
          <p:nvPr/>
        </p:nvSpPr>
        <p:spPr bwMode="auto">
          <a:xfrm>
            <a:off x="357158" y="1214422"/>
            <a:ext cx="8429684" cy="17859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4"/>
              </a:buBlip>
            </a:pPr>
            <a:r>
              <a:rPr lang="es-PE" sz="2200" kern="0" dirty="0" smtClean="0"/>
              <a:t> Para acumular un fondo de S./50</a:t>
            </a:r>
            <a:r>
              <a:rPr lang="es-PE" sz="1000" kern="0" dirty="0" smtClean="0"/>
              <a:t> </a:t>
            </a:r>
            <a:r>
              <a:rPr lang="es-PE" sz="2200" kern="0" dirty="0" smtClean="0"/>
              <a:t>000 en el período de año se requiere depositar cada fin de mes, una cuota uniforme de S./8521.99 ó S./ 8461.51 según sea  vencida o anticipada. El Banco Maya remunera por los depósitos una TEA del 8%. Se requiere conocer el interés que generará el fondo en cada uno de esos meses.</a:t>
            </a:r>
          </a:p>
          <a:p>
            <a:pPr algn="just"/>
            <a:endParaRPr lang="es-PE" sz="800" kern="0" dirty="0" smtClean="0"/>
          </a:p>
        </p:txBody>
      </p:sp>
      <p:pic>
        <p:nvPicPr>
          <p:cNvPr id="51203" name="Picture 3"/>
          <p:cNvPicPr>
            <a:picLocks noChangeAspect="1" noChangeArrowheads="1"/>
          </p:cNvPicPr>
          <p:nvPr/>
        </p:nvPicPr>
        <p:blipFill>
          <a:blip r:embed="rId5"/>
          <a:srcRect/>
          <a:stretch>
            <a:fillRect/>
          </a:stretch>
        </p:blipFill>
        <p:spPr bwMode="auto">
          <a:xfrm>
            <a:off x="857224" y="3214686"/>
            <a:ext cx="7358114" cy="2909891"/>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357158" y="1142984"/>
            <a:ext cx="5286412"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Importe Acumulado de Interés</a:t>
            </a:r>
            <a:endParaRPr lang="es-ES" sz="2800" b="1" u="sng" dirty="0">
              <a:solidFill>
                <a:srgbClr val="92D050"/>
              </a:solidFill>
            </a:endParaRPr>
          </a:p>
        </p:txBody>
      </p:sp>
      <p:sp>
        <p:nvSpPr>
          <p:cNvPr id="9" name="9 Subtítulo"/>
          <p:cNvSpPr txBox="1">
            <a:spLocks/>
          </p:cNvSpPr>
          <p:nvPr/>
        </p:nvSpPr>
        <p:spPr bwMode="auto">
          <a:xfrm>
            <a:off x="357158" y="1571612"/>
            <a:ext cx="8429684" cy="478634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Es un sistema de amortización de préstamo de  cuotas uniformes vencidas o anticipadas; que devuelve la cuota de interés de un período o la suma de las cuotas de interés consecutivas.</a:t>
            </a:r>
            <a:endParaRPr lang="es-PE" sz="500" kern="0" dirty="0" smtClean="0"/>
          </a:p>
          <a:p>
            <a:pPr algn="just"/>
            <a:endParaRPr lang="es-PE" sz="500" i="1" kern="0" dirty="0" smtClean="0"/>
          </a:p>
          <a:p>
            <a:pPr algn="just"/>
            <a:r>
              <a:rPr lang="es-PE" sz="2200" kern="0" dirty="0" smtClean="0">
                <a:solidFill>
                  <a:schemeClr val="accent6">
                    <a:lumMod val="75000"/>
                  </a:schemeClr>
                </a:solidFill>
              </a:rPr>
              <a:t>PAGO.INT.ENTRE(tasa; </a:t>
            </a:r>
            <a:r>
              <a:rPr lang="es-PE" sz="2200" kern="0" dirty="0" err="1" smtClean="0">
                <a:solidFill>
                  <a:schemeClr val="accent6">
                    <a:lumMod val="75000"/>
                  </a:schemeClr>
                </a:solidFill>
              </a:rPr>
              <a:t>nper</a:t>
            </a:r>
            <a:r>
              <a:rPr lang="es-PE" sz="2200" kern="0" dirty="0" smtClean="0">
                <a:solidFill>
                  <a:schemeClr val="accent6">
                    <a:lumMod val="75000"/>
                  </a:schemeClr>
                </a:solidFill>
              </a:rPr>
              <a:t>; </a:t>
            </a:r>
            <a:r>
              <a:rPr lang="es-PE" sz="2200" kern="0" dirty="0" err="1" smtClean="0">
                <a:solidFill>
                  <a:schemeClr val="accent6">
                    <a:lumMod val="75000"/>
                  </a:schemeClr>
                </a:solidFill>
              </a:rPr>
              <a:t>vp</a:t>
            </a:r>
            <a:r>
              <a:rPr lang="es-PE" sz="2200" kern="0" dirty="0" smtClean="0">
                <a:solidFill>
                  <a:schemeClr val="accent6">
                    <a:lumMod val="75000"/>
                  </a:schemeClr>
                </a:solidFill>
              </a:rPr>
              <a:t>; </a:t>
            </a:r>
            <a:r>
              <a:rPr lang="es-PE" sz="2200" kern="0" dirty="0" err="1" smtClean="0">
                <a:solidFill>
                  <a:schemeClr val="accent6">
                    <a:lumMod val="75000"/>
                  </a:schemeClr>
                </a:solidFill>
              </a:rPr>
              <a:t>per_inicial</a:t>
            </a:r>
            <a:r>
              <a:rPr lang="es-PE" sz="2200" kern="0" dirty="0" smtClean="0">
                <a:solidFill>
                  <a:schemeClr val="accent6">
                    <a:lumMod val="75000"/>
                  </a:schemeClr>
                </a:solidFill>
              </a:rPr>
              <a:t>; </a:t>
            </a:r>
            <a:r>
              <a:rPr lang="es-PE" sz="2200" kern="0" dirty="0" err="1" smtClean="0">
                <a:solidFill>
                  <a:schemeClr val="accent6">
                    <a:lumMod val="75000"/>
                  </a:schemeClr>
                </a:solidFill>
              </a:rPr>
              <a:t>per_final</a:t>
            </a:r>
            <a:r>
              <a:rPr lang="es-PE" sz="2200" kern="0" dirty="0" smtClean="0">
                <a:solidFill>
                  <a:schemeClr val="accent6">
                    <a:lumMod val="75000"/>
                  </a:schemeClr>
                </a:solidFill>
              </a:rPr>
              <a:t>; tipo) </a:t>
            </a:r>
            <a:endParaRPr lang="es-PE" sz="800" kern="0" dirty="0" smtClean="0">
              <a:solidFill>
                <a:schemeClr val="accent6">
                  <a:lumMod val="75000"/>
                </a:schemeClr>
              </a:solidFill>
            </a:endParaRPr>
          </a:p>
          <a:p>
            <a:pPr algn="just"/>
            <a:endParaRPr lang="es-PE" sz="500" kern="0" dirty="0" smtClean="0">
              <a:solidFill>
                <a:schemeClr val="accent6">
                  <a:lumMod val="75000"/>
                </a:schemeClr>
              </a:solidFill>
            </a:endParaRPr>
          </a:p>
          <a:p>
            <a:pPr algn="just"/>
            <a:r>
              <a:rPr lang="es-PE" sz="2200" kern="0" dirty="0" smtClean="0">
                <a:solidFill>
                  <a:srgbClr val="0070C0"/>
                </a:solidFill>
              </a:rPr>
              <a:t>Tasa:</a:t>
            </a:r>
            <a:r>
              <a:rPr lang="es-PE" sz="2200" kern="0" dirty="0" smtClean="0">
                <a:solidFill>
                  <a:schemeClr val="accent3">
                    <a:lumMod val="75000"/>
                  </a:schemeClr>
                </a:solidFill>
              </a:rPr>
              <a:t> </a:t>
            </a:r>
            <a:r>
              <a:rPr lang="es-PE" sz="2200" kern="0" dirty="0" smtClean="0"/>
              <a:t>Tasa efectiva que esta en la misma unidades que el tiempo.</a:t>
            </a:r>
          </a:p>
          <a:p>
            <a:pPr algn="just"/>
            <a:r>
              <a:rPr lang="es-PE" sz="2200" kern="0" dirty="0" err="1" smtClean="0">
                <a:solidFill>
                  <a:srgbClr val="0070C0"/>
                </a:solidFill>
              </a:rPr>
              <a:t>Nper</a:t>
            </a:r>
            <a:r>
              <a:rPr lang="es-PE" sz="2200" kern="0" dirty="0" smtClean="0">
                <a:solidFill>
                  <a:srgbClr val="0070C0"/>
                </a:solidFill>
              </a:rPr>
              <a:t>: </a:t>
            </a:r>
            <a:r>
              <a:rPr lang="es-PE" sz="2200" kern="0" dirty="0" smtClean="0"/>
              <a:t>Es el número de amortizaciones.</a:t>
            </a:r>
          </a:p>
          <a:p>
            <a:pPr algn="just"/>
            <a:r>
              <a:rPr lang="es-PE" sz="2200" kern="0" dirty="0" err="1" smtClean="0">
                <a:solidFill>
                  <a:srgbClr val="0070C0"/>
                </a:solidFill>
              </a:rPr>
              <a:t>Vp</a:t>
            </a:r>
            <a:r>
              <a:rPr lang="es-PE" sz="2200" kern="0" dirty="0" smtClean="0">
                <a:solidFill>
                  <a:srgbClr val="0070C0"/>
                </a:solidFill>
              </a:rPr>
              <a:t>: </a:t>
            </a:r>
            <a:r>
              <a:rPr lang="es-PE" sz="2200" kern="0" dirty="0" smtClean="0"/>
              <a:t>Representa el valor presente.</a:t>
            </a:r>
          </a:p>
          <a:p>
            <a:pPr algn="just"/>
            <a:r>
              <a:rPr lang="es-PE" sz="2200" kern="0" dirty="0" err="1" smtClean="0">
                <a:solidFill>
                  <a:srgbClr val="0070C0"/>
                </a:solidFill>
              </a:rPr>
              <a:t>Per_inicial</a:t>
            </a:r>
            <a:r>
              <a:rPr lang="es-PE" sz="2200" kern="0" dirty="0" smtClean="0">
                <a:solidFill>
                  <a:srgbClr val="0070C0"/>
                </a:solidFill>
              </a:rPr>
              <a:t>:</a:t>
            </a:r>
            <a:r>
              <a:rPr lang="es-PE" sz="2200" kern="0" dirty="0" smtClean="0">
                <a:solidFill>
                  <a:schemeClr val="accent3">
                    <a:lumMod val="75000"/>
                  </a:schemeClr>
                </a:solidFill>
              </a:rPr>
              <a:t> </a:t>
            </a:r>
            <a:r>
              <a:rPr lang="es-PE" sz="2200" kern="0" dirty="0" smtClean="0"/>
              <a:t>Es el número de las cuotas uniformes que da el inicio a un conjunto de cuotas uniformes consecutivas.</a:t>
            </a:r>
          </a:p>
          <a:p>
            <a:pPr algn="just"/>
            <a:r>
              <a:rPr lang="es-PE" sz="2200" kern="0" dirty="0" err="1" smtClean="0">
                <a:solidFill>
                  <a:srgbClr val="0070C0"/>
                </a:solidFill>
              </a:rPr>
              <a:t>Per_final</a:t>
            </a:r>
            <a:r>
              <a:rPr lang="es-PE" sz="2200" kern="0" dirty="0" smtClean="0">
                <a:solidFill>
                  <a:srgbClr val="0070C0"/>
                </a:solidFill>
              </a:rPr>
              <a:t>: </a:t>
            </a:r>
            <a:r>
              <a:rPr lang="es-PE" sz="2200" kern="0" dirty="0" smtClean="0"/>
              <a:t>Es el número de cuotas uniformes que da termino al conjunto de cuotas consecutivas.</a:t>
            </a:r>
          </a:p>
          <a:p>
            <a:pPr algn="just"/>
            <a:r>
              <a:rPr lang="es-PE" sz="2200" kern="0" dirty="0" smtClean="0">
                <a:solidFill>
                  <a:srgbClr val="0070C0"/>
                </a:solidFill>
              </a:rPr>
              <a:t>Tipo: </a:t>
            </a:r>
            <a:r>
              <a:rPr lang="es-PE" sz="2200" kern="0" dirty="0" smtClean="0"/>
              <a:t>Argumento opcional  tipo=0 se obtiene anualidades vencidas y con tipo=1 se obtiene anualidades anticipadas.</a:t>
            </a:r>
          </a:p>
          <a:p>
            <a:pPr algn="just"/>
            <a:endParaRPr lang="es-PE" sz="800" kern="0"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14282" y="2071678"/>
            <a:ext cx="1357290" cy="5000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solidFill>
                  <a:srgbClr val="92D050"/>
                </a:solidFill>
              </a:rPr>
              <a:t>Fórmula :   </a:t>
            </a:r>
          </a:p>
          <a:p>
            <a:pPr algn="just"/>
            <a:endParaRPr lang="es-PE" sz="2200" kern="0" dirty="0" smtClean="0"/>
          </a:p>
          <a:p>
            <a:pPr algn="just"/>
            <a:endParaRPr lang="es-PE" sz="800" kern="0" dirty="0" smtClean="0"/>
          </a:p>
        </p:txBody>
      </p:sp>
      <p:sp>
        <p:nvSpPr>
          <p:cNvPr id="9" name="8 Rectángulo redondeado"/>
          <p:cNvSpPr/>
          <p:nvPr/>
        </p:nvSpPr>
        <p:spPr>
          <a:xfrm>
            <a:off x="1428728" y="1571612"/>
            <a:ext cx="7500990" cy="1357322"/>
          </a:xfrm>
          <a:prstGeom prst="roundRect">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endParaRPr lang="es-ES" dirty="0"/>
          </a:p>
        </p:txBody>
      </p:sp>
      <p:graphicFrame>
        <p:nvGraphicFramePr>
          <p:cNvPr id="11" name="10 Objeto"/>
          <p:cNvGraphicFramePr>
            <a:graphicFrameLocks noChangeAspect="1"/>
          </p:cNvGraphicFramePr>
          <p:nvPr/>
        </p:nvGraphicFramePr>
        <p:xfrm>
          <a:off x="1500166" y="1785926"/>
          <a:ext cx="7358114" cy="1000132"/>
        </p:xfrm>
        <a:graphic>
          <a:graphicData uri="http://schemas.openxmlformats.org/presentationml/2006/ole">
            <p:oleObj spid="_x0000_s52226" name="Ecuación" r:id="rId5" imgW="5295600" imgH="711000" progId="Equation.3">
              <p:embed/>
            </p:oleObj>
          </a:graphicData>
        </a:graphic>
      </p:graphicFrame>
      <p:sp>
        <p:nvSpPr>
          <p:cNvPr id="12" name="9 Subtítulo"/>
          <p:cNvSpPr txBox="1">
            <a:spLocks/>
          </p:cNvSpPr>
          <p:nvPr/>
        </p:nvSpPr>
        <p:spPr bwMode="auto">
          <a:xfrm>
            <a:off x="357158" y="3071810"/>
            <a:ext cx="8358246" cy="335758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l-GR" sz="2200" kern="0" dirty="0" smtClean="0"/>
              <a:t>α</a:t>
            </a:r>
            <a:r>
              <a:rPr lang="es-PE" sz="2200" kern="0" dirty="0" smtClean="0"/>
              <a:t>: Es el número de cuotas que da inicio al intervalo del número de cuotas constantes.</a:t>
            </a:r>
          </a:p>
          <a:p>
            <a:pPr algn="just"/>
            <a:r>
              <a:rPr lang="es-PE" sz="2200" i="1" kern="0" dirty="0" smtClean="0"/>
              <a:t>Z</a:t>
            </a:r>
            <a:r>
              <a:rPr lang="es-PE" sz="2200" kern="0" dirty="0" smtClean="0"/>
              <a:t>: Es el número de cuotas que da término al intervalo del número de cuotas constantes, de la que se quiere hallar la suma de cuotas de interés.</a:t>
            </a:r>
            <a:endParaRPr lang="es-PE" sz="900" kern="0" dirty="0" smtClean="0"/>
          </a:p>
          <a:p>
            <a:pPr algn="just"/>
            <a:r>
              <a:rPr lang="es-PE" sz="2200" kern="0" dirty="0" smtClean="0"/>
              <a:t>Tipo: Es </a:t>
            </a:r>
            <a:r>
              <a:rPr lang="es-ES" sz="2200" kern="0" dirty="0" smtClean="0"/>
              <a:t>el momento del pago de intereses (al comienzo o al final del período).</a:t>
            </a:r>
            <a:endParaRPr lang="es-PE" sz="2200" kern="0" dirty="0" smtClean="0"/>
          </a:p>
          <a:p>
            <a:pPr algn="just"/>
            <a:endParaRPr lang="es-PE" sz="900" kern="0" dirty="0" smtClean="0"/>
          </a:p>
          <a:p>
            <a:pPr algn="just">
              <a:buBlip>
                <a:blip r:embed="rId6"/>
              </a:buBlip>
            </a:pPr>
            <a:r>
              <a:rPr lang="es-PE" sz="2200" kern="0" dirty="0" smtClean="0"/>
              <a:t> α=1 toma valor 1 (verdadero), cuando esta condición se cumple y valor </a:t>
            </a:r>
            <a:r>
              <a:rPr lang="el-GR" sz="2200" kern="0" dirty="0" smtClean="0"/>
              <a:t>α</a:t>
            </a:r>
            <a:r>
              <a:rPr lang="es-ES" sz="2200" kern="0" dirty="0" smtClean="0"/>
              <a:t>=</a:t>
            </a:r>
            <a:r>
              <a:rPr lang="es-PE" sz="2200" kern="0" dirty="0" smtClean="0"/>
              <a:t>0 (falso) en otro caso.</a:t>
            </a:r>
          </a:p>
          <a:p>
            <a:pPr algn="just"/>
            <a:r>
              <a:rPr lang="es-PE" sz="2200" kern="0" dirty="0" smtClean="0"/>
              <a:t>  </a:t>
            </a:r>
          </a:p>
          <a:p>
            <a:pPr algn="just"/>
            <a:endParaRPr lang="es-PE" sz="800" kern="0"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357158" y="1214422"/>
            <a:ext cx="8429684" cy="15716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5"/>
              </a:buBlip>
            </a:pPr>
            <a:r>
              <a:rPr lang="es-PE" sz="2200" kern="0" dirty="0" smtClean="0"/>
              <a:t> La empresa  Finanzas Libres S.A. pide un préstamo de US$ 100</a:t>
            </a:r>
            <a:r>
              <a:rPr lang="es-PE" sz="1000" kern="0" dirty="0" smtClean="0"/>
              <a:t> </a:t>
            </a:r>
            <a:r>
              <a:rPr lang="es-PE" sz="2200" kern="0" dirty="0" smtClean="0"/>
              <a:t>000 que devenga en una TEA del 16%, que deberá ser amortizada en el período de un año, cuyas cuotas deben pagarse cada 90 días. Se requiere conocer el importe acumulado de los tres primeras cuotas de interés.</a:t>
            </a:r>
          </a:p>
          <a:p>
            <a:pPr algn="just"/>
            <a:endParaRPr lang="es-PE" sz="2200" kern="0" dirty="0" smtClean="0"/>
          </a:p>
          <a:p>
            <a:pPr algn="just"/>
            <a:endParaRPr lang="es-PE" sz="800" kern="0" dirty="0" smtClean="0"/>
          </a:p>
        </p:txBody>
      </p:sp>
      <p:pic>
        <p:nvPicPr>
          <p:cNvPr id="53253" name="Picture 5"/>
          <p:cNvPicPr>
            <a:picLocks noChangeAspect="1" noChangeArrowheads="1"/>
          </p:cNvPicPr>
          <p:nvPr/>
        </p:nvPicPr>
        <p:blipFill>
          <a:blip r:embed="rId6"/>
          <a:srcRect/>
          <a:stretch>
            <a:fillRect/>
          </a:stretch>
        </p:blipFill>
        <p:spPr bwMode="auto">
          <a:xfrm>
            <a:off x="1071538" y="3000372"/>
            <a:ext cx="7072362" cy="342902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357158" y="1142984"/>
            <a:ext cx="4643470"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Pago del Principal Acumulado</a:t>
            </a:r>
            <a:endParaRPr lang="es-ES" sz="2800" b="1" u="sng" dirty="0">
              <a:solidFill>
                <a:srgbClr val="92D050"/>
              </a:solidFill>
            </a:endParaRPr>
          </a:p>
        </p:txBody>
      </p:sp>
      <p:sp>
        <p:nvSpPr>
          <p:cNvPr id="9" name="9 Subtítulo"/>
          <p:cNvSpPr txBox="1">
            <a:spLocks/>
          </p:cNvSpPr>
          <p:nvPr/>
        </p:nvSpPr>
        <p:spPr bwMode="auto">
          <a:xfrm>
            <a:off x="357158" y="1571612"/>
            <a:ext cx="8429684" cy="492922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Es un sistema  de amortización de préstamo con cuotas uniformes vencidas o anticipadas; del vuelve el importe de la cuota principal de un período o la suma de las cuotas principal consecutivas de préstamo entre períodos. </a:t>
            </a:r>
            <a:endParaRPr lang="es-PE" sz="500" i="1" kern="0" dirty="0" smtClean="0"/>
          </a:p>
          <a:p>
            <a:pPr algn="just"/>
            <a:r>
              <a:rPr lang="es-PE" sz="2200" kern="0" dirty="0" smtClean="0">
                <a:solidFill>
                  <a:schemeClr val="accent6">
                    <a:lumMod val="75000"/>
                  </a:schemeClr>
                </a:solidFill>
              </a:rPr>
              <a:t>PAGO.PRINC.ENTRE(tasa; </a:t>
            </a:r>
            <a:r>
              <a:rPr lang="es-PE" sz="2200" kern="0" dirty="0" err="1" smtClean="0">
                <a:solidFill>
                  <a:schemeClr val="accent6">
                    <a:lumMod val="75000"/>
                  </a:schemeClr>
                </a:solidFill>
              </a:rPr>
              <a:t>nper</a:t>
            </a:r>
            <a:r>
              <a:rPr lang="es-PE" sz="2200" kern="0" dirty="0" smtClean="0">
                <a:solidFill>
                  <a:schemeClr val="accent6">
                    <a:lumMod val="75000"/>
                  </a:schemeClr>
                </a:solidFill>
              </a:rPr>
              <a:t>; </a:t>
            </a:r>
            <a:r>
              <a:rPr lang="es-PE" sz="2200" kern="0" dirty="0" err="1" smtClean="0">
                <a:solidFill>
                  <a:schemeClr val="accent6">
                    <a:lumMod val="75000"/>
                  </a:schemeClr>
                </a:solidFill>
              </a:rPr>
              <a:t>vp</a:t>
            </a:r>
            <a:r>
              <a:rPr lang="es-PE" sz="2200" kern="0" dirty="0" smtClean="0">
                <a:solidFill>
                  <a:schemeClr val="accent6">
                    <a:lumMod val="75000"/>
                  </a:schemeClr>
                </a:solidFill>
              </a:rPr>
              <a:t>; </a:t>
            </a:r>
            <a:r>
              <a:rPr lang="es-PE" sz="2200" kern="0" dirty="0" err="1" smtClean="0">
                <a:solidFill>
                  <a:schemeClr val="accent6">
                    <a:lumMod val="75000"/>
                  </a:schemeClr>
                </a:solidFill>
              </a:rPr>
              <a:t>per_inicial</a:t>
            </a:r>
            <a:r>
              <a:rPr lang="es-PE" sz="2200" kern="0" dirty="0" smtClean="0">
                <a:solidFill>
                  <a:schemeClr val="accent6">
                    <a:lumMod val="75000"/>
                  </a:schemeClr>
                </a:solidFill>
              </a:rPr>
              <a:t>; </a:t>
            </a:r>
            <a:r>
              <a:rPr lang="es-PE" sz="2200" kern="0" dirty="0" err="1" smtClean="0">
                <a:solidFill>
                  <a:schemeClr val="accent6">
                    <a:lumMod val="75000"/>
                  </a:schemeClr>
                </a:solidFill>
              </a:rPr>
              <a:t>per_final</a:t>
            </a:r>
            <a:r>
              <a:rPr lang="es-PE" sz="2200" kern="0" dirty="0" smtClean="0">
                <a:solidFill>
                  <a:schemeClr val="accent6">
                    <a:lumMod val="75000"/>
                  </a:schemeClr>
                </a:solidFill>
              </a:rPr>
              <a:t>; tipo) </a:t>
            </a:r>
            <a:endParaRPr lang="es-PE" sz="500" kern="0" dirty="0" smtClean="0">
              <a:solidFill>
                <a:schemeClr val="accent6">
                  <a:lumMod val="75000"/>
                </a:schemeClr>
              </a:solidFill>
            </a:endParaRPr>
          </a:p>
          <a:p>
            <a:pPr algn="just"/>
            <a:r>
              <a:rPr lang="es-PE" sz="2200" kern="0" dirty="0" smtClean="0">
                <a:solidFill>
                  <a:srgbClr val="0070C0"/>
                </a:solidFill>
              </a:rPr>
              <a:t>Tasa:</a:t>
            </a:r>
            <a:r>
              <a:rPr lang="es-PE" sz="2200" kern="0" dirty="0" smtClean="0">
                <a:solidFill>
                  <a:schemeClr val="accent3">
                    <a:lumMod val="75000"/>
                  </a:schemeClr>
                </a:solidFill>
              </a:rPr>
              <a:t> </a:t>
            </a:r>
            <a:r>
              <a:rPr lang="es-PE" sz="2200" kern="0" dirty="0" smtClean="0"/>
              <a:t>Tasa efectiva que esta en la misma unidades que el tiempo.</a:t>
            </a:r>
          </a:p>
          <a:p>
            <a:pPr algn="just"/>
            <a:r>
              <a:rPr lang="es-PE" sz="2200" kern="0" dirty="0" err="1" smtClean="0">
                <a:solidFill>
                  <a:srgbClr val="0070C0"/>
                </a:solidFill>
              </a:rPr>
              <a:t>Nper</a:t>
            </a:r>
            <a:r>
              <a:rPr lang="es-PE" sz="2200" kern="0" dirty="0" smtClean="0">
                <a:solidFill>
                  <a:srgbClr val="0070C0"/>
                </a:solidFill>
              </a:rPr>
              <a:t>: </a:t>
            </a:r>
            <a:r>
              <a:rPr lang="es-PE" sz="2200" kern="0" dirty="0" smtClean="0"/>
              <a:t>Es el número de amortizaciones.</a:t>
            </a:r>
          </a:p>
          <a:p>
            <a:pPr algn="just"/>
            <a:r>
              <a:rPr lang="es-PE" sz="2200" kern="0" dirty="0" err="1" smtClean="0">
                <a:solidFill>
                  <a:srgbClr val="0070C0"/>
                </a:solidFill>
              </a:rPr>
              <a:t>Vp</a:t>
            </a:r>
            <a:r>
              <a:rPr lang="es-PE" sz="2200" kern="0" dirty="0" smtClean="0">
                <a:solidFill>
                  <a:srgbClr val="0070C0"/>
                </a:solidFill>
              </a:rPr>
              <a:t>: </a:t>
            </a:r>
            <a:r>
              <a:rPr lang="es-PE" sz="2200" kern="0" dirty="0" smtClean="0"/>
              <a:t>Representa el valor presente o préstamo.</a:t>
            </a:r>
          </a:p>
          <a:p>
            <a:pPr algn="just"/>
            <a:r>
              <a:rPr lang="es-PE" sz="2200" kern="0" dirty="0" err="1" smtClean="0">
                <a:solidFill>
                  <a:srgbClr val="0070C0"/>
                </a:solidFill>
              </a:rPr>
              <a:t>Per_inicial</a:t>
            </a:r>
            <a:r>
              <a:rPr lang="es-PE" sz="2200" kern="0" dirty="0" smtClean="0">
                <a:solidFill>
                  <a:srgbClr val="0070C0"/>
                </a:solidFill>
              </a:rPr>
              <a:t>:</a:t>
            </a:r>
            <a:r>
              <a:rPr lang="es-PE" sz="2200" kern="0" dirty="0" smtClean="0">
                <a:solidFill>
                  <a:schemeClr val="accent3">
                    <a:lumMod val="75000"/>
                  </a:schemeClr>
                </a:solidFill>
              </a:rPr>
              <a:t> </a:t>
            </a:r>
            <a:r>
              <a:rPr lang="es-PE" sz="2200" kern="0" dirty="0" smtClean="0"/>
              <a:t>Es el número de las cuotas uniformes que da el inicio a un conjunto de cuotas uniformes consecutivas.</a:t>
            </a:r>
          </a:p>
          <a:p>
            <a:pPr algn="just"/>
            <a:r>
              <a:rPr lang="es-PE" sz="2200" kern="0" dirty="0" err="1" smtClean="0">
                <a:solidFill>
                  <a:srgbClr val="0070C0"/>
                </a:solidFill>
              </a:rPr>
              <a:t>Per_final</a:t>
            </a:r>
            <a:r>
              <a:rPr lang="es-PE" sz="2200" kern="0" dirty="0" smtClean="0">
                <a:solidFill>
                  <a:srgbClr val="0070C0"/>
                </a:solidFill>
              </a:rPr>
              <a:t>: </a:t>
            </a:r>
            <a:r>
              <a:rPr lang="es-PE" sz="2200" kern="0" dirty="0" smtClean="0"/>
              <a:t>Es el número de cuotas uniformes que da termino al conjunto de cuotas consecutivas.</a:t>
            </a:r>
          </a:p>
          <a:p>
            <a:pPr algn="just"/>
            <a:r>
              <a:rPr lang="es-PE" sz="2200" kern="0" dirty="0" smtClean="0">
                <a:solidFill>
                  <a:srgbClr val="0070C0"/>
                </a:solidFill>
              </a:rPr>
              <a:t>Tipo: </a:t>
            </a:r>
            <a:r>
              <a:rPr lang="es-PE" sz="2200" kern="0" dirty="0" smtClean="0"/>
              <a:t>Argumento opcional  tipo=0 se obtiene anualidades vencidas y con tipo=1 se obtiene anualidades anticipadas.</a:t>
            </a:r>
          </a:p>
          <a:p>
            <a:pPr algn="just"/>
            <a:endParaRPr lang="es-PE" sz="800" kern="0"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428736"/>
            <a:ext cx="1357290" cy="78581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endParaRPr lang="es-PE" sz="1600" kern="0" dirty="0" smtClean="0">
              <a:solidFill>
                <a:srgbClr val="92D050"/>
              </a:solidFill>
            </a:endParaRPr>
          </a:p>
          <a:p>
            <a:pPr algn="just"/>
            <a:r>
              <a:rPr lang="es-PE" sz="2200" kern="0" dirty="0" smtClean="0">
                <a:solidFill>
                  <a:srgbClr val="92D050"/>
                </a:solidFill>
              </a:rPr>
              <a:t>Fórmula :   </a:t>
            </a:r>
          </a:p>
          <a:p>
            <a:pPr algn="just"/>
            <a:endParaRPr lang="es-PE" sz="2200" kern="0" dirty="0" smtClean="0"/>
          </a:p>
          <a:p>
            <a:pPr algn="just"/>
            <a:endParaRPr lang="es-PE" sz="800" kern="0" dirty="0" smtClean="0"/>
          </a:p>
        </p:txBody>
      </p:sp>
      <p:sp>
        <p:nvSpPr>
          <p:cNvPr id="9" name="8 Rectángulo redondeado"/>
          <p:cNvSpPr/>
          <p:nvPr/>
        </p:nvSpPr>
        <p:spPr>
          <a:xfrm>
            <a:off x="1571604" y="1142984"/>
            <a:ext cx="7286676" cy="1214446"/>
          </a:xfrm>
          <a:prstGeom prst="roundRect">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endParaRPr lang="es-ES" dirty="0"/>
          </a:p>
        </p:txBody>
      </p:sp>
      <p:graphicFrame>
        <p:nvGraphicFramePr>
          <p:cNvPr id="11" name="10 Objeto"/>
          <p:cNvGraphicFramePr>
            <a:graphicFrameLocks noChangeAspect="1"/>
          </p:cNvGraphicFramePr>
          <p:nvPr/>
        </p:nvGraphicFramePr>
        <p:xfrm>
          <a:off x="1735138" y="1214438"/>
          <a:ext cx="7051675" cy="1071562"/>
        </p:xfrm>
        <a:graphic>
          <a:graphicData uri="http://schemas.openxmlformats.org/presentationml/2006/ole">
            <p:oleObj spid="_x0000_s54274" name="Ecuación" r:id="rId5" imgW="4203360" imgH="672840" progId="Equation.3">
              <p:embed/>
            </p:oleObj>
          </a:graphicData>
        </a:graphic>
      </p:graphicFrame>
      <p:sp>
        <p:nvSpPr>
          <p:cNvPr id="12" name="9 Subtítulo"/>
          <p:cNvSpPr txBox="1">
            <a:spLocks/>
          </p:cNvSpPr>
          <p:nvPr/>
        </p:nvSpPr>
        <p:spPr bwMode="auto">
          <a:xfrm>
            <a:off x="428596" y="2428868"/>
            <a:ext cx="8429684" cy="17859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6"/>
              </a:buBlip>
            </a:pPr>
            <a:r>
              <a:rPr lang="es-PE" sz="2200" kern="0" dirty="0" smtClean="0"/>
              <a:t> César acaba de pedir un préstamo por US$ 100</a:t>
            </a:r>
            <a:r>
              <a:rPr lang="es-PE" sz="1000" kern="0" dirty="0" smtClean="0"/>
              <a:t> </a:t>
            </a:r>
            <a:r>
              <a:rPr lang="es-PE" sz="2200" kern="0" dirty="0" smtClean="0"/>
              <a:t>000 para comprar un departamento; Dicho préstamo cobra una TEA del 21%, que debe ser amortizada en el período de un año, cuyas cuotas deben pagarse cada 90 días. Se requiere conocer el importe acumulado de los tres primeras cuotas de Principal.</a:t>
            </a:r>
          </a:p>
          <a:p>
            <a:pPr algn="just"/>
            <a:endParaRPr lang="es-PE" sz="2200" kern="0" dirty="0" smtClean="0"/>
          </a:p>
          <a:p>
            <a:pPr algn="just"/>
            <a:endParaRPr lang="es-PE" sz="2200" kern="0" dirty="0" smtClean="0"/>
          </a:p>
          <a:p>
            <a:pPr algn="just"/>
            <a:endParaRPr lang="es-PE" sz="800" kern="0" dirty="0" smtClean="0"/>
          </a:p>
        </p:txBody>
      </p:sp>
      <p:pic>
        <p:nvPicPr>
          <p:cNvPr id="54276" name="Picture 4"/>
          <p:cNvPicPr>
            <a:picLocks noChangeAspect="1" noChangeArrowheads="1"/>
          </p:cNvPicPr>
          <p:nvPr/>
        </p:nvPicPr>
        <p:blipFill>
          <a:blip r:embed="rId7"/>
          <a:srcRect/>
          <a:stretch>
            <a:fillRect/>
          </a:stretch>
        </p:blipFill>
        <p:spPr bwMode="auto">
          <a:xfrm>
            <a:off x="1428728" y="4214818"/>
            <a:ext cx="6429420" cy="2214577"/>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357158" y="1142984"/>
            <a:ext cx="4643470"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Número de anualidades</a:t>
            </a:r>
            <a:endParaRPr lang="es-ES" sz="2800" b="1" u="sng" dirty="0">
              <a:solidFill>
                <a:srgbClr val="92D050"/>
              </a:solidFill>
            </a:endParaRPr>
          </a:p>
        </p:txBody>
      </p:sp>
      <p:sp>
        <p:nvSpPr>
          <p:cNvPr id="9" name="9 Subtítulo"/>
          <p:cNvSpPr txBox="1">
            <a:spLocks/>
          </p:cNvSpPr>
          <p:nvPr/>
        </p:nvSpPr>
        <p:spPr bwMode="auto">
          <a:xfrm>
            <a:off x="357158" y="1571612"/>
            <a:ext cx="8429684" cy="48577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Devuelve el número de anualidades vencidas o anticipadas. </a:t>
            </a:r>
          </a:p>
          <a:p>
            <a:pPr algn="just"/>
            <a:r>
              <a:rPr lang="es-PE" sz="2200" kern="0" dirty="0" smtClean="0"/>
              <a:t>El</a:t>
            </a:r>
            <a:r>
              <a:rPr lang="es-PE" sz="2200" i="1" kern="0" dirty="0" smtClean="0"/>
              <a:t> </a:t>
            </a:r>
            <a:r>
              <a:rPr lang="es-PE" sz="2200" i="1" kern="0" dirty="0" err="1" smtClean="0"/>
              <a:t>nper</a:t>
            </a:r>
            <a:r>
              <a:rPr lang="es-PE" sz="2200" kern="0" dirty="0" smtClean="0"/>
              <a:t> en función de valor presente o stock inicial de efectivo calcula el número de anualidades, con las que puedes amortizarse totalmente, un préstamo y en función de un monto final calculado el número de rentas que puede amortizar el monto. </a:t>
            </a:r>
            <a:endParaRPr lang="es-PE" sz="800" kern="0" dirty="0" smtClean="0"/>
          </a:p>
          <a:p>
            <a:pPr algn="just"/>
            <a:endParaRPr lang="es-PE" sz="500" i="1" kern="0" dirty="0" smtClean="0"/>
          </a:p>
          <a:p>
            <a:pPr algn="just"/>
            <a:r>
              <a:rPr lang="es-PE" sz="2200" kern="0" dirty="0" smtClean="0">
                <a:solidFill>
                  <a:schemeClr val="accent6">
                    <a:lumMod val="75000"/>
                  </a:schemeClr>
                </a:solidFill>
              </a:rPr>
              <a:t>NPER(tasa; pago; </a:t>
            </a:r>
            <a:r>
              <a:rPr lang="es-PE" sz="2200" kern="0" dirty="0" err="1" smtClean="0">
                <a:solidFill>
                  <a:schemeClr val="accent6">
                    <a:lumMod val="75000"/>
                  </a:schemeClr>
                </a:solidFill>
              </a:rPr>
              <a:t>vp</a:t>
            </a:r>
            <a:r>
              <a:rPr lang="es-PE" sz="2200" kern="0" dirty="0" smtClean="0">
                <a:solidFill>
                  <a:schemeClr val="accent6">
                    <a:lumMod val="75000"/>
                  </a:schemeClr>
                </a:solidFill>
              </a:rPr>
              <a:t>; va; [</a:t>
            </a:r>
            <a:r>
              <a:rPr lang="es-PE" sz="2200" kern="0" dirty="0" err="1" smtClean="0">
                <a:solidFill>
                  <a:schemeClr val="accent6">
                    <a:lumMod val="75000"/>
                  </a:schemeClr>
                </a:solidFill>
              </a:rPr>
              <a:t>vf</a:t>
            </a:r>
            <a:r>
              <a:rPr lang="es-PE" sz="2200" kern="0" dirty="0" smtClean="0">
                <a:solidFill>
                  <a:schemeClr val="accent6">
                    <a:lumMod val="75000"/>
                  </a:schemeClr>
                </a:solidFill>
              </a:rPr>
              <a:t>]; [tipo]) </a:t>
            </a:r>
            <a:endParaRPr lang="es-PE" sz="800" kern="0" dirty="0" smtClean="0">
              <a:solidFill>
                <a:schemeClr val="accent6">
                  <a:lumMod val="75000"/>
                </a:schemeClr>
              </a:solidFill>
            </a:endParaRPr>
          </a:p>
          <a:p>
            <a:pPr algn="just"/>
            <a:endParaRPr lang="es-PE" sz="500" kern="0" dirty="0" smtClean="0">
              <a:solidFill>
                <a:schemeClr val="accent6">
                  <a:lumMod val="75000"/>
                </a:schemeClr>
              </a:solidFill>
            </a:endParaRPr>
          </a:p>
          <a:p>
            <a:pPr algn="just"/>
            <a:r>
              <a:rPr lang="es-PE" sz="2200" kern="0" dirty="0" smtClean="0">
                <a:solidFill>
                  <a:srgbClr val="0070C0"/>
                </a:solidFill>
              </a:rPr>
              <a:t>Tasa:</a:t>
            </a:r>
            <a:r>
              <a:rPr lang="es-PE" sz="2200" kern="0" dirty="0" smtClean="0">
                <a:solidFill>
                  <a:schemeClr val="accent3">
                    <a:lumMod val="75000"/>
                  </a:schemeClr>
                </a:solidFill>
              </a:rPr>
              <a:t> </a:t>
            </a:r>
            <a:r>
              <a:rPr lang="es-PE" sz="2200" kern="0" dirty="0" smtClean="0"/>
              <a:t>Tasa efectiva que esta en la misma unidades que el tiempo.</a:t>
            </a:r>
          </a:p>
          <a:p>
            <a:pPr algn="just"/>
            <a:r>
              <a:rPr lang="es-PE" sz="2200" kern="0" dirty="0" smtClean="0">
                <a:solidFill>
                  <a:srgbClr val="0070C0"/>
                </a:solidFill>
              </a:rPr>
              <a:t>Pago: </a:t>
            </a:r>
            <a:r>
              <a:rPr lang="es-PE" sz="2200" kern="0" dirty="0" smtClean="0"/>
              <a:t>Cantidad pagada durante cada período de capitalización .</a:t>
            </a:r>
          </a:p>
          <a:p>
            <a:pPr algn="just"/>
            <a:r>
              <a:rPr lang="es-PE" sz="2200" kern="0" dirty="0" smtClean="0">
                <a:solidFill>
                  <a:srgbClr val="0070C0"/>
                </a:solidFill>
              </a:rPr>
              <a:t>Va: </a:t>
            </a:r>
            <a:r>
              <a:rPr lang="es-PE" sz="2200" kern="0" dirty="0" smtClean="0"/>
              <a:t>Representa el valor presente o préstamo.</a:t>
            </a:r>
          </a:p>
          <a:p>
            <a:pPr algn="just"/>
            <a:r>
              <a:rPr lang="es-PE" sz="2200" kern="0" dirty="0" smtClean="0">
                <a:solidFill>
                  <a:srgbClr val="0070C0"/>
                </a:solidFill>
              </a:rPr>
              <a:t>[</a:t>
            </a:r>
            <a:r>
              <a:rPr lang="es-PE" sz="2200" kern="0" dirty="0" err="1" smtClean="0">
                <a:solidFill>
                  <a:srgbClr val="0070C0"/>
                </a:solidFill>
              </a:rPr>
              <a:t>vf</a:t>
            </a:r>
            <a:r>
              <a:rPr lang="es-PE" sz="2200" kern="0" dirty="0" smtClean="0">
                <a:solidFill>
                  <a:srgbClr val="0070C0"/>
                </a:solidFill>
              </a:rPr>
              <a:t>]:</a:t>
            </a:r>
            <a:r>
              <a:rPr lang="es-PE" sz="2200" kern="0" dirty="0" smtClean="0">
                <a:solidFill>
                  <a:schemeClr val="accent3">
                    <a:lumMod val="75000"/>
                  </a:schemeClr>
                </a:solidFill>
              </a:rPr>
              <a:t> </a:t>
            </a:r>
            <a:r>
              <a:rPr lang="es-PE" sz="2200" kern="0" dirty="0" smtClean="0"/>
              <a:t>Valor opcional que indica el valor presente (suma global).</a:t>
            </a:r>
          </a:p>
          <a:p>
            <a:pPr algn="just"/>
            <a:r>
              <a:rPr lang="es-PE" sz="2200" kern="0" dirty="0" smtClean="0">
                <a:solidFill>
                  <a:srgbClr val="0070C0"/>
                </a:solidFill>
              </a:rPr>
              <a:t>[tipo]: </a:t>
            </a:r>
            <a:r>
              <a:rPr lang="es-PE" sz="2200" kern="0" dirty="0" smtClean="0"/>
              <a:t>Entrada opcional, que si ingresa 0 significa que los pagos vencen al final del período de capitalización, y si es 1 los pagos vencen al principio del período. Si se omite es cero.</a:t>
            </a:r>
          </a:p>
          <a:p>
            <a:pPr algn="just"/>
            <a:endParaRPr lang="es-PE" sz="800" kern="0"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graphicFrame>
        <p:nvGraphicFramePr>
          <p:cNvPr id="8" name="7 Tabla"/>
          <p:cNvGraphicFramePr>
            <a:graphicFrameLocks noGrp="1"/>
          </p:cNvGraphicFramePr>
          <p:nvPr/>
        </p:nvGraphicFramePr>
        <p:xfrm>
          <a:off x="1357290" y="1214422"/>
          <a:ext cx="6500858" cy="2714644"/>
        </p:xfrm>
        <a:graphic>
          <a:graphicData uri="http://schemas.openxmlformats.org/drawingml/2006/table">
            <a:tbl>
              <a:tblPr firstRow="1" bandRow="1">
                <a:tableStyleId>{F5AB1C69-6EDB-4FF4-983F-18BD219EF322}</a:tableStyleId>
              </a:tblPr>
              <a:tblGrid>
                <a:gridCol w="3143272"/>
                <a:gridCol w="3357586"/>
              </a:tblGrid>
              <a:tr h="421826">
                <a:tc>
                  <a:txBody>
                    <a:bodyPr/>
                    <a:lstStyle/>
                    <a:p>
                      <a:pPr algn="ctr"/>
                      <a:r>
                        <a:rPr lang="es-ES" sz="2000" dirty="0" smtClean="0"/>
                        <a:t>Anualidad Vencida</a:t>
                      </a:r>
                      <a:endParaRPr lang="es-ES" sz="2000" dirty="0"/>
                    </a:p>
                  </a:txBody>
                  <a:tcPr/>
                </a:tc>
                <a:tc>
                  <a:txBody>
                    <a:bodyPr/>
                    <a:lstStyle/>
                    <a:p>
                      <a:pPr algn="ctr"/>
                      <a:r>
                        <a:rPr lang="es-ES" sz="2000" dirty="0" smtClean="0"/>
                        <a:t>Anualidad Anticipada</a:t>
                      </a:r>
                      <a:endParaRPr lang="es-ES" sz="2000" dirty="0"/>
                    </a:p>
                  </a:txBody>
                  <a:tcPr/>
                </a:tc>
              </a:tr>
              <a:tr h="1161716">
                <a:tc>
                  <a:txBody>
                    <a:bodyPr/>
                    <a:lstStyle/>
                    <a:p>
                      <a:endParaRPr lang="es-ES" dirty="0"/>
                    </a:p>
                  </a:txBody>
                  <a:tcPr/>
                </a:tc>
                <a:tc>
                  <a:txBody>
                    <a:bodyPr/>
                    <a:lstStyle/>
                    <a:p>
                      <a:endParaRPr lang="es-ES" dirty="0"/>
                    </a:p>
                  </a:txBody>
                  <a:tcPr/>
                </a:tc>
              </a:tr>
              <a:tr h="1131102">
                <a:tc>
                  <a:txBody>
                    <a:bodyPr/>
                    <a:lstStyle/>
                    <a:p>
                      <a:endParaRPr lang="es-ES" dirty="0"/>
                    </a:p>
                  </a:txBody>
                  <a:tcPr/>
                </a:tc>
                <a:tc>
                  <a:txBody>
                    <a:bodyPr/>
                    <a:lstStyle/>
                    <a:p>
                      <a:endParaRPr lang="es-ES" dirty="0"/>
                    </a:p>
                  </a:txBody>
                  <a:tcPr/>
                </a:tc>
              </a:tr>
            </a:tbl>
          </a:graphicData>
        </a:graphic>
      </p:graphicFrame>
      <p:graphicFrame>
        <p:nvGraphicFramePr>
          <p:cNvPr id="9" name="8 Objeto"/>
          <p:cNvGraphicFramePr>
            <a:graphicFrameLocks noChangeAspect="1"/>
          </p:cNvGraphicFramePr>
          <p:nvPr/>
        </p:nvGraphicFramePr>
        <p:xfrm>
          <a:off x="1571604" y="1643050"/>
          <a:ext cx="2143140" cy="1031880"/>
        </p:xfrm>
        <a:graphic>
          <a:graphicData uri="http://schemas.openxmlformats.org/presentationml/2006/ole">
            <p:oleObj spid="_x0000_s60418" name="Ecuación" r:id="rId5" imgW="1257120" imgH="634680" progId="Equation.3">
              <p:embed/>
            </p:oleObj>
          </a:graphicData>
        </a:graphic>
      </p:graphicFrame>
      <p:graphicFrame>
        <p:nvGraphicFramePr>
          <p:cNvPr id="60419" name="Object 3"/>
          <p:cNvGraphicFramePr>
            <a:graphicFrameLocks noChangeAspect="1"/>
          </p:cNvGraphicFramePr>
          <p:nvPr/>
        </p:nvGraphicFramePr>
        <p:xfrm>
          <a:off x="1785918" y="2857496"/>
          <a:ext cx="1992312" cy="1031875"/>
        </p:xfrm>
        <a:graphic>
          <a:graphicData uri="http://schemas.openxmlformats.org/presentationml/2006/ole">
            <p:oleObj spid="_x0000_s60419" name="Ecuación" r:id="rId6" imgW="1168200" imgH="634680" progId="Equation.3">
              <p:embed/>
            </p:oleObj>
          </a:graphicData>
        </a:graphic>
      </p:graphicFrame>
      <p:graphicFrame>
        <p:nvGraphicFramePr>
          <p:cNvPr id="60420" name="Object 4"/>
          <p:cNvGraphicFramePr>
            <a:graphicFrameLocks noChangeAspect="1"/>
          </p:cNvGraphicFramePr>
          <p:nvPr/>
        </p:nvGraphicFramePr>
        <p:xfrm>
          <a:off x="5072066" y="2857496"/>
          <a:ext cx="2295525" cy="1073150"/>
        </p:xfrm>
        <a:graphic>
          <a:graphicData uri="http://schemas.openxmlformats.org/presentationml/2006/ole">
            <p:oleObj spid="_x0000_s60420" name="Ecuación" r:id="rId7" imgW="1346040" imgH="660240" progId="Equation.3">
              <p:embed/>
            </p:oleObj>
          </a:graphicData>
        </a:graphic>
      </p:graphicFrame>
      <p:graphicFrame>
        <p:nvGraphicFramePr>
          <p:cNvPr id="60421" name="Object 5"/>
          <p:cNvGraphicFramePr>
            <a:graphicFrameLocks noChangeAspect="1"/>
          </p:cNvGraphicFramePr>
          <p:nvPr/>
        </p:nvGraphicFramePr>
        <p:xfrm>
          <a:off x="4929190" y="1643050"/>
          <a:ext cx="2466975" cy="1073150"/>
        </p:xfrm>
        <a:graphic>
          <a:graphicData uri="http://schemas.openxmlformats.org/presentationml/2006/ole">
            <p:oleObj spid="_x0000_s60421" name="Ecuación" r:id="rId8" imgW="1447560" imgH="660240" progId="Equation.3">
              <p:embed/>
            </p:oleObj>
          </a:graphicData>
        </a:graphic>
      </p:graphicFrame>
      <p:sp>
        <p:nvSpPr>
          <p:cNvPr id="12" name="9 Subtítulo"/>
          <p:cNvSpPr txBox="1">
            <a:spLocks/>
          </p:cNvSpPr>
          <p:nvPr/>
        </p:nvSpPr>
        <p:spPr bwMode="auto">
          <a:xfrm>
            <a:off x="428596" y="3929066"/>
            <a:ext cx="8072494" cy="4286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A: Anualidad vencida o anticipada.		</a:t>
            </a:r>
            <a:r>
              <a:rPr lang="es-PE" sz="2200" i="1" kern="0" dirty="0" smtClean="0"/>
              <a:t>i </a:t>
            </a:r>
            <a:r>
              <a:rPr lang="es-PE" sz="2200" kern="0" dirty="0" smtClean="0"/>
              <a:t>: Tasa efectiva.</a:t>
            </a:r>
            <a:endParaRPr lang="es-PE" sz="2200" i="1" kern="0" dirty="0" smtClean="0"/>
          </a:p>
        </p:txBody>
      </p:sp>
      <p:sp>
        <p:nvSpPr>
          <p:cNvPr id="14" name="9 Subtítulo"/>
          <p:cNvSpPr txBox="1">
            <a:spLocks/>
          </p:cNvSpPr>
          <p:nvPr/>
        </p:nvSpPr>
        <p:spPr bwMode="auto">
          <a:xfrm>
            <a:off x="285720" y="4286256"/>
            <a:ext cx="8429684" cy="200026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9"/>
              </a:buBlip>
            </a:pPr>
            <a:r>
              <a:rPr lang="es-PE" sz="2200" kern="0" dirty="0" smtClean="0"/>
              <a:t> César acaba de comprar la colección de libros de Finanzas, en la 2º Feria del Libro ubicada en Palacio de Gobierno. Para lo cual pidió un préstamo al Banco San Francisco, por un monto de S./ 1</a:t>
            </a:r>
            <a:r>
              <a:rPr lang="es-PE" sz="1100" kern="0" dirty="0" smtClean="0"/>
              <a:t> </a:t>
            </a:r>
            <a:r>
              <a:rPr lang="es-PE" sz="2200" kern="0" dirty="0" smtClean="0"/>
              <a:t>000 el mismo que debe amortizarse con anualidades de S./288.01 cada 90 días y una tasa efectiva trimestral del 5%. Se pide calcular el número de cuotas trimestrales para cancelar el préstamo.</a:t>
            </a:r>
          </a:p>
          <a:p>
            <a:pPr algn="just"/>
            <a:endParaRPr lang="es-PE" sz="2200" kern="0" dirty="0" smtClean="0"/>
          </a:p>
          <a:p>
            <a:pPr algn="just"/>
            <a:endParaRPr lang="es-PE" sz="800" kern="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357158" y="1142984"/>
            <a:ext cx="6143668"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dirty="0" smtClean="0">
                <a:solidFill>
                  <a:srgbClr val="92D050"/>
                </a:solidFill>
              </a:rPr>
              <a:t>Año Bancario</a:t>
            </a:r>
            <a:endParaRPr lang="es-ES" sz="2800" b="1" dirty="0">
              <a:solidFill>
                <a:srgbClr val="92D050"/>
              </a:solidFill>
            </a:endParaRPr>
          </a:p>
        </p:txBody>
      </p:sp>
      <p:sp>
        <p:nvSpPr>
          <p:cNvPr id="9" name="9 Subtítulo"/>
          <p:cNvSpPr txBox="1">
            <a:spLocks/>
          </p:cNvSpPr>
          <p:nvPr/>
        </p:nvSpPr>
        <p:spPr bwMode="auto">
          <a:xfrm>
            <a:off x="357158" y="1571612"/>
            <a:ext cx="8501122" cy="21431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Según el Banco Central de Reserva del Perú, para evitar disputas entre deudores y acreedores por efecto de las irregularidades del calendario, pues todos los meses no tienen los mismos días. Por tanto se ha normado que el año bancario se dé en un período de 360 días(base 2). En general los términos harán referencia a los siguientes períodos de tiempo:</a:t>
            </a:r>
            <a:endParaRPr lang="es-ES" sz="2200" kern="0" dirty="0" smtClean="0"/>
          </a:p>
        </p:txBody>
      </p:sp>
      <p:graphicFrame>
        <p:nvGraphicFramePr>
          <p:cNvPr id="11" name="10 Tabla"/>
          <p:cNvGraphicFramePr>
            <a:graphicFrameLocks noGrp="1"/>
          </p:cNvGraphicFramePr>
          <p:nvPr/>
        </p:nvGraphicFramePr>
        <p:xfrm>
          <a:off x="1571604" y="3643314"/>
          <a:ext cx="6286544" cy="2643207"/>
        </p:xfrm>
        <a:graphic>
          <a:graphicData uri="http://schemas.openxmlformats.org/drawingml/2006/table">
            <a:tbl>
              <a:tblPr firstRow="1" bandRow="1" bandCol="1">
                <a:tableStyleId>{F2DE63D5-997A-4646-A377-4702673A728D}</a:tableStyleId>
              </a:tblPr>
              <a:tblGrid>
                <a:gridCol w="1643074"/>
                <a:gridCol w="1320186"/>
                <a:gridCol w="1661642"/>
                <a:gridCol w="1661642"/>
              </a:tblGrid>
              <a:tr h="347623">
                <a:tc>
                  <a:txBody>
                    <a:bodyPr/>
                    <a:lstStyle/>
                    <a:p>
                      <a:pPr algn="ctr" fontAlgn="b"/>
                      <a:r>
                        <a:rPr lang="es-ES" sz="2200" b="0" u="none" strike="noStrike" dirty="0"/>
                        <a:t>UNIDAD</a:t>
                      </a:r>
                      <a:endParaRPr lang="es-ES" sz="2200" b="0" i="0" u="none" strike="noStrike" dirty="0">
                        <a:solidFill>
                          <a:srgbClr val="FFFFFF"/>
                        </a:solidFill>
                        <a:latin typeface="Calibri"/>
                      </a:endParaRPr>
                    </a:p>
                  </a:txBody>
                  <a:tcPr marL="9525" marR="9525" marT="9525" marB="0" anchor="b"/>
                </a:tc>
                <a:tc>
                  <a:txBody>
                    <a:bodyPr/>
                    <a:lstStyle/>
                    <a:p>
                      <a:pPr algn="ctr" fontAlgn="b"/>
                      <a:r>
                        <a:rPr lang="es-ES" sz="2200" b="0" u="none" strike="noStrike" dirty="0" smtClean="0"/>
                        <a:t>DÍAS</a:t>
                      </a:r>
                      <a:endParaRPr lang="es-ES" sz="2200" b="0" i="0" u="none" strike="noStrike" dirty="0">
                        <a:solidFill>
                          <a:srgbClr val="FFFFFF"/>
                        </a:solidFill>
                        <a:latin typeface="Calibri"/>
                      </a:endParaRPr>
                    </a:p>
                  </a:txBody>
                  <a:tcPr marL="9525" marR="9525" marT="9525" marB="0" anchor="b"/>
                </a:tc>
                <a:tc>
                  <a:txBody>
                    <a:bodyPr/>
                    <a:lstStyle/>
                    <a:p>
                      <a:pPr algn="ctr" fontAlgn="b"/>
                      <a:r>
                        <a:rPr lang="es-ES" sz="2200" b="0" u="none" strike="noStrike" dirty="0"/>
                        <a:t>NÚMERO</a:t>
                      </a:r>
                      <a:endParaRPr lang="es-ES" sz="2200" b="0" i="0" u="none" strike="noStrike" dirty="0">
                        <a:solidFill>
                          <a:srgbClr val="FFFFFF"/>
                        </a:solidFill>
                        <a:latin typeface="Calibri"/>
                      </a:endParaRPr>
                    </a:p>
                  </a:txBody>
                  <a:tcPr marL="9525" marR="9525" marT="9525" marB="0" anchor="b"/>
                </a:tc>
                <a:tc>
                  <a:txBody>
                    <a:bodyPr/>
                    <a:lstStyle/>
                    <a:p>
                      <a:pPr algn="ctr" fontAlgn="b"/>
                      <a:r>
                        <a:rPr lang="es-ES" sz="2200" b="0" u="none" strike="noStrike" dirty="0"/>
                        <a:t>SIMBOLO</a:t>
                      </a:r>
                      <a:endParaRPr lang="es-ES" sz="2200" b="0" i="0" u="none" strike="noStrike" dirty="0">
                        <a:solidFill>
                          <a:srgbClr val="FFFFFF"/>
                        </a:solidFill>
                        <a:latin typeface="Calibri"/>
                      </a:endParaRPr>
                    </a:p>
                  </a:txBody>
                  <a:tcPr marL="9525" marR="9525" marT="9525" marB="0" anchor="b"/>
                </a:tc>
              </a:tr>
              <a:tr h="286948">
                <a:tc>
                  <a:txBody>
                    <a:bodyPr/>
                    <a:lstStyle/>
                    <a:p>
                      <a:pPr algn="l" fontAlgn="b"/>
                      <a:r>
                        <a:rPr lang="es-ES" sz="1800" u="none" strike="noStrike" dirty="0" smtClean="0"/>
                        <a:t>    Año</a:t>
                      </a:r>
                      <a:endParaRPr lang="es-ES" sz="1800" b="0" i="0" u="none" strike="noStrike" dirty="0">
                        <a:solidFill>
                          <a:srgbClr val="000000"/>
                        </a:solidFill>
                        <a:latin typeface="Calibri"/>
                      </a:endParaRPr>
                    </a:p>
                  </a:txBody>
                  <a:tcPr marL="9525" marR="9525" marT="9525" marB="0" anchor="b"/>
                </a:tc>
                <a:tc>
                  <a:txBody>
                    <a:bodyPr/>
                    <a:lstStyle/>
                    <a:p>
                      <a:pPr algn="ctr" fontAlgn="b"/>
                      <a:r>
                        <a:rPr lang="es-ES" sz="1800" u="none" strike="noStrike" dirty="0"/>
                        <a:t>360</a:t>
                      </a:r>
                      <a:endParaRPr lang="es-ES" sz="1800" b="0" i="0" u="none" strike="noStrike" dirty="0">
                        <a:solidFill>
                          <a:srgbClr val="000000"/>
                        </a:solidFill>
                        <a:latin typeface="Calibri"/>
                      </a:endParaRPr>
                    </a:p>
                  </a:txBody>
                  <a:tcPr marL="9525" marR="9525" marT="9525" marB="0" anchor="b"/>
                </a:tc>
                <a:tc>
                  <a:txBody>
                    <a:bodyPr/>
                    <a:lstStyle/>
                    <a:p>
                      <a:pPr algn="ctr" fontAlgn="b"/>
                      <a:r>
                        <a:rPr lang="es-ES" sz="1800" u="none" strike="noStrike" dirty="0"/>
                        <a:t>1</a:t>
                      </a:r>
                      <a:endParaRPr lang="es-ES" sz="1800" b="0" i="0" u="none" strike="noStrike" dirty="0">
                        <a:solidFill>
                          <a:srgbClr val="000000"/>
                        </a:solidFill>
                        <a:latin typeface="Calibri"/>
                      </a:endParaRPr>
                    </a:p>
                  </a:txBody>
                  <a:tcPr marL="9525" marR="9525" marT="9525" marB="0" anchor="b"/>
                </a:tc>
                <a:tc>
                  <a:txBody>
                    <a:bodyPr/>
                    <a:lstStyle/>
                    <a:p>
                      <a:pPr algn="ctr" fontAlgn="b"/>
                      <a:r>
                        <a:rPr lang="es-ES" sz="1800" u="none" strike="noStrike" dirty="0"/>
                        <a:t>n</a:t>
                      </a:r>
                      <a:endParaRPr lang="es-ES" sz="1800" b="0" i="0" u="none" strike="noStrike" dirty="0">
                        <a:solidFill>
                          <a:srgbClr val="000000"/>
                        </a:solidFill>
                        <a:latin typeface="Calibri"/>
                      </a:endParaRPr>
                    </a:p>
                  </a:txBody>
                  <a:tcPr marL="9525" marR="9525" marT="9525" marB="0" anchor="b"/>
                </a:tc>
              </a:tr>
              <a:tr h="286948">
                <a:tc>
                  <a:txBody>
                    <a:bodyPr/>
                    <a:lstStyle/>
                    <a:p>
                      <a:pPr algn="l" fontAlgn="b"/>
                      <a:r>
                        <a:rPr lang="es-ES" sz="1800" u="none" strike="noStrike" dirty="0" smtClean="0"/>
                        <a:t>    Semestre</a:t>
                      </a:r>
                      <a:endParaRPr lang="es-ES" sz="1800" b="0" i="0" u="none" strike="noStrike" dirty="0">
                        <a:solidFill>
                          <a:srgbClr val="000000"/>
                        </a:solidFill>
                        <a:latin typeface="Calibri"/>
                      </a:endParaRPr>
                    </a:p>
                  </a:txBody>
                  <a:tcPr marL="9525" marR="9525" marT="9525" marB="0" anchor="b"/>
                </a:tc>
                <a:tc>
                  <a:txBody>
                    <a:bodyPr/>
                    <a:lstStyle/>
                    <a:p>
                      <a:pPr algn="ctr" fontAlgn="b"/>
                      <a:r>
                        <a:rPr lang="es-ES" sz="1800" u="none" strike="noStrike"/>
                        <a:t>180</a:t>
                      </a:r>
                      <a:endParaRPr lang="es-ES" sz="1800" b="0" i="0" u="none" strike="noStrike">
                        <a:solidFill>
                          <a:srgbClr val="000000"/>
                        </a:solidFill>
                        <a:latin typeface="Calibri"/>
                      </a:endParaRPr>
                    </a:p>
                  </a:txBody>
                  <a:tcPr marL="9525" marR="9525" marT="9525" marB="0" anchor="b"/>
                </a:tc>
                <a:tc>
                  <a:txBody>
                    <a:bodyPr/>
                    <a:lstStyle/>
                    <a:p>
                      <a:pPr algn="ctr" fontAlgn="b"/>
                      <a:r>
                        <a:rPr lang="es-ES" sz="1800" u="none" strike="noStrike"/>
                        <a:t>2</a:t>
                      </a:r>
                      <a:endParaRPr lang="es-ES" sz="1800" b="0" i="0" u="none" strike="noStrike">
                        <a:solidFill>
                          <a:srgbClr val="000000"/>
                        </a:solidFill>
                        <a:latin typeface="Calibri"/>
                      </a:endParaRPr>
                    </a:p>
                  </a:txBody>
                  <a:tcPr marL="9525" marR="9525" marT="9525" marB="0" anchor="b"/>
                </a:tc>
                <a:tc>
                  <a:txBody>
                    <a:bodyPr/>
                    <a:lstStyle/>
                    <a:p>
                      <a:pPr algn="ctr" fontAlgn="b"/>
                      <a:r>
                        <a:rPr lang="es-ES" sz="1800" u="none" strike="noStrike" dirty="0"/>
                        <a:t>n/2</a:t>
                      </a:r>
                      <a:endParaRPr lang="es-ES" sz="1800" b="0" i="0" u="none" strike="noStrike" dirty="0">
                        <a:solidFill>
                          <a:srgbClr val="000000"/>
                        </a:solidFill>
                        <a:latin typeface="Calibri"/>
                      </a:endParaRPr>
                    </a:p>
                  </a:txBody>
                  <a:tcPr marL="9525" marR="9525" marT="9525" marB="0" anchor="b"/>
                </a:tc>
              </a:tr>
              <a:tr h="286948">
                <a:tc>
                  <a:txBody>
                    <a:bodyPr/>
                    <a:lstStyle/>
                    <a:p>
                      <a:pPr algn="l" fontAlgn="b"/>
                      <a:r>
                        <a:rPr lang="es-ES" sz="1800" u="none" strike="noStrike" dirty="0" smtClean="0"/>
                        <a:t>    Cuatrimestre</a:t>
                      </a:r>
                      <a:endParaRPr lang="es-ES" sz="1800" b="0" i="0" u="none" strike="noStrike" dirty="0">
                        <a:solidFill>
                          <a:srgbClr val="000000"/>
                        </a:solidFill>
                        <a:latin typeface="Calibri"/>
                      </a:endParaRPr>
                    </a:p>
                  </a:txBody>
                  <a:tcPr marL="9525" marR="9525" marT="9525" marB="0" anchor="b"/>
                </a:tc>
                <a:tc>
                  <a:txBody>
                    <a:bodyPr/>
                    <a:lstStyle/>
                    <a:p>
                      <a:pPr algn="ctr" fontAlgn="b"/>
                      <a:r>
                        <a:rPr lang="es-ES" sz="1800" u="none" strike="noStrike"/>
                        <a:t>120</a:t>
                      </a:r>
                      <a:endParaRPr lang="es-ES" sz="1800" b="0" i="0" u="none" strike="noStrike">
                        <a:solidFill>
                          <a:srgbClr val="000000"/>
                        </a:solidFill>
                        <a:latin typeface="Calibri"/>
                      </a:endParaRPr>
                    </a:p>
                  </a:txBody>
                  <a:tcPr marL="9525" marR="9525" marT="9525" marB="0" anchor="b"/>
                </a:tc>
                <a:tc>
                  <a:txBody>
                    <a:bodyPr/>
                    <a:lstStyle/>
                    <a:p>
                      <a:pPr algn="ctr" fontAlgn="b"/>
                      <a:r>
                        <a:rPr lang="es-ES" sz="1800" u="none" strike="noStrike"/>
                        <a:t>3</a:t>
                      </a:r>
                      <a:endParaRPr lang="es-ES" sz="1800" b="0" i="0" u="none" strike="noStrike">
                        <a:solidFill>
                          <a:srgbClr val="000000"/>
                        </a:solidFill>
                        <a:latin typeface="Calibri"/>
                      </a:endParaRPr>
                    </a:p>
                  </a:txBody>
                  <a:tcPr marL="9525" marR="9525" marT="9525" marB="0" anchor="b"/>
                </a:tc>
                <a:tc>
                  <a:txBody>
                    <a:bodyPr/>
                    <a:lstStyle/>
                    <a:p>
                      <a:pPr algn="ctr" fontAlgn="b"/>
                      <a:r>
                        <a:rPr lang="es-ES" sz="1800" u="none" strike="noStrike" dirty="0"/>
                        <a:t>n/3</a:t>
                      </a:r>
                      <a:endParaRPr lang="es-ES" sz="1800" b="0" i="0" u="none" strike="noStrike" dirty="0">
                        <a:solidFill>
                          <a:srgbClr val="000000"/>
                        </a:solidFill>
                        <a:latin typeface="Calibri"/>
                      </a:endParaRPr>
                    </a:p>
                  </a:txBody>
                  <a:tcPr marL="9525" marR="9525" marT="9525" marB="0" anchor="b"/>
                </a:tc>
              </a:tr>
              <a:tr h="286948">
                <a:tc>
                  <a:txBody>
                    <a:bodyPr/>
                    <a:lstStyle/>
                    <a:p>
                      <a:pPr algn="l" fontAlgn="b"/>
                      <a:r>
                        <a:rPr lang="es-ES" sz="1800" u="none" strike="noStrike" dirty="0" smtClean="0"/>
                        <a:t>    Trimestre</a:t>
                      </a:r>
                      <a:endParaRPr lang="es-ES" sz="1800" b="0" i="0" u="none" strike="noStrike" dirty="0">
                        <a:solidFill>
                          <a:srgbClr val="000000"/>
                        </a:solidFill>
                        <a:latin typeface="Calibri"/>
                      </a:endParaRPr>
                    </a:p>
                  </a:txBody>
                  <a:tcPr marL="9525" marR="9525" marT="9525" marB="0" anchor="b"/>
                </a:tc>
                <a:tc>
                  <a:txBody>
                    <a:bodyPr/>
                    <a:lstStyle/>
                    <a:p>
                      <a:pPr algn="ctr" fontAlgn="b"/>
                      <a:r>
                        <a:rPr lang="es-ES" sz="1800" u="none" strike="noStrike"/>
                        <a:t>90</a:t>
                      </a:r>
                      <a:endParaRPr lang="es-ES" sz="1800" b="0" i="0" u="none" strike="noStrike">
                        <a:solidFill>
                          <a:srgbClr val="000000"/>
                        </a:solidFill>
                        <a:latin typeface="Calibri"/>
                      </a:endParaRPr>
                    </a:p>
                  </a:txBody>
                  <a:tcPr marL="9525" marR="9525" marT="9525" marB="0" anchor="b"/>
                </a:tc>
                <a:tc>
                  <a:txBody>
                    <a:bodyPr/>
                    <a:lstStyle/>
                    <a:p>
                      <a:pPr algn="ctr" fontAlgn="b"/>
                      <a:r>
                        <a:rPr lang="es-ES" sz="1800" u="none" strike="noStrike"/>
                        <a:t>4</a:t>
                      </a:r>
                      <a:endParaRPr lang="es-ES" sz="1800" b="0" i="0" u="none" strike="noStrike">
                        <a:solidFill>
                          <a:srgbClr val="000000"/>
                        </a:solidFill>
                        <a:latin typeface="Calibri"/>
                      </a:endParaRPr>
                    </a:p>
                  </a:txBody>
                  <a:tcPr marL="9525" marR="9525" marT="9525" marB="0" anchor="b"/>
                </a:tc>
                <a:tc>
                  <a:txBody>
                    <a:bodyPr/>
                    <a:lstStyle/>
                    <a:p>
                      <a:pPr algn="ctr" fontAlgn="b"/>
                      <a:r>
                        <a:rPr lang="es-ES" sz="1800" u="none" strike="noStrike" dirty="0"/>
                        <a:t>n/4</a:t>
                      </a:r>
                      <a:endParaRPr lang="es-ES" sz="1800" b="0" i="0" u="none" strike="noStrike" dirty="0">
                        <a:solidFill>
                          <a:srgbClr val="000000"/>
                        </a:solidFill>
                        <a:latin typeface="Calibri"/>
                      </a:endParaRPr>
                    </a:p>
                  </a:txBody>
                  <a:tcPr marL="9525" marR="9525" marT="9525" marB="0" anchor="b"/>
                </a:tc>
              </a:tr>
              <a:tr h="286948">
                <a:tc>
                  <a:txBody>
                    <a:bodyPr/>
                    <a:lstStyle/>
                    <a:p>
                      <a:pPr algn="l" fontAlgn="b"/>
                      <a:r>
                        <a:rPr lang="es-ES" sz="1800" u="none" strike="noStrike" dirty="0" smtClean="0"/>
                        <a:t>    Bimestre</a:t>
                      </a:r>
                      <a:endParaRPr lang="es-ES" sz="1800" b="0" i="0" u="none" strike="noStrike" dirty="0">
                        <a:solidFill>
                          <a:srgbClr val="000000"/>
                        </a:solidFill>
                        <a:latin typeface="Calibri"/>
                      </a:endParaRPr>
                    </a:p>
                  </a:txBody>
                  <a:tcPr marL="9525" marR="9525" marT="9525" marB="0" anchor="b"/>
                </a:tc>
                <a:tc>
                  <a:txBody>
                    <a:bodyPr/>
                    <a:lstStyle/>
                    <a:p>
                      <a:pPr algn="ctr" fontAlgn="b"/>
                      <a:r>
                        <a:rPr lang="es-ES" sz="1800" u="none" strike="noStrike"/>
                        <a:t>60</a:t>
                      </a:r>
                      <a:endParaRPr lang="es-ES" sz="1800" b="0" i="0" u="none" strike="noStrike">
                        <a:solidFill>
                          <a:srgbClr val="000000"/>
                        </a:solidFill>
                        <a:latin typeface="Calibri"/>
                      </a:endParaRPr>
                    </a:p>
                  </a:txBody>
                  <a:tcPr marL="9525" marR="9525" marT="9525" marB="0" anchor="b"/>
                </a:tc>
                <a:tc>
                  <a:txBody>
                    <a:bodyPr/>
                    <a:lstStyle/>
                    <a:p>
                      <a:pPr algn="ctr" fontAlgn="b"/>
                      <a:r>
                        <a:rPr lang="es-ES" sz="1800" u="none" strike="noStrike"/>
                        <a:t>6</a:t>
                      </a:r>
                      <a:endParaRPr lang="es-ES" sz="1800" b="0" i="0" u="none" strike="noStrike">
                        <a:solidFill>
                          <a:srgbClr val="000000"/>
                        </a:solidFill>
                        <a:latin typeface="Calibri"/>
                      </a:endParaRPr>
                    </a:p>
                  </a:txBody>
                  <a:tcPr marL="9525" marR="9525" marT="9525" marB="0" anchor="b"/>
                </a:tc>
                <a:tc>
                  <a:txBody>
                    <a:bodyPr/>
                    <a:lstStyle/>
                    <a:p>
                      <a:pPr algn="ctr" fontAlgn="b"/>
                      <a:r>
                        <a:rPr lang="es-ES" sz="1800" u="none" strike="noStrike" dirty="0"/>
                        <a:t>n/6</a:t>
                      </a:r>
                      <a:endParaRPr lang="es-ES" sz="1800" b="0" i="0" u="none" strike="noStrike" dirty="0">
                        <a:solidFill>
                          <a:srgbClr val="000000"/>
                        </a:solidFill>
                        <a:latin typeface="Calibri"/>
                      </a:endParaRPr>
                    </a:p>
                  </a:txBody>
                  <a:tcPr marL="9525" marR="9525" marT="9525" marB="0" anchor="b"/>
                </a:tc>
              </a:tr>
              <a:tr h="286948">
                <a:tc>
                  <a:txBody>
                    <a:bodyPr/>
                    <a:lstStyle/>
                    <a:p>
                      <a:pPr algn="l" fontAlgn="b"/>
                      <a:r>
                        <a:rPr lang="es-ES" sz="1800" u="none" strike="noStrike" dirty="0" smtClean="0"/>
                        <a:t>    Mes</a:t>
                      </a:r>
                      <a:endParaRPr lang="es-ES" sz="1800" b="0" i="0" u="none" strike="noStrike" dirty="0">
                        <a:solidFill>
                          <a:srgbClr val="000000"/>
                        </a:solidFill>
                        <a:latin typeface="Calibri"/>
                      </a:endParaRPr>
                    </a:p>
                  </a:txBody>
                  <a:tcPr marL="9525" marR="9525" marT="9525" marB="0" anchor="b"/>
                </a:tc>
                <a:tc>
                  <a:txBody>
                    <a:bodyPr/>
                    <a:lstStyle/>
                    <a:p>
                      <a:pPr algn="ctr" fontAlgn="b"/>
                      <a:r>
                        <a:rPr lang="es-ES" sz="1800" u="none" strike="noStrike"/>
                        <a:t>30</a:t>
                      </a:r>
                      <a:endParaRPr lang="es-ES" sz="1800" b="0" i="0" u="none" strike="noStrike">
                        <a:solidFill>
                          <a:srgbClr val="000000"/>
                        </a:solidFill>
                        <a:latin typeface="Calibri"/>
                      </a:endParaRPr>
                    </a:p>
                  </a:txBody>
                  <a:tcPr marL="9525" marR="9525" marT="9525" marB="0" anchor="b"/>
                </a:tc>
                <a:tc>
                  <a:txBody>
                    <a:bodyPr/>
                    <a:lstStyle/>
                    <a:p>
                      <a:pPr algn="ctr" fontAlgn="b"/>
                      <a:r>
                        <a:rPr lang="es-ES" sz="1800" u="none" strike="noStrike"/>
                        <a:t>12</a:t>
                      </a:r>
                      <a:endParaRPr lang="es-ES" sz="1800" b="0" i="0" u="none" strike="noStrike">
                        <a:solidFill>
                          <a:srgbClr val="000000"/>
                        </a:solidFill>
                        <a:latin typeface="Calibri"/>
                      </a:endParaRPr>
                    </a:p>
                  </a:txBody>
                  <a:tcPr marL="9525" marR="9525" marT="9525" marB="0" anchor="b"/>
                </a:tc>
                <a:tc>
                  <a:txBody>
                    <a:bodyPr/>
                    <a:lstStyle/>
                    <a:p>
                      <a:pPr algn="ctr" fontAlgn="b"/>
                      <a:r>
                        <a:rPr lang="es-ES" sz="1800" u="none" strike="noStrike" dirty="0"/>
                        <a:t>n/12</a:t>
                      </a:r>
                      <a:endParaRPr lang="es-ES" sz="1800" b="0" i="0" u="none" strike="noStrike" dirty="0">
                        <a:solidFill>
                          <a:srgbClr val="000000"/>
                        </a:solidFill>
                        <a:latin typeface="Calibri"/>
                      </a:endParaRPr>
                    </a:p>
                  </a:txBody>
                  <a:tcPr marL="9525" marR="9525" marT="9525" marB="0" anchor="b"/>
                </a:tc>
              </a:tr>
              <a:tr h="286948">
                <a:tc>
                  <a:txBody>
                    <a:bodyPr/>
                    <a:lstStyle/>
                    <a:p>
                      <a:pPr algn="l" fontAlgn="b"/>
                      <a:r>
                        <a:rPr lang="es-ES" sz="1800" u="none" strike="noStrike" dirty="0" smtClean="0"/>
                        <a:t>    Quincena</a:t>
                      </a:r>
                      <a:endParaRPr lang="es-ES" sz="1800" b="0" i="0" u="none" strike="noStrike" dirty="0">
                        <a:solidFill>
                          <a:srgbClr val="000000"/>
                        </a:solidFill>
                        <a:latin typeface="Calibri"/>
                      </a:endParaRPr>
                    </a:p>
                  </a:txBody>
                  <a:tcPr marL="9525" marR="9525" marT="9525" marB="0" anchor="b"/>
                </a:tc>
                <a:tc>
                  <a:txBody>
                    <a:bodyPr/>
                    <a:lstStyle/>
                    <a:p>
                      <a:pPr algn="ctr" fontAlgn="b"/>
                      <a:r>
                        <a:rPr lang="es-ES" sz="1800" u="none" strike="noStrike"/>
                        <a:t>15</a:t>
                      </a:r>
                      <a:endParaRPr lang="es-ES" sz="1800" b="0" i="0" u="none" strike="noStrike">
                        <a:solidFill>
                          <a:srgbClr val="000000"/>
                        </a:solidFill>
                        <a:latin typeface="Calibri"/>
                      </a:endParaRPr>
                    </a:p>
                  </a:txBody>
                  <a:tcPr marL="9525" marR="9525" marT="9525" marB="0" anchor="b"/>
                </a:tc>
                <a:tc>
                  <a:txBody>
                    <a:bodyPr/>
                    <a:lstStyle/>
                    <a:p>
                      <a:pPr algn="ctr" fontAlgn="b"/>
                      <a:r>
                        <a:rPr lang="es-ES" sz="1800" u="none" strike="noStrike"/>
                        <a:t>24</a:t>
                      </a:r>
                      <a:endParaRPr lang="es-ES" sz="1800" b="0" i="0" u="none" strike="noStrike">
                        <a:solidFill>
                          <a:srgbClr val="000000"/>
                        </a:solidFill>
                        <a:latin typeface="Calibri"/>
                      </a:endParaRPr>
                    </a:p>
                  </a:txBody>
                  <a:tcPr marL="9525" marR="9525" marT="9525" marB="0" anchor="b"/>
                </a:tc>
                <a:tc>
                  <a:txBody>
                    <a:bodyPr/>
                    <a:lstStyle/>
                    <a:p>
                      <a:pPr algn="ctr" fontAlgn="b"/>
                      <a:r>
                        <a:rPr lang="es-ES" sz="1800" u="none" strike="noStrike" dirty="0"/>
                        <a:t>n/24</a:t>
                      </a:r>
                      <a:endParaRPr lang="es-ES" sz="1800" b="0" i="0" u="none" strike="noStrike" dirty="0">
                        <a:solidFill>
                          <a:srgbClr val="000000"/>
                        </a:solidFill>
                        <a:latin typeface="Calibri"/>
                      </a:endParaRPr>
                    </a:p>
                  </a:txBody>
                  <a:tcPr marL="9525" marR="9525" marT="9525" marB="0" anchor="b"/>
                </a:tc>
              </a:tr>
              <a:tr h="286948">
                <a:tc>
                  <a:txBody>
                    <a:bodyPr/>
                    <a:lstStyle/>
                    <a:p>
                      <a:pPr algn="l" fontAlgn="b"/>
                      <a:r>
                        <a:rPr lang="es-ES" sz="1800" u="none" strike="noStrike" dirty="0" smtClean="0"/>
                        <a:t>    Día</a:t>
                      </a:r>
                      <a:endParaRPr lang="es-ES" sz="1800" b="0" i="0" u="none" strike="noStrike" dirty="0">
                        <a:solidFill>
                          <a:srgbClr val="000000"/>
                        </a:solidFill>
                        <a:latin typeface="Calibri"/>
                      </a:endParaRPr>
                    </a:p>
                  </a:txBody>
                  <a:tcPr marL="9525" marR="9525" marT="9525" marB="0" anchor="b"/>
                </a:tc>
                <a:tc>
                  <a:txBody>
                    <a:bodyPr/>
                    <a:lstStyle/>
                    <a:p>
                      <a:pPr algn="ctr" fontAlgn="b"/>
                      <a:r>
                        <a:rPr lang="es-ES" sz="1800" u="none" strike="noStrike"/>
                        <a:t>1</a:t>
                      </a:r>
                      <a:endParaRPr lang="es-ES" sz="1800" b="0" i="0" u="none" strike="noStrike">
                        <a:solidFill>
                          <a:srgbClr val="000000"/>
                        </a:solidFill>
                        <a:latin typeface="Calibri"/>
                      </a:endParaRPr>
                    </a:p>
                  </a:txBody>
                  <a:tcPr marL="9525" marR="9525" marT="9525" marB="0" anchor="b"/>
                </a:tc>
                <a:tc>
                  <a:txBody>
                    <a:bodyPr/>
                    <a:lstStyle/>
                    <a:p>
                      <a:pPr algn="ctr" fontAlgn="b"/>
                      <a:r>
                        <a:rPr lang="es-ES" sz="1800" u="none" strike="noStrike"/>
                        <a:t>360</a:t>
                      </a:r>
                      <a:endParaRPr lang="es-ES" sz="1800" b="0" i="0" u="none" strike="noStrike">
                        <a:solidFill>
                          <a:srgbClr val="000000"/>
                        </a:solidFill>
                        <a:latin typeface="Calibri"/>
                      </a:endParaRPr>
                    </a:p>
                  </a:txBody>
                  <a:tcPr marL="9525" marR="9525" marT="9525" marB="0" anchor="b"/>
                </a:tc>
                <a:tc>
                  <a:txBody>
                    <a:bodyPr/>
                    <a:lstStyle/>
                    <a:p>
                      <a:pPr algn="ctr" fontAlgn="b"/>
                      <a:r>
                        <a:rPr lang="es-ES" sz="1800" u="none" strike="noStrike" dirty="0"/>
                        <a:t>n/360</a:t>
                      </a:r>
                      <a:endParaRPr lang="es-ES" sz="1800" b="0" i="0" u="none" strike="noStrike" dirty="0">
                        <a:solidFill>
                          <a:srgbClr val="000000"/>
                        </a:solidFill>
                        <a:latin typeface="Calibri"/>
                      </a:endParaRPr>
                    </a:p>
                  </a:txBody>
                  <a:tcPr marL="9525" marR="9525" marT="9525" marB="0" anchor="b"/>
                </a:tc>
              </a:tr>
            </a:tbl>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62466" name="Picture 2"/>
          <p:cNvPicPr>
            <a:picLocks noChangeAspect="1" noChangeArrowheads="1"/>
          </p:cNvPicPr>
          <p:nvPr/>
        </p:nvPicPr>
        <p:blipFill>
          <a:blip r:embed="rId4"/>
          <a:srcRect/>
          <a:stretch>
            <a:fillRect/>
          </a:stretch>
        </p:blipFill>
        <p:spPr bwMode="auto">
          <a:xfrm>
            <a:off x="642910" y="1428736"/>
            <a:ext cx="7929618" cy="4746396"/>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214422"/>
            <a:ext cx="8572560" cy="14287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4"/>
              </a:buBlip>
            </a:pPr>
            <a:r>
              <a:rPr lang="es-PE" sz="2200" kern="0" dirty="0" smtClean="0"/>
              <a:t> ¿Cuántos depósitos vencidos de S./ 100, serán necesarios para ahorrar en el  Banco Maya, que paga una TNA del 24% con capitalizaciones mensuales para acumular el monto S./ 1</a:t>
            </a:r>
            <a:r>
              <a:rPr lang="es-PE" sz="800" kern="0" dirty="0" smtClean="0"/>
              <a:t> </a:t>
            </a:r>
            <a:r>
              <a:rPr lang="es-PE" sz="2200" kern="0" dirty="0" smtClean="0"/>
              <a:t>094.97</a:t>
            </a:r>
            <a:r>
              <a:rPr lang="es-PE" sz="1000" kern="0" dirty="0" smtClean="0"/>
              <a:t> </a:t>
            </a:r>
            <a:r>
              <a:rPr lang="es-PE" sz="2200" kern="0" dirty="0" smtClean="0"/>
              <a:t>?</a:t>
            </a:r>
          </a:p>
          <a:p>
            <a:pPr algn="just"/>
            <a:endParaRPr lang="es-PE" sz="2200" kern="0" dirty="0" smtClean="0"/>
          </a:p>
          <a:p>
            <a:pPr algn="just"/>
            <a:endParaRPr lang="es-PE" sz="800" kern="0" dirty="0" smtClean="0"/>
          </a:p>
        </p:txBody>
      </p:sp>
      <p:pic>
        <p:nvPicPr>
          <p:cNvPr id="63490" name="Picture 2"/>
          <p:cNvPicPr>
            <a:picLocks noChangeAspect="1" noChangeArrowheads="1"/>
          </p:cNvPicPr>
          <p:nvPr/>
        </p:nvPicPr>
        <p:blipFill>
          <a:blip r:embed="rId5"/>
          <a:srcRect/>
          <a:stretch>
            <a:fillRect/>
          </a:stretch>
        </p:blipFill>
        <p:spPr bwMode="auto">
          <a:xfrm>
            <a:off x="714348" y="2643182"/>
            <a:ext cx="7715304" cy="3500462"/>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p:cNvPicPr>
            <a:picLocks noChangeAspect="1" noChangeArrowheads="1"/>
          </p:cNvPicPr>
          <p:nvPr/>
        </p:nvPicPr>
        <p:blipFill>
          <a:blip r:embed="rId2"/>
          <a:srcRect/>
          <a:stretch>
            <a:fillRect/>
          </a:stretch>
        </p:blipFill>
        <p:spPr bwMode="auto">
          <a:xfrm>
            <a:off x="571472" y="3857628"/>
            <a:ext cx="8143932" cy="1500198"/>
          </a:xfrm>
          <a:prstGeom prst="rect">
            <a:avLst/>
          </a:prstGeom>
          <a:noFill/>
          <a:ln w="9525">
            <a:noFill/>
            <a:miter lim="800000"/>
            <a:headEnd/>
            <a:tailEnd/>
          </a:ln>
          <a:effectLst/>
        </p:spPr>
      </p:pic>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357158" y="1142984"/>
            <a:ext cx="2643206"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Tasas de Interés</a:t>
            </a:r>
            <a:endParaRPr lang="es-ES" sz="2800" b="1" u="sng" dirty="0">
              <a:solidFill>
                <a:srgbClr val="92D050"/>
              </a:solidFill>
            </a:endParaRPr>
          </a:p>
        </p:txBody>
      </p:sp>
      <p:sp>
        <p:nvSpPr>
          <p:cNvPr id="9" name="9 Subtítulo"/>
          <p:cNvSpPr txBox="1">
            <a:spLocks/>
          </p:cNvSpPr>
          <p:nvPr/>
        </p:nvSpPr>
        <p:spPr bwMode="auto">
          <a:xfrm>
            <a:off x="357158" y="1571612"/>
            <a:ext cx="8429684" cy="48577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Esta función devuelve la TIR de un proyecto que cumple con las siguientes características:</a:t>
            </a:r>
          </a:p>
          <a:p>
            <a:pPr algn="just">
              <a:buFont typeface="Wingdings" pitchFamily="2" charset="2"/>
              <a:buChar char="ü"/>
            </a:pPr>
            <a:r>
              <a:rPr lang="es-PE" sz="2200" kern="0" dirty="0" smtClean="0"/>
              <a:t> Los flujos de caja o importes son de igual magnitud.</a:t>
            </a:r>
          </a:p>
          <a:p>
            <a:pPr algn="just">
              <a:buFont typeface="Wingdings" pitchFamily="2" charset="2"/>
              <a:buChar char="ü"/>
            </a:pPr>
            <a:r>
              <a:rPr lang="es-PE" sz="2200" kern="0" dirty="0" smtClean="0"/>
              <a:t> Están distribuidos en períodos de horizonte temporal.</a:t>
            </a:r>
          </a:p>
          <a:p>
            <a:pPr algn="just">
              <a:buFont typeface="Wingdings" pitchFamily="2" charset="2"/>
              <a:buChar char="ü"/>
            </a:pPr>
            <a:r>
              <a:rPr lang="es-PE" sz="2200" kern="0" dirty="0" smtClean="0"/>
              <a:t> Los signos de flujo de caja son iguales. Se asigna signo positivo a los ingresos y signo negativo a los egresos.</a:t>
            </a:r>
          </a:p>
          <a:p>
            <a:pPr algn="just">
              <a:buFont typeface="Wingdings" pitchFamily="2" charset="2"/>
              <a:buChar char="ü"/>
            </a:pPr>
            <a:r>
              <a:rPr lang="es-PE" sz="2200" kern="0" dirty="0" smtClean="0"/>
              <a:t> Los flujos de caja son uniformes y no tiene cambios de signos.</a:t>
            </a:r>
          </a:p>
          <a:p>
            <a:pPr algn="just"/>
            <a:endParaRPr lang="es-PE" sz="2200" kern="0" dirty="0" smtClean="0"/>
          </a:p>
          <a:p>
            <a:pPr algn="just"/>
            <a:endParaRPr lang="es-PE" sz="2200" kern="0" dirty="0" smtClean="0"/>
          </a:p>
          <a:p>
            <a:pPr algn="just"/>
            <a:endParaRPr lang="es-PE" sz="2200" kern="0" dirty="0" smtClean="0"/>
          </a:p>
          <a:p>
            <a:pPr algn="just"/>
            <a:endParaRPr lang="es-PE" sz="2200" kern="0" dirty="0" smtClean="0"/>
          </a:p>
          <a:p>
            <a:pPr algn="just"/>
            <a:r>
              <a:rPr lang="es-PE" sz="2200" kern="0" dirty="0" smtClean="0">
                <a:solidFill>
                  <a:schemeClr val="accent6">
                    <a:lumMod val="75000"/>
                  </a:schemeClr>
                </a:solidFill>
              </a:rPr>
              <a:t>TASA(</a:t>
            </a:r>
            <a:r>
              <a:rPr lang="es-PE" sz="2200" kern="0" dirty="0" err="1" smtClean="0">
                <a:solidFill>
                  <a:schemeClr val="accent6">
                    <a:lumMod val="75000"/>
                  </a:schemeClr>
                </a:solidFill>
              </a:rPr>
              <a:t>nper</a:t>
            </a:r>
            <a:r>
              <a:rPr lang="es-PE" sz="2200" kern="0" dirty="0" smtClean="0">
                <a:solidFill>
                  <a:schemeClr val="accent6">
                    <a:lumMod val="75000"/>
                  </a:schemeClr>
                </a:solidFill>
              </a:rPr>
              <a:t>; pago; va; [</a:t>
            </a:r>
            <a:r>
              <a:rPr lang="es-PE" sz="2200" kern="0" dirty="0" err="1" smtClean="0">
                <a:solidFill>
                  <a:schemeClr val="accent6">
                    <a:lumMod val="75000"/>
                  </a:schemeClr>
                </a:solidFill>
              </a:rPr>
              <a:t>vf</a:t>
            </a:r>
            <a:r>
              <a:rPr lang="es-PE" sz="2200" kern="0" dirty="0" smtClean="0">
                <a:solidFill>
                  <a:schemeClr val="accent6">
                    <a:lumMod val="75000"/>
                  </a:schemeClr>
                </a:solidFill>
              </a:rPr>
              <a:t>]; [tipo]; [estimar]) </a:t>
            </a:r>
          </a:p>
          <a:p>
            <a:pPr algn="just"/>
            <a:endParaRPr lang="es-PE" sz="200" kern="0" dirty="0" smtClean="0">
              <a:solidFill>
                <a:schemeClr val="accent6">
                  <a:lumMod val="75000"/>
                </a:schemeClr>
              </a:solidFill>
            </a:endParaRPr>
          </a:p>
          <a:p>
            <a:pPr algn="just"/>
            <a:r>
              <a:rPr lang="es-PE" sz="2200" kern="0" dirty="0" err="1" smtClean="0">
                <a:solidFill>
                  <a:srgbClr val="0070C0"/>
                </a:solidFill>
              </a:rPr>
              <a:t>Nper</a:t>
            </a:r>
            <a:r>
              <a:rPr lang="es-PE" sz="2200" kern="0" dirty="0" smtClean="0">
                <a:solidFill>
                  <a:srgbClr val="0070C0"/>
                </a:solidFill>
              </a:rPr>
              <a:t>:</a:t>
            </a:r>
            <a:r>
              <a:rPr lang="es-PE" sz="2200" kern="0" dirty="0" smtClean="0">
                <a:solidFill>
                  <a:schemeClr val="accent3">
                    <a:lumMod val="75000"/>
                  </a:schemeClr>
                </a:solidFill>
              </a:rPr>
              <a:t> </a:t>
            </a:r>
            <a:r>
              <a:rPr lang="es-PE" sz="2200" kern="0" dirty="0" smtClean="0"/>
              <a:t>Es el número total de períodos.</a:t>
            </a:r>
          </a:p>
          <a:p>
            <a:pPr algn="just"/>
            <a:r>
              <a:rPr lang="es-PE" sz="2200" kern="0" dirty="0" smtClean="0">
                <a:solidFill>
                  <a:srgbClr val="0070C0"/>
                </a:solidFill>
              </a:rPr>
              <a:t>Pago: </a:t>
            </a:r>
            <a:r>
              <a:rPr lang="es-PE" sz="2200" kern="0" dirty="0" smtClean="0"/>
              <a:t>Monto de pago  hecho en cada período.</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8" name="7 Rectángulo"/>
          <p:cNvSpPr/>
          <p:nvPr/>
        </p:nvSpPr>
        <p:spPr>
          <a:xfrm>
            <a:off x="500034" y="1214423"/>
            <a:ext cx="8286808" cy="4878259"/>
          </a:xfrm>
          <a:prstGeom prst="rect">
            <a:avLst/>
          </a:prstGeom>
        </p:spPr>
        <p:txBody>
          <a:bodyPr wrap="square">
            <a:spAutoFit/>
          </a:bodyPr>
          <a:lstStyle/>
          <a:p>
            <a:pPr algn="just"/>
            <a:endParaRPr lang="es-PE" sz="200" kern="0" dirty="0" smtClean="0">
              <a:solidFill>
                <a:schemeClr val="accent6">
                  <a:lumMod val="75000"/>
                </a:schemeClr>
              </a:solidFill>
            </a:endParaRPr>
          </a:p>
          <a:p>
            <a:pPr algn="just"/>
            <a:r>
              <a:rPr lang="es-PE" sz="2200" kern="0" dirty="0" smtClean="0">
                <a:solidFill>
                  <a:srgbClr val="0070C0"/>
                </a:solidFill>
              </a:rPr>
              <a:t>Va:</a:t>
            </a:r>
            <a:r>
              <a:rPr lang="es-PE" sz="2200" kern="0" dirty="0" smtClean="0">
                <a:solidFill>
                  <a:schemeClr val="accent3">
                    <a:lumMod val="75000"/>
                  </a:schemeClr>
                </a:solidFill>
              </a:rPr>
              <a:t> </a:t>
            </a:r>
            <a:r>
              <a:rPr lang="es-PE" sz="2200" kern="0" dirty="0" smtClean="0"/>
              <a:t>Valor presente o inversión inicial.</a:t>
            </a:r>
          </a:p>
          <a:p>
            <a:pPr algn="just"/>
            <a:r>
              <a:rPr lang="es-PE" sz="2200" kern="0" dirty="0" smtClean="0">
                <a:solidFill>
                  <a:srgbClr val="0070C0"/>
                </a:solidFill>
              </a:rPr>
              <a:t>[</a:t>
            </a:r>
            <a:r>
              <a:rPr lang="es-PE" sz="2200" kern="0" dirty="0" err="1" smtClean="0">
                <a:solidFill>
                  <a:srgbClr val="0070C0"/>
                </a:solidFill>
              </a:rPr>
              <a:t>vf</a:t>
            </a:r>
            <a:r>
              <a:rPr lang="es-PE" sz="2200" kern="0" dirty="0" smtClean="0">
                <a:solidFill>
                  <a:srgbClr val="0070C0"/>
                </a:solidFill>
              </a:rPr>
              <a:t>]:</a:t>
            </a:r>
            <a:r>
              <a:rPr lang="es-PE" sz="2200" kern="0" dirty="0" smtClean="0">
                <a:solidFill>
                  <a:schemeClr val="accent3">
                    <a:lumMod val="75000"/>
                  </a:schemeClr>
                </a:solidFill>
              </a:rPr>
              <a:t> </a:t>
            </a:r>
            <a:r>
              <a:rPr lang="es-PE" sz="2200" kern="0" dirty="0" smtClean="0"/>
              <a:t>Argumento opcional que calcula la inversión y esta se conoce en el momento 0 y el valor futuro en el momento </a:t>
            </a:r>
            <a:r>
              <a:rPr lang="es-PE" sz="2200" i="1" kern="0" dirty="0" smtClean="0"/>
              <a:t>n</a:t>
            </a:r>
            <a:r>
              <a:rPr lang="es-PE" sz="2200" kern="0" dirty="0" smtClean="0"/>
              <a:t>.</a:t>
            </a:r>
            <a:endParaRPr lang="es-PE" sz="500" kern="0" dirty="0" smtClean="0"/>
          </a:p>
          <a:p>
            <a:pPr algn="just"/>
            <a:endParaRPr lang="es-PE" sz="2200" kern="0" dirty="0" smtClean="0"/>
          </a:p>
          <a:p>
            <a:pPr algn="just"/>
            <a:endParaRPr lang="es-PE" sz="1500" kern="0" dirty="0" smtClean="0"/>
          </a:p>
          <a:p>
            <a:pPr algn="just"/>
            <a:r>
              <a:rPr lang="es-PE" sz="2200" kern="0" dirty="0" smtClean="0">
                <a:solidFill>
                  <a:srgbClr val="92D050"/>
                </a:solidFill>
              </a:rPr>
              <a:t>Fórmula :   </a:t>
            </a:r>
          </a:p>
          <a:p>
            <a:pPr algn="just"/>
            <a:endParaRPr lang="es-PE" sz="800" kern="0" dirty="0" smtClean="0"/>
          </a:p>
          <a:p>
            <a:pPr algn="just"/>
            <a:endParaRPr lang="es-PE" sz="800" kern="0" dirty="0" smtClean="0"/>
          </a:p>
          <a:p>
            <a:pPr algn="just"/>
            <a:endParaRPr lang="es-PE" sz="800" kern="0" dirty="0" smtClean="0"/>
          </a:p>
          <a:p>
            <a:pPr algn="just"/>
            <a:r>
              <a:rPr lang="es-PE" sz="2200" kern="0" dirty="0" smtClean="0">
                <a:solidFill>
                  <a:srgbClr val="0070C0"/>
                </a:solidFill>
              </a:rPr>
              <a:t>[tipo]: </a:t>
            </a:r>
            <a:r>
              <a:rPr lang="es-PE" sz="2200" kern="0" dirty="0" smtClean="0"/>
              <a:t>Valor opcional que si tipo=0 los pagos son vencidos al final del periodo y si es tipo=1 los pagos vence el principio. Si se omite esta entrada se supone el valor 0.</a:t>
            </a:r>
          </a:p>
          <a:p>
            <a:pPr algn="just"/>
            <a:r>
              <a:rPr lang="es-PE" sz="2200" kern="0" dirty="0" smtClean="0">
                <a:solidFill>
                  <a:srgbClr val="0070C0"/>
                </a:solidFill>
              </a:rPr>
              <a:t>[estimar]: </a:t>
            </a:r>
            <a:r>
              <a:rPr lang="es-PE" sz="2200" kern="0" dirty="0" smtClean="0"/>
              <a:t>Es un argumento opcional que se usa cuando Excel no ha podido encontrar un resultado válido a partir del 10%. Si el valor de la estimación no se especifica, la función supondrá una tasa del 10%. En general  esta función converge hacia un valor entre 0 y 100%.</a:t>
            </a:r>
          </a:p>
          <a:p>
            <a:pPr algn="just"/>
            <a:endParaRPr lang="es-PE" sz="600" kern="0" dirty="0" smtClean="0"/>
          </a:p>
        </p:txBody>
      </p:sp>
      <p:graphicFrame>
        <p:nvGraphicFramePr>
          <p:cNvPr id="9" name="8 Objeto"/>
          <p:cNvGraphicFramePr>
            <a:graphicFrameLocks noChangeAspect="1"/>
          </p:cNvGraphicFramePr>
          <p:nvPr/>
        </p:nvGraphicFramePr>
        <p:xfrm>
          <a:off x="1928794" y="2571744"/>
          <a:ext cx="1820872" cy="800104"/>
        </p:xfrm>
        <a:graphic>
          <a:graphicData uri="http://schemas.openxmlformats.org/presentationml/2006/ole">
            <p:oleObj spid="_x0000_s65538" name="Ecuación" r:id="rId5" imgW="927000" imgH="457200" progId="Equation.3">
              <p:embed/>
            </p:oleObj>
          </a:graphicData>
        </a:graphic>
      </p:graphicFrame>
      <p:sp>
        <p:nvSpPr>
          <p:cNvPr id="11" name="10 Rectángulo redondeado"/>
          <p:cNvSpPr/>
          <p:nvPr/>
        </p:nvSpPr>
        <p:spPr>
          <a:xfrm>
            <a:off x="1714480" y="2500306"/>
            <a:ext cx="2286016" cy="928694"/>
          </a:xfrm>
          <a:prstGeom prst="roundRect">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endParaRPr lang="es-E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214422"/>
            <a:ext cx="8572560" cy="17859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4"/>
              </a:buBlip>
            </a:pPr>
            <a:r>
              <a:rPr lang="es-PE" sz="2200" kern="0" dirty="0" smtClean="0"/>
              <a:t> Se requiere hallar la TIR anual de un proyecto que demanda una inversión de US$ 85</a:t>
            </a:r>
            <a:r>
              <a:rPr lang="es-PE" sz="1000" kern="0" dirty="0" smtClean="0"/>
              <a:t> </a:t>
            </a:r>
            <a:r>
              <a:rPr lang="es-PE" sz="2200" kern="0" dirty="0" smtClean="0"/>
              <a:t>000, que tiene una vida útil de 10 años en los cuales se generan un flujo de caja trimestral uniforme iguales a US$ 8</a:t>
            </a:r>
            <a:r>
              <a:rPr lang="es-PE" sz="1000" kern="0" dirty="0" smtClean="0"/>
              <a:t> </a:t>
            </a:r>
            <a:r>
              <a:rPr lang="es-PE" sz="2200" kern="0" dirty="0" smtClean="0"/>
              <a:t>000. Si el costo anual del capital es del 12%. ¿Cuál sería la TIR si los flujos son anticipados?</a:t>
            </a:r>
          </a:p>
          <a:p>
            <a:pPr algn="just"/>
            <a:endParaRPr lang="es-PE" sz="2200" kern="0" dirty="0" smtClean="0"/>
          </a:p>
          <a:p>
            <a:pPr algn="just"/>
            <a:endParaRPr lang="es-PE" sz="800" kern="0" dirty="0" smtClean="0"/>
          </a:p>
        </p:txBody>
      </p:sp>
      <p:pic>
        <p:nvPicPr>
          <p:cNvPr id="66562" name="Picture 2"/>
          <p:cNvPicPr>
            <a:picLocks noChangeAspect="1" noChangeArrowheads="1"/>
          </p:cNvPicPr>
          <p:nvPr/>
        </p:nvPicPr>
        <p:blipFill>
          <a:blip r:embed="rId5"/>
          <a:srcRect/>
          <a:stretch>
            <a:fillRect/>
          </a:stretch>
        </p:blipFill>
        <p:spPr bwMode="auto">
          <a:xfrm>
            <a:off x="857224" y="3000372"/>
            <a:ext cx="7358114" cy="3443287"/>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214422"/>
            <a:ext cx="8572560" cy="17859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4"/>
              </a:buBlip>
            </a:pPr>
            <a:r>
              <a:rPr lang="es-PE" sz="2200" kern="0" dirty="0" smtClean="0"/>
              <a:t> La creación de un proyecto demanda la inversión de US$</a:t>
            </a:r>
            <a:r>
              <a:rPr lang="es-PE" sz="1000" kern="0" dirty="0" smtClean="0"/>
              <a:t> </a:t>
            </a:r>
            <a:r>
              <a:rPr lang="es-PE" sz="2200" kern="0" dirty="0" smtClean="0"/>
              <a:t>100</a:t>
            </a:r>
            <a:r>
              <a:rPr lang="es-PE" sz="1000" kern="0" dirty="0" smtClean="0"/>
              <a:t> </a:t>
            </a:r>
            <a:r>
              <a:rPr lang="es-PE" sz="2200" kern="0" dirty="0" smtClean="0"/>
              <a:t>000 y tendrá una vida útil de 16 trimestres al final de los cuales se generará un stock liquido de US$ 180</a:t>
            </a:r>
            <a:r>
              <a:rPr lang="es-PE" sz="1000" kern="0" dirty="0" smtClean="0"/>
              <a:t> </a:t>
            </a:r>
            <a:r>
              <a:rPr lang="es-PE" sz="2200" kern="0" dirty="0" smtClean="0"/>
              <a:t>000. Se quiere conocer la TIR trimestral y si se debe aceptar o rechazar el proyecto sabiendo que la tasa de COK es 12% anual.</a:t>
            </a:r>
          </a:p>
          <a:p>
            <a:pPr algn="just"/>
            <a:endParaRPr lang="es-PE" sz="2200" kern="0" dirty="0" smtClean="0"/>
          </a:p>
          <a:p>
            <a:pPr algn="just"/>
            <a:endParaRPr lang="es-PE" sz="800" kern="0" dirty="0" smtClean="0"/>
          </a:p>
        </p:txBody>
      </p:sp>
      <p:pic>
        <p:nvPicPr>
          <p:cNvPr id="69634" name="Picture 2"/>
          <p:cNvPicPr>
            <a:picLocks noChangeAspect="1" noChangeArrowheads="1"/>
          </p:cNvPicPr>
          <p:nvPr/>
        </p:nvPicPr>
        <p:blipFill>
          <a:blip r:embed="rId5"/>
          <a:srcRect/>
          <a:stretch>
            <a:fillRect/>
          </a:stretch>
        </p:blipFill>
        <p:spPr bwMode="auto">
          <a:xfrm>
            <a:off x="857224" y="3143248"/>
            <a:ext cx="7429552" cy="3071834"/>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p:cNvPicPr>
            <a:picLocks noChangeAspect="1" noChangeArrowheads="1"/>
          </p:cNvPicPr>
          <p:nvPr/>
        </p:nvPicPr>
        <p:blipFill>
          <a:blip r:embed="rId2"/>
          <a:srcRect/>
          <a:stretch>
            <a:fillRect/>
          </a:stretch>
        </p:blipFill>
        <p:spPr bwMode="auto">
          <a:xfrm>
            <a:off x="428596" y="3071810"/>
            <a:ext cx="7858180" cy="2500330"/>
          </a:xfrm>
          <a:prstGeom prst="rect">
            <a:avLst/>
          </a:prstGeom>
          <a:noFill/>
          <a:ln w="9525">
            <a:noFill/>
            <a:miter lim="800000"/>
            <a:headEnd/>
            <a:tailEnd/>
          </a:ln>
          <a:effectLst/>
        </p:spPr>
      </p:pic>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285860"/>
            <a:ext cx="8572560" cy="17859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5"/>
              </a:buBlip>
            </a:pPr>
            <a:r>
              <a:rPr lang="es-PE" sz="2200" kern="0" dirty="0" smtClean="0"/>
              <a:t> Los flujos de caja de un proyecto son US$ 175</a:t>
            </a:r>
            <a:r>
              <a:rPr lang="es-PE" sz="1000" kern="0" dirty="0" smtClean="0"/>
              <a:t> </a:t>
            </a:r>
            <a:r>
              <a:rPr lang="es-PE" sz="2200" kern="0" dirty="0" smtClean="0"/>
              <a:t>000 cada año, y se estima que tiene que invertir US$ 500</a:t>
            </a:r>
            <a:r>
              <a:rPr lang="es-PE" sz="1000" kern="0" dirty="0" smtClean="0"/>
              <a:t> </a:t>
            </a:r>
            <a:r>
              <a:rPr lang="es-PE" sz="2200" kern="0" dirty="0" smtClean="0"/>
              <a:t>000 con una vida útil de 10 años; al final del horizonte se estima que el valor de salvamento del proyecto será de US$ 80</a:t>
            </a:r>
            <a:r>
              <a:rPr lang="es-PE" sz="1000" kern="0" dirty="0" smtClean="0"/>
              <a:t> </a:t>
            </a:r>
            <a:r>
              <a:rPr lang="es-PE" sz="2200" kern="0" dirty="0" smtClean="0"/>
              <a:t>000. Si la tasa del COK es del 18% anual, se pide calcular la TIR y si se debe aceptar o no el proyecto.</a:t>
            </a:r>
          </a:p>
          <a:p>
            <a:pPr algn="just"/>
            <a:endParaRPr lang="es-PE" sz="2200" kern="0" dirty="0" smtClean="0"/>
          </a:p>
          <a:p>
            <a:pPr algn="just"/>
            <a:endParaRPr lang="es-PE" sz="800" kern="0" dirty="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71682" name="Picture 2"/>
          <p:cNvPicPr>
            <a:picLocks noChangeAspect="1" noChangeArrowheads="1"/>
          </p:cNvPicPr>
          <p:nvPr/>
        </p:nvPicPr>
        <p:blipFill>
          <a:blip r:embed="rId4"/>
          <a:srcRect/>
          <a:stretch>
            <a:fillRect/>
          </a:stretch>
        </p:blipFill>
        <p:spPr bwMode="auto">
          <a:xfrm>
            <a:off x="785786" y="1428736"/>
            <a:ext cx="7572428" cy="4572032"/>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357158" y="1142984"/>
            <a:ext cx="3714776"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Valor Actual o Presente</a:t>
            </a:r>
            <a:endParaRPr lang="es-ES" sz="2800" b="1" u="sng" dirty="0">
              <a:solidFill>
                <a:srgbClr val="92D050"/>
              </a:solidFill>
            </a:endParaRPr>
          </a:p>
        </p:txBody>
      </p:sp>
      <p:sp>
        <p:nvSpPr>
          <p:cNvPr id="9" name="9 Subtítulo"/>
          <p:cNvSpPr txBox="1">
            <a:spLocks/>
          </p:cNvSpPr>
          <p:nvPr/>
        </p:nvSpPr>
        <p:spPr bwMode="auto">
          <a:xfrm>
            <a:off x="357158" y="1571612"/>
            <a:ext cx="8429684" cy="48577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Calcula el valor presente de una serie futura de flujos de caja netos e iguales, que se realizarán en el futuro. Trae estos valores al momento cero, descontándose la tasa de costo de oportunidad del capital.</a:t>
            </a:r>
            <a:endParaRPr lang="es-PE" sz="800" kern="0" dirty="0" smtClean="0"/>
          </a:p>
          <a:p>
            <a:pPr algn="just"/>
            <a:endParaRPr lang="es-PE" sz="500" i="1" kern="0" dirty="0" smtClean="0"/>
          </a:p>
          <a:p>
            <a:pPr algn="just"/>
            <a:r>
              <a:rPr lang="es-PE" sz="2200" kern="0" dirty="0" smtClean="0">
                <a:solidFill>
                  <a:schemeClr val="accent6">
                    <a:lumMod val="75000"/>
                  </a:schemeClr>
                </a:solidFill>
              </a:rPr>
              <a:t>VA(tasa; </a:t>
            </a:r>
            <a:r>
              <a:rPr lang="es-PE" sz="2200" kern="0" dirty="0" err="1" smtClean="0">
                <a:solidFill>
                  <a:schemeClr val="accent6">
                    <a:lumMod val="75000"/>
                  </a:schemeClr>
                </a:solidFill>
              </a:rPr>
              <a:t>nper</a:t>
            </a:r>
            <a:r>
              <a:rPr lang="es-PE" sz="2200" kern="0" dirty="0" smtClean="0">
                <a:solidFill>
                  <a:schemeClr val="accent6">
                    <a:lumMod val="75000"/>
                  </a:schemeClr>
                </a:solidFill>
              </a:rPr>
              <a:t>; pago; [</a:t>
            </a:r>
            <a:r>
              <a:rPr lang="es-PE" sz="2200" kern="0" dirty="0" err="1" smtClean="0">
                <a:solidFill>
                  <a:schemeClr val="accent6">
                    <a:lumMod val="75000"/>
                  </a:schemeClr>
                </a:solidFill>
              </a:rPr>
              <a:t>vf</a:t>
            </a:r>
            <a:r>
              <a:rPr lang="es-PE" sz="2200" kern="0" dirty="0" smtClean="0">
                <a:solidFill>
                  <a:schemeClr val="accent6">
                    <a:lumMod val="75000"/>
                  </a:schemeClr>
                </a:solidFill>
              </a:rPr>
              <a:t>]; [tipo]) </a:t>
            </a:r>
            <a:endParaRPr lang="es-PE" sz="800" kern="0" dirty="0" smtClean="0">
              <a:solidFill>
                <a:schemeClr val="accent6">
                  <a:lumMod val="75000"/>
                </a:schemeClr>
              </a:solidFill>
            </a:endParaRPr>
          </a:p>
          <a:p>
            <a:pPr algn="just"/>
            <a:endParaRPr lang="es-PE" sz="500" kern="0" dirty="0" smtClean="0">
              <a:solidFill>
                <a:schemeClr val="accent6">
                  <a:lumMod val="75000"/>
                </a:schemeClr>
              </a:solidFill>
            </a:endParaRPr>
          </a:p>
          <a:p>
            <a:pPr algn="just"/>
            <a:r>
              <a:rPr lang="es-PE" sz="2200" kern="0" dirty="0" smtClean="0">
                <a:solidFill>
                  <a:srgbClr val="0070C0"/>
                </a:solidFill>
              </a:rPr>
              <a:t>Tasa:</a:t>
            </a:r>
            <a:r>
              <a:rPr lang="es-PE" sz="2200" kern="0" dirty="0" smtClean="0">
                <a:solidFill>
                  <a:schemeClr val="accent3">
                    <a:lumMod val="75000"/>
                  </a:schemeClr>
                </a:solidFill>
              </a:rPr>
              <a:t> </a:t>
            </a:r>
            <a:r>
              <a:rPr lang="es-PE" sz="2200" kern="0" dirty="0" smtClean="0"/>
              <a:t>Es la tasa del costo de oportunidad del capital.</a:t>
            </a:r>
          </a:p>
          <a:p>
            <a:pPr algn="just"/>
            <a:r>
              <a:rPr lang="es-PE" sz="2200" kern="0" dirty="0" err="1" smtClean="0">
                <a:solidFill>
                  <a:srgbClr val="0070C0"/>
                </a:solidFill>
              </a:rPr>
              <a:t>Nper</a:t>
            </a:r>
            <a:r>
              <a:rPr lang="es-PE" sz="2200" kern="0" dirty="0" smtClean="0">
                <a:solidFill>
                  <a:srgbClr val="0070C0"/>
                </a:solidFill>
              </a:rPr>
              <a:t>: </a:t>
            </a:r>
            <a:r>
              <a:rPr lang="es-PE" sz="2200" kern="0" dirty="0" smtClean="0"/>
              <a:t>Es el número total de periodos.</a:t>
            </a:r>
          </a:p>
          <a:p>
            <a:pPr algn="just"/>
            <a:r>
              <a:rPr lang="es-PE" sz="2200" kern="0" dirty="0" smtClean="0">
                <a:solidFill>
                  <a:srgbClr val="0070C0"/>
                </a:solidFill>
              </a:rPr>
              <a:t>Pago: </a:t>
            </a:r>
            <a:r>
              <a:rPr lang="es-PE" sz="2200" kern="0" dirty="0" smtClean="0"/>
              <a:t>Son los flujos de pago. Los números negativos representan pagos (salida de efectivo) y los positivos ingreso de efectivo.</a:t>
            </a:r>
          </a:p>
          <a:p>
            <a:pPr algn="just"/>
            <a:r>
              <a:rPr lang="es-PE" sz="2200" kern="0" dirty="0" smtClean="0">
                <a:solidFill>
                  <a:srgbClr val="0070C0"/>
                </a:solidFill>
              </a:rPr>
              <a:t>[</a:t>
            </a:r>
            <a:r>
              <a:rPr lang="es-PE" sz="2200" kern="0" dirty="0" err="1" smtClean="0">
                <a:solidFill>
                  <a:srgbClr val="0070C0"/>
                </a:solidFill>
              </a:rPr>
              <a:t>vf</a:t>
            </a:r>
            <a:r>
              <a:rPr lang="es-PE" sz="2200" kern="0" dirty="0" smtClean="0">
                <a:solidFill>
                  <a:srgbClr val="0070C0"/>
                </a:solidFill>
              </a:rPr>
              <a:t>]:</a:t>
            </a:r>
            <a:r>
              <a:rPr lang="es-PE" sz="2200" kern="0" dirty="0" smtClean="0">
                <a:solidFill>
                  <a:schemeClr val="accent3">
                    <a:lumMod val="75000"/>
                  </a:schemeClr>
                </a:solidFill>
              </a:rPr>
              <a:t> </a:t>
            </a:r>
            <a:r>
              <a:rPr lang="es-PE" sz="2200" kern="0" dirty="0" smtClean="0"/>
              <a:t>Valor opcional que nos permite traer al momento cero un importe adicional al final del ultimo pago.</a:t>
            </a:r>
          </a:p>
          <a:p>
            <a:pPr algn="just"/>
            <a:r>
              <a:rPr lang="es-PE" sz="2200" kern="0" dirty="0" smtClean="0">
                <a:solidFill>
                  <a:srgbClr val="0070C0"/>
                </a:solidFill>
              </a:rPr>
              <a:t>[tipo]: </a:t>
            </a:r>
            <a:r>
              <a:rPr lang="es-PE" sz="2200" kern="0" dirty="0" smtClean="0"/>
              <a:t>Entrada opcional, que si ingresa 0 significa que los pagos vencen al final del período de capitalización, y si es 1 los pagos vencen al principio del período. Si se omite es cero.</a:t>
            </a:r>
          </a:p>
          <a:p>
            <a:pPr algn="just"/>
            <a:endParaRPr lang="es-PE" sz="800" kern="0" dirty="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214422"/>
            <a:ext cx="8572560" cy="14287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4"/>
              </a:buBlip>
            </a:pPr>
            <a:r>
              <a:rPr lang="es-PE" sz="2200" kern="0" dirty="0" smtClean="0"/>
              <a:t> Se pide calcular el valor actual de un proyecto cuya inversión es de US$ 50</a:t>
            </a:r>
            <a:r>
              <a:rPr lang="es-PE" sz="1000" kern="0" dirty="0" smtClean="0"/>
              <a:t> </a:t>
            </a:r>
            <a:r>
              <a:rPr lang="es-PE" sz="2200" kern="0" dirty="0" smtClean="0"/>
              <a:t>000; tiene una vida útil de 8 años; un valor de salvamento de US$ 5</a:t>
            </a:r>
            <a:r>
              <a:rPr lang="es-PE" sz="1000" kern="0" dirty="0" smtClean="0"/>
              <a:t> </a:t>
            </a:r>
            <a:r>
              <a:rPr lang="es-PE" sz="2200" kern="0" dirty="0" smtClean="0"/>
              <a:t>000 al final de su vida y genera flujos de caja trimestrales constantes de US$ 4</a:t>
            </a:r>
            <a:r>
              <a:rPr lang="es-PE" sz="1000" kern="0" dirty="0" smtClean="0"/>
              <a:t> </a:t>
            </a:r>
            <a:r>
              <a:rPr lang="es-PE" sz="2200" kern="0" dirty="0" smtClean="0"/>
              <a:t>000. La tasa de COK del proyecto es del 15%.</a:t>
            </a:r>
          </a:p>
          <a:p>
            <a:pPr algn="just"/>
            <a:endParaRPr lang="es-PE" sz="2200" kern="0" dirty="0" smtClean="0"/>
          </a:p>
          <a:p>
            <a:pPr algn="just"/>
            <a:endParaRPr lang="es-PE" sz="800" kern="0" dirty="0" smtClean="0"/>
          </a:p>
        </p:txBody>
      </p:sp>
      <p:pic>
        <p:nvPicPr>
          <p:cNvPr id="72706" name="Picture 2"/>
          <p:cNvPicPr>
            <a:picLocks noChangeAspect="1" noChangeArrowheads="1"/>
          </p:cNvPicPr>
          <p:nvPr/>
        </p:nvPicPr>
        <p:blipFill>
          <a:blip r:embed="rId5"/>
          <a:srcRect/>
          <a:stretch>
            <a:fillRect/>
          </a:stretch>
        </p:blipFill>
        <p:spPr bwMode="auto">
          <a:xfrm>
            <a:off x="714348" y="2786058"/>
            <a:ext cx="7643866" cy="3388646"/>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357158" y="1142984"/>
            <a:ext cx="6143668"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Interés Acumulado</a:t>
            </a:r>
            <a:r>
              <a:rPr lang="es-ES" sz="2800" b="1" u="sng" baseline="0" dirty="0" smtClean="0">
                <a:solidFill>
                  <a:srgbClr val="92D050"/>
                </a:solidFill>
              </a:rPr>
              <a:t> </a:t>
            </a:r>
            <a:r>
              <a:rPr lang="es-ES" sz="2800" b="1" u="sng" dirty="0" smtClean="0">
                <a:solidFill>
                  <a:srgbClr val="92D050"/>
                </a:solidFill>
              </a:rPr>
              <a:t>al Vencimiento</a:t>
            </a:r>
            <a:endParaRPr lang="es-ES" sz="2800" b="1" u="sng" dirty="0">
              <a:solidFill>
                <a:srgbClr val="92D050"/>
              </a:solidFill>
            </a:endParaRPr>
          </a:p>
        </p:txBody>
      </p:sp>
      <p:sp>
        <p:nvSpPr>
          <p:cNvPr id="9" name="9 Subtítulo"/>
          <p:cNvSpPr txBox="1">
            <a:spLocks/>
          </p:cNvSpPr>
          <p:nvPr/>
        </p:nvSpPr>
        <p:spPr bwMode="auto">
          <a:xfrm>
            <a:off x="357158" y="1571612"/>
            <a:ext cx="8572560" cy="48577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Esta función devuelve el interés simple generado por una tasa nominal anual (TNA) sobre un capital o valor bursátil, que ha sido colocado durante un período determinado.</a:t>
            </a:r>
          </a:p>
          <a:p>
            <a:pPr algn="just"/>
            <a:r>
              <a:rPr lang="es-PE" sz="2200" kern="0" dirty="0" smtClean="0">
                <a:solidFill>
                  <a:schemeClr val="accent6">
                    <a:lumMod val="75000"/>
                  </a:schemeClr>
                </a:solidFill>
              </a:rPr>
              <a:t>INT.ACUM.V(</a:t>
            </a:r>
            <a:r>
              <a:rPr lang="es-PE" sz="2200" kern="0" dirty="0" err="1" smtClean="0">
                <a:solidFill>
                  <a:schemeClr val="accent6">
                    <a:lumMod val="75000"/>
                  </a:schemeClr>
                </a:solidFill>
              </a:rPr>
              <a:t>emisión;liq;tasa</a:t>
            </a:r>
            <a:r>
              <a:rPr lang="es-PE" sz="2200" kern="0" dirty="0" smtClean="0">
                <a:solidFill>
                  <a:schemeClr val="accent6">
                    <a:lumMod val="75000"/>
                  </a:schemeClr>
                </a:solidFill>
              </a:rPr>
              <a:t>; par; base) </a:t>
            </a:r>
          </a:p>
          <a:p>
            <a:pPr algn="just"/>
            <a:r>
              <a:rPr lang="es-PE" sz="2200" kern="0" dirty="0" smtClean="0">
                <a:solidFill>
                  <a:srgbClr val="0070C0"/>
                </a:solidFill>
              </a:rPr>
              <a:t>Emisión:</a:t>
            </a:r>
            <a:r>
              <a:rPr lang="es-PE" sz="2200" kern="0" dirty="0" smtClean="0">
                <a:solidFill>
                  <a:schemeClr val="accent3">
                    <a:lumMod val="75000"/>
                  </a:schemeClr>
                </a:solidFill>
              </a:rPr>
              <a:t> </a:t>
            </a:r>
            <a:r>
              <a:rPr lang="es-PE" sz="2200" kern="0" dirty="0" smtClean="0"/>
              <a:t>Fecha de emisión de una obligación.</a:t>
            </a:r>
          </a:p>
          <a:p>
            <a:pPr algn="just"/>
            <a:r>
              <a:rPr lang="es-PE" sz="2200" kern="0" dirty="0" err="1" smtClean="0">
                <a:solidFill>
                  <a:srgbClr val="0070C0"/>
                </a:solidFill>
              </a:rPr>
              <a:t>Liq</a:t>
            </a:r>
            <a:r>
              <a:rPr lang="es-PE" sz="2200" kern="0" dirty="0" smtClean="0">
                <a:solidFill>
                  <a:srgbClr val="0070C0"/>
                </a:solidFill>
              </a:rPr>
              <a:t>:</a:t>
            </a:r>
            <a:r>
              <a:rPr lang="es-PE" sz="2200" kern="0" dirty="0" smtClean="0">
                <a:solidFill>
                  <a:schemeClr val="accent3">
                    <a:lumMod val="75000"/>
                  </a:schemeClr>
                </a:solidFill>
              </a:rPr>
              <a:t> </a:t>
            </a:r>
            <a:r>
              <a:rPr lang="es-PE" sz="2200" kern="0" dirty="0" smtClean="0"/>
              <a:t>Fecha de finalización del período de interés simple.</a:t>
            </a:r>
          </a:p>
          <a:p>
            <a:pPr algn="just"/>
            <a:r>
              <a:rPr lang="es-PE" sz="2200" kern="0" dirty="0" smtClean="0">
                <a:solidFill>
                  <a:srgbClr val="0070C0"/>
                </a:solidFill>
              </a:rPr>
              <a:t>Tasa:</a:t>
            </a:r>
            <a:r>
              <a:rPr lang="es-PE" sz="2200" kern="0" dirty="0" smtClean="0">
                <a:solidFill>
                  <a:schemeClr val="accent3">
                    <a:lumMod val="75000"/>
                  </a:schemeClr>
                </a:solidFill>
              </a:rPr>
              <a:t> </a:t>
            </a:r>
            <a:r>
              <a:rPr lang="es-PE" sz="2200" kern="0" dirty="0" smtClean="0"/>
              <a:t>Es la tasa nominal anual (TNA).</a:t>
            </a:r>
          </a:p>
          <a:p>
            <a:pPr algn="just"/>
            <a:r>
              <a:rPr lang="es-PE" sz="2200" kern="0" dirty="0" smtClean="0">
                <a:solidFill>
                  <a:srgbClr val="0070C0"/>
                </a:solidFill>
              </a:rPr>
              <a:t>Par: </a:t>
            </a:r>
            <a:r>
              <a:rPr lang="es-PE" sz="2200" kern="0" dirty="0" smtClean="0"/>
              <a:t>Es el capital o valor bursátil. Si se omite este dato el Excel asume por defecto 1000 unidades monetarias. </a:t>
            </a:r>
          </a:p>
          <a:p>
            <a:pPr algn="just"/>
            <a:r>
              <a:rPr lang="es-PE" sz="2200" kern="0" dirty="0" smtClean="0">
                <a:solidFill>
                  <a:srgbClr val="0070C0"/>
                </a:solidFill>
              </a:rPr>
              <a:t>Base:</a:t>
            </a:r>
            <a:r>
              <a:rPr lang="es-PE" sz="2200" kern="0" dirty="0" smtClean="0">
                <a:solidFill>
                  <a:schemeClr val="accent3">
                    <a:lumMod val="75000"/>
                  </a:schemeClr>
                </a:solidFill>
              </a:rPr>
              <a:t> </a:t>
            </a:r>
            <a:r>
              <a:rPr lang="es-PE" sz="2200" kern="0" dirty="0" smtClean="0"/>
              <a:t>Método para contar. Si se omite la base, el Excel toma el valor 30 para los meses y de 360 para los años.</a:t>
            </a:r>
          </a:p>
          <a:p>
            <a:pPr algn="just"/>
            <a:endParaRPr lang="es-PE" sz="2200" kern="0" dirty="0" smtClean="0">
              <a:solidFill>
                <a:srgbClr val="92D050"/>
              </a:solidFill>
            </a:endParaRPr>
          </a:p>
          <a:p>
            <a:pPr algn="just"/>
            <a:r>
              <a:rPr lang="es-PE" sz="2200" kern="0" dirty="0" smtClean="0">
                <a:solidFill>
                  <a:srgbClr val="92D050"/>
                </a:solidFill>
              </a:rPr>
              <a:t>Fórmula : </a:t>
            </a:r>
          </a:p>
          <a:p>
            <a:pPr algn="just"/>
            <a:endParaRPr lang="es-ES" sz="2200" kern="0" dirty="0" smtClean="0"/>
          </a:p>
        </p:txBody>
      </p:sp>
      <p:graphicFrame>
        <p:nvGraphicFramePr>
          <p:cNvPr id="11" name="10 Objeto"/>
          <p:cNvGraphicFramePr>
            <a:graphicFrameLocks noChangeAspect="1"/>
          </p:cNvGraphicFramePr>
          <p:nvPr/>
        </p:nvGraphicFramePr>
        <p:xfrm>
          <a:off x="1928794" y="5643578"/>
          <a:ext cx="1714512" cy="428628"/>
        </p:xfrm>
        <a:graphic>
          <a:graphicData uri="http://schemas.openxmlformats.org/presentationml/2006/ole">
            <p:oleObj spid="_x0000_s1026" name="Ecuación" r:id="rId5" imgW="622080" imgH="177480" progId="Equation.3">
              <p:embed/>
            </p:oleObj>
          </a:graphicData>
        </a:graphic>
      </p:graphicFrame>
      <p:sp>
        <p:nvSpPr>
          <p:cNvPr id="12" name="11 Rectángulo redondeado"/>
          <p:cNvSpPr/>
          <p:nvPr/>
        </p:nvSpPr>
        <p:spPr>
          <a:xfrm>
            <a:off x="1785918" y="5572140"/>
            <a:ext cx="2000264" cy="642942"/>
          </a:xfrm>
          <a:prstGeom prst="roundRect">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endParaRPr lang="es-E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428596" y="1214422"/>
            <a:ext cx="2143140"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Valor Futuro</a:t>
            </a:r>
            <a:endParaRPr lang="es-ES" sz="2800" b="1" u="sng" dirty="0">
              <a:solidFill>
                <a:srgbClr val="92D050"/>
              </a:solidFill>
            </a:endParaRPr>
          </a:p>
        </p:txBody>
      </p:sp>
      <p:sp>
        <p:nvSpPr>
          <p:cNvPr id="9" name="9 Subtítulo"/>
          <p:cNvSpPr txBox="1">
            <a:spLocks/>
          </p:cNvSpPr>
          <p:nvPr/>
        </p:nvSpPr>
        <p:spPr bwMode="auto">
          <a:xfrm>
            <a:off x="357158" y="1714488"/>
            <a:ext cx="8429684" cy="471490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Devuelve el valor futuro de una anualidad simple(vencida o anticipada) con una tasa de interés especifica.</a:t>
            </a:r>
            <a:endParaRPr lang="es-PE" sz="800" kern="0" dirty="0" smtClean="0"/>
          </a:p>
          <a:p>
            <a:pPr algn="just"/>
            <a:endParaRPr lang="es-PE" sz="500" i="1" kern="0" dirty="0" smtClean="0"/>
          </a:p>
          <a:p>
            <a:pPr algn="just"/>
            <a:r>
              <a:rPr lang="es-PE" sz="2200" kern="0" dirty="0" smtClean="0">
                <a:solidFill>
                  <a:schemeClr val="accent6">
                    <a:lumMod val="75000"/>
                  </a:schemeClr>
                </a:solidFill>
              </a:rPr>
              <a:t>VF(tasa; </a:t>
            </a:r>
            <a:r>
              <a:rPr lang="es-PE" sz="2200" kern="0" dirty="0" err="1" smtClean="0">
                <a:solidFill>
                  <a:schemeClr val="accent6">
                    <a:lumMod val="75000"/>
                  </a:schemeClr>
                </a:solidFill>
              </a:rPr>
              <a:t>nper</a:t>
            </a:r>
            <a:r>
              <a:rPr lang="es-PE" sz="2200" kern="0" dirty="0" smtClean="0">
                <a:solidFill>
                  <a:schemeClr val="accent6">
                    <a:lumMod val="75000"/>
                  </a:schemeClr>
                </a:solidFill>
              </a:rPr>
              <a:t>; pago; [va]; [tipo]) </a:t>
            </a:r>
            <a:endParaRPr lang="es-PE" sz="800" kern="0" dirty="0" smtClean="0">
              <a:solidFill>
                <a:schemeClr val="accent6">
                  <a:lumMod val="75000"/>
                </a:schemeClr>
              </a:solidFill>
            </a:endParaRPr>
          </a:p>
          <a:p>
            <a:pPr algn="just"/>
            <a:endParaRPr lang="es-PE" sz="500" kern="0" dirty="0" smtClean="0">
              <a:solidFill>
                <a:schemeClr val="accent6">
                  <a:lumMod val="75000"/>
                </a:schemeClr>
              </a:solidFill>
            </a:endParaRPr>
          </a:p>
          <a:p>
            <a:pPr algn="just"/>
            <a:r>
              <a:rPr lang="es-PE" sz="2200" kern="0" dirty="0" smtClean="0">
                <a:solidFill>
                  <a:srgbClr val="0070C0"/>
                </a:solidFill>
              </a:rPr>
              <a:t>Tasa:</a:t>
            </a:r>
            <a:r>
              <a:rPr lang="es-PE" sz="2200" kern="0" dirty="0" smtClean="0">
                <a:solidFill>
                  <a:schemeClr val="accent3">
                    <a:lumMod val="75000"/>
                  </a:schemeClr>
                </a:solidFill>
              </a:rPr>
              <a:t> </a:t>
            </a:r>
            <a:r>
              <a:rPr lang="es-PE" sz="2200" kern="0" dirty="0" smtClean="0"/>
              <a:t>Es la tasa de interés por periodo de capitalización.</a:t>
            </a:r>
          </a:p>
          <a:p>
            <a:pPr algn="just"/>
            <a:r>
              <a:rPr lang="es-PE" sz="2200" kern="0" dirty="0" err="1" smtClean="0">
                <a:solidFill>
                  <a:srgbClr val="0070C0"/>
                </a:solidFill>
              </a:rPr>
              <a:t>Nper</a:t>
            </a:r>
            <a:r>
              <a:rPr lang="es-PE" sz="2200" kern="0" dirty="0" smtClean="0">
                <a:solidFill>
                  <a:srgbClr val="0070C0"/>
                </a:solidFill>
              </a:rPr>
              <a:t>: </a:t>
            </a:r>
            <a:r>
              <a:rPr lang="es-PE" sz="2200" kern="0" dirty="0" smtClean="0"/>
              <a:t>Es el número total de periodos.</a:t>
            </a:r>
          </a:p>
          <a:p>
            <a:pPr algn="just"/>
            <a:r>
              <a:rPr lang="es-PE" sz="2200" kern="0" dirty="0" smtClean="0">
                <a:solidFill>
                  <a:srgbClr val="0070C0"/>
                </a:solidFill>
              </a:rPr>
              <a:t>Pago: </a:t>
            </a:r>
            <a:r>
              <a:rPr lang="es-PE" sz="2200" kern="0" dirty="0" smtClean="0"/>
              <a:t>Es la cantidad uniforme del pago.</a:t>
            </a:r>
          </a:p>
          <a:p>
            <a:pPr algn="just"/>
            <a:r>
              <a:rPr lang="es-PE" sz="2200" kern="0" dirty="0" smtClean="0">
                <a:solidFill>
                  <a:srgbClr val="0070C0"/>
                </a:solidFill>
              </a:rPr>
              <a:t>[va]:</a:t>
            </a:r>
            <a:r>
              <a:rPr lang="es-PE" sz="2200" kern="0" dirty="0" smtClean="0">
                <a:solidFill>
                  <a:schemeClr val="accent3">
                    <a:lumMod val="75000"/>
                  </a:schemeClr>
                </a:solidFill>
              </a:rPr>
              <a:t> </a:t>
            </a:r>
            <a:r>
              <a:rPr lang="es-PE" sz="2200" kern="0" dirty="0" smtClean="0"/>
              <a:t>Representa  el valor presente. Si no se especifica el “va”, la función supondrá que este es cero.</a:t>
            </a:r>
          </a:p>
          <a:p>
            <a:pPr algn="just"/>
            <a:r>
              <a:rPr lang="es-PE" sz="2200" kern="0" dirty="0" smtClean="0">
                <a:solidFill>
                  <a:srgbClr val="0070C0"/>
                </a:solidFill>
              </a:rPr>
              <a:t>[tipo]: </a:t>
            </a:r>
            <a:r>
              <a:rPr lang="es-PE" sz="2200" kern="0" dirty="0" smtClean="0"/>
              <a:t>Entrada opcional, que si ingresa 0 significa que los pagos vencen al final del período de capitalización, y si es 1, los pagos vencen al principio del período. Si se omite es cero.</a:t>
            </a:r>
          </a:p>
          <a:p>
            <a:pPr algn="just"/>
            <a:endParaRPr lang="es-PE" sz="800" kern="0" dirty="0"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214422"/>
            <a:ext cx="8572560" cy="17145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4"/>
              </a:buBlip>
            </a:pPr>
            <a:r>
              <a:rPr lang="es-PE" sz="2200" kern="0" dirty="0" smtClean="0"/>
              <a:t> César esta pensando ahorra en una cuentas de ahorro durante un período de 10 años. Hace un depósito al inicio de S/. 500 y al final de cada año se depositarán flujos constantes de  S./ 400 al final  de cada en el Banco Maya, que paga una tasa de interés mensual del 0.25%. ¿Cuánto habrá en la cuenta de César al final de los 10 años?</a:t>
            </a:r>
          </a:p>
          <a:p>
            <a:pPr algn="just"/>
            <a:endParaRPr lang="es-PE" sz="2200" kern="0" dirty="0" smtClean="0"/>
          </a:p>
          <a:p>
            <a:pPr algn="just"/>
            <a:endParaRPr lang="es-PE" sz="800" kern="0" dirty="0" smtClean="0"/>
          </a:p>
        </p:txBody>
      </p:sp>
      <p:pic>
        <p:nvPicPr>
          <p:cNvPr id="73730" name="Picture 2"/>
          <p:cNvPicPr>
            <a:picLocks noChangeAspect="1" noChangeArrowheads="1"/>
          </p:cNvPicPr>
          <p:nvPr/>
        </p:nvPicPr>
        <p:blipFill>
          <a:blip r:embed="rId5"/>
          <a:srcRect/>
          <a:stretch>
            <a:fillRect/>
          </a:stretch>
        </p:blipFill>
        <p:spPr bwMode="auto">
          <a:xfrm>
            <a:off x="785786" y="3143248"/>
            <a:ext cx="7358114" cy="3000396"/>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428596" y="1142984"/>
            <a:ext cx="3000396"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Valor Neto Actual</a:t>
            </a:r>
            <a:endParaRPr lang="es-ES" sz="2800" b="1" u="sng" dirty="0">
              <a:solidFill>
                <a:srgbClr val="92D050"/>
              </a:solidFill>
            </a:endParaRPr>
          </a:p>
        </p:txBody>
      </p:sp>
      <p:sp>
        <p:nvSpPr>
          <p:cNvPr id="9" name="9 Subtítulo"/>
          <p:cNvSpPr txBox="1">
            <a:spLocks/>
          </p:cNvSpPr>
          <p:nvPr/>
        </p:nvSpPr>
        <p:spPr bwMode="auto">
          <a:xfrm>
            <a:off x="357158" y="1571612"/>
            <a:ext cx="8501122" cy="321471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Calcular el valor presente de una serie de flujos de caja ubicados en el futuro, estos pueden ser iguales o de importe diferente.</a:t>
            </a:r>
            <a:endParaRPr lang="es-PE" sz="800" kern="0" dirty="0" smtClean="0"/>
          </a:p>
          <a:p>
            <a:pPr algn="just"/>
            <a:endParaRPr lang="es-PE" sz="500" i="1" kern="0" dirty="0" smtClean="0"/>
          </a:p>
          <a:p>
            <a:pPr algn="just"/>
            <a:r>
              <a:rPr lang="es-PE" sz="2200" kern="0" dirty="0" smtClean="0">
                <a:solidFill>
                  <a:schemeClr val="accent6">
                    <a:lumMod val="75000"/>
                  </a:schemeClr>
                </a:solidFill>
              </a:rPr>
              <a:t>VNA(tasa; serie) </a:t>
            </a:r>
            <a:endParaRPr lang="es-PE" sz="500" kern="0" dirty="0" smtClean="0">
              <a:solidFill>
                <a:schemeClr val="accent6">
                  <a:lumMod val="75000"/>
                </a:schemeClr>
              </a:solidFill>
            </a:endParaRPr>
          </a:p>
          <a:p>
            <a:pPr algn="just"/>
            <a:r>
              <a:rPr lang="es-PE" sz="2200" kern="0" dirty="0" smtClean="0">
                <a:solidFill>
                  <a:srgbClr val="0070C0"/>
                </a:solidFill>
              </a:rPr>
              <a:t>Tasa:</a:t>
            </a:r>
            <a:r>
              <a:rPr lang="es-PE" sz="2200" kern="0" dirty="0" smtClean="0">
                <a:solidFill>
                  <a:schemeClr val="accent3">
                    <a:lumMod val="75000"/>
                  </a:schemeClr>
                </a:solidFill>
              </a:rPr>
              <a:t> </a:t>
            </a:r>
            <a:r>
              <a:rPr lang="es-PE" sz="2200" kern="0" dirty="0" smtClean="0"/>
              <a:t>Representa la tasa de interés por período de capitalización.</a:t>
            </a:r>
          </a:p>
          <a:p>
            <a:pPr algn="just"/>
            <a:r>
              <a:rPr lang="es-PE" sz="2200" kern="0" dirty="0" smtClean="0">
                <a:solidFill>
                  <a:srgbClr val="0070C0"/>
                </a:solidFill>
              </a:rPr>
              <a:t>Serie: </a:t>
            </a:r>
            <a:r>
              <a:rPr lang="es-PE" sz="2200" kern="0" dirty="0" smtClean="0"/>
              <a:t>Representa los pagos (ingresos o egresos) dispuestos en un rango de celdas en la hoja de calculo.</a:t>
            </a:r>
          </a:p>
          <a:p>
            <a:pPr algn="just"/>
            <a:endParaRPr lang="es-PE" sz="800" kern="0" dirty="0" smtClean="0">
              <a:solidFill>
                <a:srgbClr val="FF0000"/>
              </a:solidFill>
            </a:endParaRPr>
          </a:p>
          <a:p>
            <a:pPr algn="just"/>
            <a:r>
              <a:rPr lang="es-PE" sz="2200" kern="0" dirty="0" smtClean="0">
                <a:solidFill>
                  <a:srgbClr val="FF0000"/>
                </a:solidFill>
              </a:rPr>
              <a:t>Nota: </a:t>
            </a:r>
            <a:r>
              <a:rPr lang="es-PE" sz="2200" kern="0" dirty="0" smtClean="0"/>
              <a:t>Se  recomienda crear una matriz donde se consignen los importes de la inversión y los flujos de caja con sus respectivos signos (ingresos [+], egresos [-] y inversión[-]).</a:t>
            </a:r>
            <a:endParaRPr lang="es-ES" sz="2200" kern="0" dirty="0" smtClean="0"/>
          </a:p>
          <a:p>
            <a:pPr algn="just"/>
            <a:endParaRPr lang="es-ES" sz="2200" kern="0" dirty="0" smtClean="0"/>
          </a:p>
          <a:p>
            <a:pPr algn="just"/>
            <a:endParaRPr lang="es-ES" sz="2200" kern="0" dirty="0" smtClean="0"/>
          </a:p>
          <a:p>
            <a:pPr algn="just"/>
            <a:endParaRPr lang="es-ES" sz="2200" kern="0" dirty="0" smtClean="0"/>
          </a:p>
          <a:p>
            <a:pPr algn="just"/>
            <a:endParaRPr lang="es-PE" sz="2200" kern="0" dirty="0" smtClean="0"/>
          </a:p>
          <a:p>
            <a:pPr algn="just"/>
            <a:endParaRPr lang="es-PE" sz="2200" kern="0" dirty="0" smtClean="0"/>
          </a:p>
        </p:txBody>
      </p:sp>
      <p:sp>
        <p:nvSpPr>
          <p:cNvPr id="11" name="9 Subtítulo"/>
          <p:cNvSpPr txBox="1">
            <a:spLocks/>
          </p:cNvSpPr>
          <p:nvPr/>
        </p:nvSpPr>
        <p:spPr bwMode="auto">
          <a:xfrm>
            <a:off x="285720" y="4857760"/>
            <a:ext cx="8572560" cy="15716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4"/>
              </a:buBlip>
            </a:pPr>
            <a:r>
              <a:rPr lang="es-PE" sz="2200" kern="0" dirty="0" smtClean="0"/>
              <a:t> César esta considerando la compra de la librería “El Saber y el Poder” por US$ 100</a:t>
            </a:r>
            <a:r>
              <a:rPr lang="es-PE" sz="1000" kern="0" dirty="0" smtClean="0"/>
              <a:t> </a:t>
            </a:r>
            <a:r>
              <a:rPr lang="es-PE" sz="2200" kern="0" dirty="0" smtClean="0"/>
              <a:t>000 y espera recibir en los próximo 9 años flujos de caja netos: -US$ 6000, US$ 4000, US$ 6000, US$ 12000, US$ 21000, US$ 38000, US$ 42000, US$ 47000 y US$ 60000</a:t>
            </a:r>
          </a:p>
          <a:p>
            <a:pPr algn="just"/>
            <a:endParaRPr lang="es-PE" sz="2200" kern="0" dirty="0" smtClean="0"/>
          </a:p>
          <a:p>
            <a:pPr algn="just"/>
            <a:endParaRPr lang="es-PE" sz="800" kern="0" dirty="0"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214422"/>
            <a:ext cx="8572560" cy="15716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De emprender el proyecto se debe renunciar a otra alternativa de inversión de similar riesgo que genera una  rentabilidad del 12% efectiva anual. ¿Cuál es el valor actual de los flujos de caja y el valor actual neto del proyecto?</a:t>
            </a:r>
          </a:p>
          <a:p>
            <a:pPr algn="just"/>
            <a:endParaRPr lang="es-PE" sz="800" kern="0" dirty="0" smtClean="0"/>
          </a:p>
        </p:txBody>
      </p:sp>
      <p:pic>
        <p:nvPicPr>
          <p:cNvPr id="74754" name="Picture 2"/>
          <p:cNvPicPr>
            <a:picLocks noChangeAspect="1" noChangeArrowheads="1"/>
          </p:cNvPicPr>
          <p:nvPr/>
        </p:nvPicPr>
        <p:blipFill>
          <a:blip r:embed="rId4"/>
          <a:srcRect/>
          <a:stretch>
            <a:fillRect/>
          </a:stretch>
        </p:blipFill>
        <p:spPr bwMode="auto">
          <a:xfrm>
            <a:off x="714348" y="2714620"/>
            <a:ext cx="7643866" cy="3429024"/>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428596" y="1142984"/>
            <a:ext cx="6500858"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VNA de un Programa de Flujos de Efectivo</a:t>
            </a:r>
            <a:endParaRPr lang="es-ES" sz="2800" b="1" u="sng" dirty="0">
              <a:solidFill>
                <a:srgbClr val="92D050"/>
              </a:solidFill>
            </a:endParaRPr>
          </a:p>
        </p:txBody>
      </p:sp>
      <p:sp>
        <p:nvSpPr>
          <p:cNvPr id="9" name="9 Subtítulo"/>
          <p:cNvSpPr txBox="1">
            <a:spLocks/>
          </p:cNvSpPr>
          <p:nvPr/>
        </p:nvSpPr>
        <p:spPr bwMode="auto">
          <a:xfrm>
            <a:off x="357158" y="1643050"/>
            <a:ext cx="8429684" cy="45720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Se obtiene el valor presente neto de un programa  de flujos de efectivo que no necesariamente es periódico y son de diferentes magnitudes. Los signos  los signos de los flujos pueden ser positivos (ingresos) o negativos(egresos). </a:t>
            </a:r>
            <a:endParaRPr lang="es-PE" sz="800" kern="0" dirty="0" smtClean="0"/>
          </a:p>
          <a:p>
            <a:pPr algn="just"/>
            <a:endParaRPr lang="es-PE" sz="500" i="1" kern="0" dirty="0" smtClean="0"/>
          </a:p>
          <a:p>
            <a:pPr algn="just"/>
            <a:r>
              <a:rPr lang="es-PE" sz="2200" kern="0" dirty="0" smtClean="0">
                <a:solidFill>
                  <a:schemeClr val="accent6">
                    <a:lumMod val="75000"/>
                  </a:schemeClr>
                </a:solidFill>
              </a:rPr>
              <a:t>VNA.NO.PER(tasa; valores; fechas) </a:t>
            </a:r>
            <a:endParaRPr lang="es-PE" sz="800" kern="0" dirty="0" smtClean="0">
              <a:solidFill>
                <a:schemeClr val="accent6">
                  <a:lumMod val="75000"/>
                </a:schemeClr>
              </a:solidFill>
            </a:endParaRPr>
          </a:p>
          <a:p>
            <a:pPr algn="just"/>
            <a:endParaRPr lang="es-PE" sz="500" kern="0" dirty="0" smtClean="0">
              <a:solidFill>
                <a:schemeClr val="accent6">
                  <a:lumMod val="75000"/>
                </a:schemeClr>
              </a:solidFill>
            </a:endParaRPr>
          </a:p>
          <a:p>
            <a:pPr algn="just"/>
            <a:r>
              <a:rPr lang="es-PE" sz="2200" kern="0" dirty="0" smtClean="0">
                <a:solidFill>
                  <a:srgbClr val="0070C0"/>
                </a:solidFill>
              </a:rPr>
              <a:t>Tasa:</a:t>
            </a:r>
            <a:r>
              <a:rPr lang="es-PE" sz="2200" kern="0" dirty="0" smtClean="0">
                <a:solidFill>
                  <a:schemeClr val="accent3">
                    <a:lumMod val="75000"/>
                  </a:schemeClr>
                </a:solidFill>
              </a:rPr>
              <a:t> </a:t>
            </a:r>
            <a:r>
              <a:rPr lang="es-PE" sz="2200" kern="0" dirty="0" smtClean="0"/>
              <a:t>Es el costo de oportunidad del capital.</a:t>
            </a:r>
          </a:p>
          <a:p>
            <a:pPr algn="just"/>
            <a:r>
              <a:rPr lang="es-PE" sz="2200" kern="0" dirty="0" smtClean="0">
                <a:solidFill>
                  <a:srgbClr val="0070C0"/>
                </a:solidFill>
              </a:rPr>
              <a:t>Valores: </a:t>
            </a:r>
            <a:r>
              <a:rPr lang="es-PE" sz="2200" kern="0" dirty="0" smtClean="0"/>
              <a:t>Representan los pagos dispuesto  en un rango de celda en la hoja de Excel.</a:t>
            </a:r>
          </a:p>
          <a:p>
            <a:pPr algn="just"/>
            <a:r>
              <a:rPr lang="es-PE" sz="2200" kern="0" dirty="0" smtClean="0">
                <a:solidFill>
                  <a:srgbClr val="0070C0"/>
                </a:solidFill>
              </a:rPr>
              <a:t>Fechas:</a:t>
            </a:r>
            <a:r>
              <a:rPr lang="es-PE" sz="2200" kern="0" dirty="0" smtClean="0">
                <a:solidFill>
                  <a:schemeClr val="accent3">
                    <a:lumMod val="75000"/>
                  </a:schemeClr>
                </a:solidFill>
              </a:rPr>
              <a:t> </a:t>
            </a:r>
            <a:r>
              <a:rPr lang="es-PE" sz="2200" kern="0" dirty="0" smtClean="0"/>
              <a:t>Es la matriz donde cada celda puede consignar las fechas de ocurrencia, de la inversión y de los flujos. O un cardinal de las ocurrencias.</a:t>
            </a:r>
            <a:endParaRPr lang="es-PE" sz="800" kern="0" dirty="0" smtClean="0"/>
          </a:p>
          <a:p>
            <a:pPr algn="just"/>
            <a:endParaRPr lang="es-PE" sz="800" kern="0" dirty="0" smtClean="0"/>
          </a:p>
          <a:p>
            <a:pPr algn="just"/>
            <a:r>
              <a:rPr lang="es-PE" sz="2200" kern="0" dirty="0" smtClean="0">
                <a:solidFill>
                  <a:srgbClr val="FF0000"/>
                </a:solidFill>
              </a:rPr>
              <a:t>Nota: </a:t>
            </a:r>
            <a:r>
              <a:rPr lang="es-PE" sz="2200" kern="0" dirty="0" smtClean="0"/>
              <a:t>Se recomienda usar la función fecha para esta función.</a:t>
            </a:r>
          </a:p>
          <a:p>
            <a:pPr algn="just"/>
            <a:endParaRPr lang="es-PE" sz="2200" kern="0" dirty="0" smtClean="0"/>
          </a:p>
          <a:p>
            <a:pPr algn="just"/>
            <a:endParaRPr lang="es-PE" sz="2200" kern="0" dirty="0" smtClean="0">
              <a:solidFill>
                <a:srgbClr val="0070C0"/>
              </a:solidFill>
            </a:endParaRPr>
          </a:p>
          <a:p>
            <a:pPr algn="just"/>
            <a:endParaRPr lang="es-PE" sz="2200" kern="0" dirty="0" smtClean="0"/>
          </a:p>
          <a:p>
            <a:pPr algn="just"/>
            <a:endParaRPr lang="es-PE" sz="800" kern="0" dirty="0" smtClean="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2786058"/>
            <a:ext cx="8572560" cy="28575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5"/>
              </a:buBlip>
            </a:pPr>
            <a:r>
              <a:rPr lang="es-PE" sz="2200" kern="0" dirty="0" smtClean="0"/>
              <a:t> César esta pensado en abrir canchas de </a:t>
            </a:r>
            <a:r>
              <a:rPr lang="en-US" sz="2200" kern="0" dirty="0" smtClean="0"/>
              <a:t>grass</a:t>
            </a:r>
            <a:r>
              <a:rPr lang="es-PE" sz="2200" kern="0" dirty="0" smtClean="0"/>
              <a:t> sintético en la UNMSM; para lo cual ha estimado un flujos de caja económico:</a:t>
            </a:r>
          </a:p>
          <a:p>
            <a:pPr algn="just">
              <a:buBlip>
                <a:blip r:embed="rId5"/>
              </a:buBlip>
            </a:pPr>
            <a:endParaRPr lang="es-PE" sz="2200" kern="0" dirty="0" smtClean="0"/>
          </a:p>
          <a:p>
            <a:pPr algn="just">
              <a:buBlip>
                <a:blip r:embed="rId5"/>
              </a:buBlip>
            </a:pPr>
            <a:endParaRPr lang="es-PE" sz="2200" kern="0" dirty="0" smtClean="0"/>
          </a:p>
          <a:p>
            <a:pPr algn="just"/>
            <a:endParaRPr lang="es-PE" sz="2200" kern="0" dirty="0" smtClean="0"/>
          </a:p>
          <a:p>
            <a:pPr algn="just"/>
            <a:endParaRPr lang="es-PE" sz="2200" kern="0" dirty="0" smtClean="0"/>
          </a:p>
          <a:p>
            <a:pPr algn="just"/>
            <a:r>
              <a:rPr lang="es-PE" sz="2200" kern="0" dirty="0" smtClean="0"/>
              <a:t>Se pide calcular el VAN del proyecto teniendo en cuenta  el COK (365 días) es del 18%.</a:t>
            </a:r>
          </a:p>
          <a:p>
            <a:pPr algn="just"/>
            <a:endParaRPr lang="es-PE" sz="2200" kern="0" dirty="0" smtClean="0"/>
          </a:p>
          <a:p>
            <a:pPr algn="just"/>
            <a:endParaRPr lang="es-PE" sz="800" kern="0" dirty="0" smtClean="0"/>
          </a:p>
        </p:txBody>
      </p:sp>
      <p:sp>
        <p:nvSpPr>
          <p:cNvPr id="9" name="8 Rectángulo"/>
          <p:cNvSpPr/>
          <p:nvPr/>
        </p:nvSpPr>
        <p:spPr>
          <a:xfrm>
            <a:off x="214282" y="1571612"/>
            <a:ext cx="1357322" cy="661720"/>
          </a:xfrm>
          <a:prstGeom prst="rect">
            <a:avLst/>
          </a:prstGeom>
        </p:spPr>
        <p:txBody>
          <a:bodyPr wrap="square">
            <a:spAutoFit/>
          </a:bodyPr>
          <a:lstStyle/>
          <a:p>
            <a:pPr algn="just"/>
            <a:endParaRPr lang="es-PE" sz="1500" kern="0" dirty="0" smtClean="0"/>
          </a:p>
          <a:p>
            <a:pPr algn="just"/>
            <a:r>
              <a:rPr lang="es-PE" sz="2200" kern="0" dirty="0" smtClean="0">
                <a:solidFill>
                  <a:srgbClr val="92D050"/>
                </a:solidFill>
              </a:rPr>
              <a:t>Fórmula :   </a:t>
            </a:r>
          </a:p>
        </p:txBody>
      </p:sp>
      <p:sp>
        <p:nvSpPr>
          <p:cNvPr id="11" name="10 Rectángulo redondeado"/>
          <p:cNvSpPr/>
          <p:nvPr/>
        </p:nvSpPr>
        <p:spPr>
          <a:xfrm>
            <a:off x="1571604" y="1500174"/>
            <a:ext cx="7072362" cy="1071570"/>
          </a:xfrm>
          <a:prstGeom prst="roundRect">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endParaRPr lang="es-ES" dirty="0"/>
          </a:p>
        </p:txBody>
      </p:sp>
      <p:graphicFrame>
        <p:nvGraphicFramePr>
          <p:cNvPr id="12" name="11 Objeto"/>
          <p:cNvGraphicFramePr>
            <a:graphicFrameLocks noChangeAspect="1"/>
          </p:cNvGraphicFramePr>
          <p:nvPr/>
        </p:nvGraphicFramePr>
        <p:xfrm>
          <a:off x="1714480" y="1643050"/>
          <a:ext cx="6858048" cy="857256"/>
        </p:xfrm>
        <a:graphic>
          <a:graphicData uri="http://schemas.openxmlformats.org/presentationml/2006/ole">
            <p:oleObj spid="_x0000_s69634" name="Ecuación" r:id="rId6" imgW="3352680" imgH="419040" progId="Equation.3">
              <p:embed/>
            </p:oleObj>
          </a:graphicData>
        </a:graphic>
      </p:graphicFrame>
      <p:graphicFrame>
        <p:nvGraphicFramePr>
          <p:cNvPr id="14" name="13 Tabla"/>
          <p:cNvGraphicFramePr>
            <a:graphicFrameLocks noGrp="1"/>
          </p:cNvGraphicFramePr>
          <p:nvPr/>
        </p:nvGraphicFramePr>
        <p:xfrm>
          <a:off x="285720" y="3714753"/>
          <a:ext cx="8501119" cy="928694"/>
        </p:xfrm>
        <a:graphic>
          <a:graphicData uri="http://schemas.openxmlformats.org/drawingml/2006/table">
            <a:tbl>
              <a:tblPr/>
              <a:tblGrid>
                <a:gridCol w="857254"/>
                <a:gridCol w="1159037"/>
                <a:gridCol w="1035393"/>
                <a:gridCol w="1089887"/>
                <a:gridCol w="1089887"/>
                <a:gridCol w="1089887"/>
                <a:gridCol w="1089887"/>
                <a:gridCol w="1089887"/>
              </a:tblGrid>
              <a:tr h="430909">
                <a:tc>
                  <a:txBody>
                    <a:bodyPr/>
                    <a:lstStyle/>
                    <a:p>
                      <a:pPr algn="ctr" fontAlgn="b"/>
                      <a:r>
                        <a:rPr lang="es-ES" sz="1600" b="0" i="0" u="none" strike="noStrike" dirty="0">
                          <a:solidFill>
                            <a:srgbClr val="000000"/>
                          </a:solidFill>
                          <a:latin typeface="Calibri"/>
                        </a:rPr>
                        <a:t>Flujos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r>
                        <a:rPr lang="es-ES" sz="1600" b="0" i="0" u="none" strike="noStrike" dirty="0">
                          <a:solidFill>
                            <a:srgbClr val="000000"/>
                          </a:solidFill>
                          <a:latin typeface="Calibri"/>
                        </a:rPr>
                        <a:t>-S/. 20,000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S/. 4,000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-S/. 1,000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S/. 7,000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S/. 8,000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S/. 12,500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S/. 14,000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97785">
                <a:tc>
                  <a:txBody>
                    <a:bodyPr/>
                    <a:lstStyle/>
                    <a:p>
                      <a:pPr algn="ctr" fontAlgn="b"/>
                      <a:r>
                        <a:rPr lang="es-ES" sz="1600" b="0" i="0" u="none" strike="noStrike">
                          <a:solidFill>
                            <a:srgbClr val="000000"/>
                          </a:solidFill>
                          <a:latin typeface="Calibri"/>
                        </a:rPr>
                        <a:t>Fechas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r>
                        <a:rPr lang="es-ES" sz="1600" b="0" i="0" u="none" strike="noStrike">
                          <a:solidFill>
                            <a:srgbClr val="000000"/>
                          </a:solidFill>
                          <a:latin typeface="Calibri"/>
                        </a:rPr>
                        <a:t>16/01/2012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31/03/2012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30/06/2012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a:solidFill>
                            <a:srgbClr val="000000"/>
                          </a:solidFill>
                          <a:latin typeface="Calibri"/>
                        </a:rPr>
                        <a:t>31/12/2012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31/12/2013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31/12/2014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600" b="0" i="0" u="none" strike="noStrike" dirty="0">
                          <a:solidFill>
                            <a:srgbClr val="000000"/>
                          </a:solidFill>
                          <a:latin typeface="Calibri"/>
                        </a:rPr>
                        <a:t>31/12/2015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100353" name="Picture 1"/>
          <p:cNvPicPr>
            <a:picLocks noChangeAspect="1" noChangeArrowheads="1"/>
          </p:cNvPicPr>
          <p:nvPr/>
        </p:nvPicPr>
        <p:blipFill>
          <a:blip r:embed="rId4"/>
          <a:srcRect/>
          <a:stretch>
            <a:fillRect/>
          </a:stretch>
        </p:blipFill>
        <p:spPr bwMode="auto">
          <a:xfrm>
            <a:off x="714348" y="1571612"/>
            <a:ext cx="7929618" cy="4569234"/>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357158" y="1142984"/>
            <a:ext cx="4500594"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Tasa Interna de Rendimiento</a:t>
            </a:r>
            <a:endParaRPr lang="es-ES" sz="2800" b="1" u="sng" dirty="0">
              <a:solidFill>
                <a:srgbClr val="92D050"/>
              </a:solidFill>
            </a:endParaRPr>
          </a:p>
        </p:txBody>
      </p:sp>
      <p:sp>
        <p:nvSpPr>
          <p:cNvPr id="9" name="9 Subtítulo"/>
          <p:cNvSpPr txBox="1">
            <a:spLocks/>
          </p:cNvSpPr>
          <p:nvPr/>
        </p:nvSpPr>
        <p:spPr bwMode="auto">
          <a:xfrm>
            <a:off x="357158" y="1571612"/>
            <a:ext cx="8429684" cy="471490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Calcula la tasa interna de rendimiento de un proyecto cuyos flujos están ubicados  en el futuro; dichos flujos pueden ser de igual o diferente magnitud, pero deben esta distribuidos en un período uniforme durante un horizonte temporal.</a:t>
            </a:r>
          </a:p>
          <a:p>
            <a:pPr algn="just"/>
            <a:endParaRPr lang="es-PE" sz="500" i="1" kern="0" dirty="0" smtClean="0"/>
          </a:p>
          <a:p>
            <a:pPr algn="just"/>
            <a:r>
              <a:rPr lang="es-PE" sz="2200" kern="0" dirty="0" smtClean="0">
                <a:solidFill>
                  <a:schemeClr val="accent6">
                    <a:lumMod val="75000"/>
                  </a:schemeClr>
                </a:solidFill>
              </a:rPr>
              <a:t>TIR(valores; [estimar]) </a:t>
            </a:r>
          </a:p>
          <a:p>
            <a:pPr algn="just"/>
            <a:endParaRPr lang="es-PE" sz="500" kern="0" dirty="0" smtClean="0">
              <a:solidFill>
                <a:schemeClr val="accent6">
                  <a:lumMod val="75000"/>
                </a:schemeClr>
              </a:solidFill>
            </a:endParaRPr>
          </a:p>
          <a:p>
            <a:pPr algn="just"/>
            <a:r>
              <a:rPr lang="es-PE" sz="2200" kern="0" dirty="0" smtClean="0">
                <a:solidFill>
                  <a:srgbClr val="0070C0"/>
                </a:solidFill>
              </a:rPr>
              <a:t>Valores:</a:t>
            </a:r>
            <a:r>
              <a:rPr lang="es-PE" sz="2200" kern="0" dirty="0" smtClean="0">
                <a:solidFill>
                  <a:schemeClr val="accent3">
                    <a:lumMod val="75000"/>
                  </a:schemeClr>
                </a:solidFill>
              </a:rPr>
              <a:t> </a:t>
            </a:r>
            <a:r>
              <a:rPr lang="es-PE" sz="2200" kern="0" dirty="0" smtClean="0"/>
              <a:t>Es el conjunto de números en una columna (o fila) en la hoja de cálculo. El conjunto de números debe constar por lo menos  de un número negativo y uno positivo.  Los signo indican si es salida de efectivo o ingreso de efectivo.</a:t>
            </a:r>
          </a:p>
          <a:p>
            <a:pPr algn="just"/>
            <a:r>
              <a:rPr lang="es-PE" sz="2200" kern="0" dirty="0" smtClean="0">
                <a:solidFill>
                  <a:srgbClr val="0070C0"/>
                </a:solidFill>
              </a:rPr>
              <a:t>[estimar]: </a:t>
            </a:r>
            <a:r>
              <a:rPr lang="es-PE" sz="2200" kern="0" dirty="0" smtClean="0"/>
              <a:t>Argumento opcional  que nos permite reducir el número de iteraciones. La mayoría de los casos no requiere de esto por que supone inicialmente una tasa del 10%. Si aparece # </a:t>
            </a:r>
            <a:r>
              <a:rPr lang="es-PE" sz="2200" kern="0" dirty="0" err="1" smtClean="0"/>
              <a:t>Num</a:t>
            </a:r>
            <a:r>
              <a:rPr lang="es-PE" sz="2200" kern="0" dirty="0" smtClean="0"/>
              <a:t> ensaye diferentes valores para la estimación.</a:t>
            </a:r>
          </a:p>
          <a:p>
            <a:pPr algn="just"/>
            <a:endParaRPr lang="es-PE" sz="800" kern="0" dirty="0"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357298"/>
            <a:ext cx="8572560" cy="371477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4"/>
              </a:buBlip>
            </a:pPr>
            <a:r>
              <a:rPr lang="es-PE" sz="2200" kern="0" dirty="0" smtClean="0"/>
              <a:t> César </a:t>
            </a:r>
            <a:r>
              <a:rPr lang="es-ES" sz="2200" kern="0" dirty="0" smtClean="0"/>
              <a:t>desea iniciar una empresa dedicada a la recopilación de base de datos en general a la cual piensa llamar Data Perú S.A.C , para lo cual necesita invertir US$ 30</a:t>
            </a:r>
            <a:r>
              <a:rPr lang="es-ES" sz="1000" kern="0" dirty="0" smtClean="0"/>
              <a:t> </a:t>
            </a:r>
            <a:r>
              <a:rPr lang="es-ES" sz="2200" kern="0" dirty="0" smtClean="0"/>
              <a:t>000 en capital y anticipa que el negocio generará los siguientes ingresos durante los próximos 5 años:</a:t>
            </a:r>
            <a:endParaRPr lang="es-PE" sz="2200" kern="0" dirty="0" smtClean="0"/>
          </a:p>
          <a:p>
            <a:pPr algn="just"/>
            <a:endParaRPr lang="es-PE" sz="2200" kern="0" dirty="0" smtClean="0"/>
          </a:p>
          <a:p>
            <a:pPr algn="just"/>
            <a:endParaRPr lang="es-PE" sz="800" kern="0" dirty="0" smtClean="0"/>
          </a:p>
          <a:p>
            <a:pPr algn="just"/>
            <a:endParaRPr lang="es-PE" sz="800" kern="0" dirty="0" smtClean="0"/>
          </a:p>
          <a:p>
            <a:pPr algn="just"/>
            <a:endParaRPr lang="es-PE" sz="800" kern="0" dirty="0" smtClean="0"/>
          </a:p>
          <a:p>
            <a:pPr algn="just"/>
            <a:endParaRPr lang="es-PE" sz="800" kern="0" dirty="0" smtClean="0"/>
          </a:p>
          <a:p>
            <a:pPr algn="just"/>
            <a:endParaRPr lang="es-PE" sz="800" kern="0" dirty="0" smtClean="0"/>
          </a:p>
          <a:p>
            <a:pPr algn="just"/>
            <a:endParaRPr lang="es-PE" sz="800" kern="0" dirty="0" smtClean="0"/>
          </a:p>
          <a:p>
            <a:pPr algn="just"/>
            <a:endParaRPr lang="es-PE" sz="1500" kern="0" dirty="0" smtClean="0"/>
          </a:p>
          <a:p>
            <a:pPr algn="just"/>
            <a:r>
              <a:rPr lang="es-PE" sz="2200" kern="0" dirty="0" smtClean="0"/>
              <a:t>Cual es la TIR anual y si se debe invertir en el proyecto, si se sabe que  el COK es del 15%.</a:t>
            </a:r>
          </a:p>
        </p:txBody>
      </p:sp>
      <p:graphicFrame>
        <p:nvGraphicFramePr>
          <p:cNvPr id="9" name="8 Tabla"/>
          <p:cNvGraphicFramePr>
            <a:graphicFrameLocks noGrp="1"/>
          </p:cNvGraphicFramePr>
          <p:nvPr/>
        </p:nvGraphicFramePr>
        <p:xfrm>
          <a:off x="428596" y="3000372"/>
          <a:ext cx="8072495" cy="762004"/>
        </p:xfrm>
        <a:graphic>
          <a:graphicData uri="http://schemas.openxmlformats.org/drawingml/2006/table">
            <a:tbl>
              <a:tblPr/>
              <a:tblGrid>
                <a:gridCol w="1614499"/>
                <a:gridCol w="1614499"/>
                <a:gridCol w="1614499"/>
                <a:gridCol w="1614499"/>
                <a:gridCol w="1614499"/>
              </a:tblGrid>
              <a:tr h="381002">
                <a:tc>
                  <a:txBody>
                    <a:bodyPr/>
                    <a:lstStyle/>
                    <a:p>
                      <a:pPr algn="ctr" fontAlgn="b"/>
                      <a:r>
                        <a:rPr lang="es-ES" sz="2000" b="0" i="0" u="none" strike="noStrike" dirty="0">
                          <a:solidFill>
                            <a:srgbClr val="000000"/>
                          </a:solidFill>
                          <a:latin typeface="Calibri"/>
                        </a:rPr>
                        <a:t>Año 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r>
                        <a:rPr lang="es-ES" sz="2000" b="0" i="0" u="none" strike="noStrike" dirty="0">
                          <a:solidFill>
                            <a:srgbClr val="000000"/>
                          </a:solidFill>
                          <a:latin typeface="Calibri"/>
                        </a:rPr>
                        <a:t>Año 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r>
                        <a:rPr lang="es-ES" sz="2000" b="0" i="0" u="none" strike="noStrike" dirty="0">
                          <a:solidFill>
                            <a:srgbClr val="000000"/>
                          </a:solidFill>
                          <a:latin typeface="Calibri"/>
                        </a:rPr>
                        <a:t>Año 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r>
                        <a:rPr lang="es-ES" sz="2000" b="0" i="0" u="none" strike="noStrike" dirty="0">
                          <a:solidFill>
                            <a:srgbClr val="000000"/>
                          </a:solidFill>
                          <a:latin typeface="Calibri"/>
                        </a:rPr>
                        <a:t>Año 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r>
                        <a:rPr lang="es-ES" sz="2000" b="0" i="0" u="none" strike="noStrike" dirty="0">
                          <a:solidFill>
                            <a:srgbClr val="000000"/>
                          </a:solidFill>
                          <a:latin typeface="Calibri"/>
                        </a:rPr>
                        <a:t>Año 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r>
              <a:tr h="381002">
                <a:tc>
                  <a:txBody>
                    <a:bodyPr/>
                    <a:lstStyle/>
                    <a:p>
                      <a:pPr algn="ctr" fontAlgn="b"/>
                      <a:r>
                        <a:rPr lang="es-ES" sz="2000" b="0" i="0" u="none" strike="noStrike" dirty="0">
                          <a:solidFill>
                            <a:srgbClr val="000000"/>
                          </a:solidFill>
                          <a:latin typeface="Calibri"/>
                        </a:rPr>
                        <a:t>$4,500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a:solidFill>
                            <a:srgbClr val="000000"/>
                          </a:solidFill>
                          <a:latin typeface="Calibri"/>
                        </a:rPr>
                        <a:t>$7,500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a:solidFill>
                            <a:srgbClr val="000000"/>
                          </a:solidFill>
                          <a:latin typeface="Calibri"/>
                        </a:rPr>
                        <a:t>$9,000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a:solidFill>
                            <a:srgbClr val="000000"/>
                          </a:solidFill>
                          <a:latin typeface="Calibri"/>
                        </a:rPr>
                        <a:t>$12,500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a:solidFill>
                            <a:srgbClr val="000000"/>
                          </a:solidFill>
                          <a:latin typeface="Calibri"/>
                        </a:rPr>
                        <a:t>$21,000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77826" name="Picture 2"/>
          <p:cNvPicPr>
            <a:picLocks noChangeAspect="1" noChangeArrowheads="1"/>
          </p:cNvPicPr>
          <p:nvPr/>
        </p:nvPicPr>
        <p:blipFill>
          <a:blip r:embed="rId4"/>
          <a:srcRect/>
          <a:stretch>
            <a:fillRect/>
          </a:stretch>
        </p:blipFill>
        <p:spPr bwMode="auto">
          <a:xfrm>
            <a:off x="785786" y="1571612"/>
            <a:ext cx="7643866" cy="4463851"/>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14282" y="1142984"/>
            <a:ext cx="8715436" cy="52864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4"/>
              </a:buBlip>
            </a:pPr>
            <a:r>
              <a:rPr lang="es-PE" sz="2100" kern="0" dirty="0" smtClean="0"/>
              <a:t> ¿Qué interés simple recibirá César el 18 de abril, si el 16 de marzo del mismo año deposito US$ 10,000 en el Banco El Tesoro del Cielo(BETC), que paga una tasa de interés nominal anual del 12%?. Nota tomar el año bancario.</a:t>
            </a:r>
          </a:p>
        </p:txBody>
      </p:sp>
      <p:pic>
        <p:nvPicPr>
          <p:cNvPr id="2052" name="Picture 4"/>
          <p:cNvPicPr>
            <a:picLocks noChangeAspect="1" noChangeArrowheads="1"/>
          </p:cNvPicPr>
          <p:nvPr/>
        </p:nvPicPr>
        <p:blipFill>
          <a:blip r:embed="rId5"/>
          <a:srcRect/>
          <a:stretch>
            <a:fillRect/>
          </a:stretch>
        </p:blipFill>
        <p:spPr bwMode="auto">
          <a:xfrm>
            <a:off x="1214414" y="2357430"/>
            <a:ext cx="6572296" cy="4048123"/>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357158" y="1142984"/>
            <a:ext cx="4500594"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TIR no periódica</a:t>
            </a:r>
            <a:endParaRPr lang="es-ES" sz="2800" b="1" u="sng" dirty="0">
              <a:solidFill>
                <a:srgbClr val="92D050"/>
              </a:solidFill>
            </a:endParaRPr>
          </a:p>
        </p:txBody>
      </p:sp>
      <p:sp>
        <p:nvSpPr>
          <p:cNvPr id="9" name="9 Subtítulo"/>
          <p:cNvSpPr txBox="1">
            <a:spLocks/>
          </p:cNvSpPr>
          <p:nvPr/>
        </p:nvSpPr>
        <p:spPr bwMode="auto">
          <a:xfrm>
            <a:off x="357158" y="1571612"/>
            <a:ext cx="8429684" cy="471490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Devuelve la TIR de un proyecto cuyos flujos de caja netos son diferentes magnitudes y esta distribuidos en períodos no necesariamente uniformes durante un horizonte temporal.</a:t>
            </a:r>
          </a:p>
          <a:p>
            <a:pPr algn="just"/>
            <a:r>
              <a:rPr lang="es-PE" sz="2200" kern="0" dirty="0" smtClean="0"/>
              <a:t>El Excel ha desarrollado algoritmos que calculan la TIR no periódica para un año de 365 días.</a:t>
            </a:r>
            <a:endParaRPr lang="es-PE" sz="500" i="1" kern="0" dirty="0" smtClean="0"/>
          </a:p>
          <a:p>
            <a:pPr algn="just"/>
            <a:r>
              <a:rPr lang="es-PE" sz="2200" kern="0" dirty="0" smtClean="0">
                <a:solidFill>
                  <a:schemeClr val="accent6">
                    <a:lumMod val="75000"/>
                  </a:schemeClr>
                </a:solidFill>
              </a:rPr>
              <a:t>TIR(valores; fechas; [estimar]) </a:t>
            </a:r>
            <a:endParaRPr lang="es-PE" sz="500" kern="0" dirty="0" smtClean="0">
              <a:solidFill>
                <a:schemeClr val="accent6">
                  <a:lumMod val="75000"/>
                </a:schemeClr>
              </a:solidFill>
            </a:endParaRPr>
          </a:p>
          <a:p>
            <a:pPr algn="just"/>
            <a:r>
              <a:rPr lang="es-PE" sz="2200" kern="0" dirty="0" smtClean="0">
                <a:solidFill>
                  <a:srgbClr val="0070C0"/>
                </a:solidFill>
              </a:rPr>
              <a:t>Valores:</a:t>
            </a:r>
            <a:r>
              <a:rPr lang="es-PE" sz="2200" kern="0" dirty="0" smtClean="0">
                <a:solidFill>
                  <a:schemeClr val="accent3">
                    <a:lumMod val="75000"/>
                  </a:schemeClr>
                </a:solidFill>
              </a:rPr>
              <a:t> </a:t>
            </a:r>
            <a:r>
              <a:rPr lang="es-PE" sz="2200" kern="0" dirty="0" smtClean="0"/>
              <a:t>Es el conjunto de números en una columna (o fila) en la hoja de cálculo. El conjunto de números debe constar por lo menos  de un número negativo y uno positivo. </a:t>
            </a:r>
          </a:p>
          <a:p>
            <a:pPr algn="just"/>
            <a:r>
              <a:rPr lang="es-PE" sz="2200" kern="0" dirty="0" smtClean="0">
                <a:solidFill>
                  <a:srgbClr val="0070C0"/>
                </a:solidFill>
              </a:rPr>
              <a:t>Fechas:</a:t>
            </a:r>
            <a:r>
              <a:rPr lang="es-PE" sz="2200" kern="0" dirty="0" smtClean="0">
                <a:solidFill>
                  <a:schemeClr val="accent3">
                    <a:lumMod val="75000"/>
                  </a:schemeClr>
                </a:solidFill>
              </a:rPr>
              <a:t> </a:t>
            </a:r>
            <a:r>
              <a:rPr lang="es-PE" sz="2200" kern="0" dirty="0" smtClean="0"/>
              <a:t>Este argumento fechas es una matriz donde en cada celda se puede consignar la fecha de ocurrencia de la inversión y los flujos del proyecto o cardinal.</a:t>
            </a:r>
          </a:p>
          <a:p>
            <a:pPr algn="just"/>
            <a:r>
              <a:rPr lang="es-PE" sz="2200" kern="0" dirty="0" smtClean="0">
                <a:solidFill>
                  <a:srgbClr val="0070C0"/>
                </a:solidFill>
              </a:rPr>
              <a:t>[estimar]: </a:t>
            </a:r>
            <a:r>
              <a:rPr lang="es-PE" sz="2200" kern="0" dirty="0" smtClean="0"/>
              <a:t>Argumento opcional  que nos permite reducir el número de iteraciones.</a:t>
            </a:r>
          </a:p>
          <a:p>
            <a:pPr algn="just"/>
            <a:endParaRPr lang="es-PE" sz="800" kern="0" dirty="0" smtClean="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11" name="9 Subtítulo"/>
          <p:cNvSpPr txBox="1">
            <a:spLocks/>
          </p:cNvSpPr>
          <p:nvPr/>
        </p:nvSpPr>
        <p:spPr bwMode="auto">
          <a:xfrm>
            <a:off x="285720" y="2500306"/>
            <a:ext cx="8429716" cy="321471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5"/>
              </a:buBlip>
            </a:pPr>
            <a:r>
              <a:rPr lang="es-PE" sz="2200" kern="0" dirty="0" smtClean="0"/>
              <a:t> </a:t>
            </a:r>
            <a:r>
              <a:rPr lang="es-ES" sz="2200" kern="0" dirty="0" smtClean="0"/>
              <a:t>Para la publicación de un libro de economía se necesita invertir US$ 10</a:t>
            </a:r>
            <a:r>
              <a:rPr lang="es-ES" sz="1100" kern="0" dirty="0" smtClean="0"/>
              <a:t> </a:t>
            </a:r>
            <a:r>
              <a:rPr lang="es-ES" sz="2200" kern="0" dirty="0" smtClean="0"/>
              <a:t>000, que debe  desembolsar el  21 de mayo del 2011 se a proyectado que dicho texto tendrá un flujo neto de caja de:</a:t>
            </a:r>
            <a:endParaRPr lang="es-PE" sz="2200" kern="0" dirty="0" smtClean="0"/>
          </a:p>
          <a:p>
            <a:pPr algn="just"/>
            <a:endParaRPr lang="es-PE" sz="2200" kern="0" dirty="0" smtClean="0"/>
          </a:p>
          <a:p>
            <a:pPr algn="just"/>
            <a:endParaRPr lang="es-PE" sz="800" kern="0" dirty="0" smtClean="0"/>
          </a:p>
          <a:p>
            <a:pPr algn="just"/>
            <a:endParaRPr lang="es-PE" sz="800" kern="0" dirty="0" smtClean="0"/>
          </a:p>
          <a:p>
            <a:pPr algn="just"/>
            <a:endParaRPr lang="es-PE" sz="800" kern="0" dirty="0" smtClean="0"/>
          </a:p>
          <a:p>
            <a:pPr algn="just"/>
            <a:endParaRPr lang="es-PE" sz="800" kern="0" dirty="0" smtClean="0"/>
          </a:p>
          <a:p>
            <a:pPr algn="just"/>
            <a:endParaRPr lang="es-PE" sz="800" kern="0" dirty="0" smtClean="0"/>
          </a:p>
          <a:p>
            <a:pPr algn="just"/>
            <a:endParaRPr lang="es-PE" sz="800" kern="0" dirty="0" smtClean="0"/>
          </a:p>
          <a:p>
            <a:pPr algn="just"/>
            <a:endParaRPr lang="es-PE" sz="1500" kern="0" dirty="0" smtClean="0"/>
          </a:p>
          <a:p>
            <a:pPr algn="just"/>
            <a:endParaRPr lang="es-PE" sz="1000" kern="0" dirty="0" smtClean="0"/>
          </a:p>
          <a:p>
            <a:pPr algn="just"/>
            <a:r>
              <a:rPr lang="es-PE" sz="2200" kern="0" dirty="0" smtClean="0"/>
              <a:t>Esta persona quiere evaluar la TIR y si debe publicar o no, para lo cual considera un COK del 16% para un período de 365 días.</a:t>
            </a:r>
          </a:p>
        </p:txBody>
      </p:sp>
      <p:sp>
        <p:nvSpPr>
          <p:cNvPr id="14" name="13 Rectángulo"/>
          <p:cNvSpPr/>
          <p:nvPr/>
        </p:nvSpPr>
        <p:spPr>
          <a:xfrm>
            <a:off x="285720" y="1643050"/>
            <a:ext cx="1357322" cy="430887"/>
          </a:xfrm>
          <a:prstGeom prst="rect">
            <a:avLst/>
          </a:prstGeom>
        </p:spPr>
        <p:txBody>
          <a:bodyPr wrap="square">
            <a:spAutoFit/>
          </a:bodyPr>
          <a:lstStyle/>
          <a:p>
            <a:pPr algn="just"/>
            <a:r>
              <a:rPr lang="es-PE" sz="2200" kern="0" dirty="0" smtClean="0">
                <a:solidFill>
                  <a:srgbClr val="92D050"/>
                </a:solidFill>
              </a:rPr>
              <a:t>Fórmula :   </a:t>
            </a:r>
          </a:p>
        </p:txBody>
      </p:sp>
      <p:sp>
        <p:nvSpPr>
          <p:cNvPr id="15" name="14 Rectángulo redondeado"/>
          <p:cNvSpPr/>
          <p:nvPr/>
        </p:nvSpPr>
        <p:spPr>
          <a:xfrm>
            <a:off x="1785918" y="1357298"/>
            <a:ext cx="6858048" cy="1071570"/>
          </a:xfrm>
          <a:prstGeom prst="roundRect">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endParaRPr lang="es-ES" dirty="0"/>
          </a:p>
        </p:txBody>
      </p:sp>
      <p:graphicFrame>
        <p:nvGraphicFramePr>
          <p:cNvPr id="16" name="15 Objeto"/>
          <p:cNvGraphicFramePr>
            <a:graphicFrameLocks noChangeAspect="1"/>
          </p:cNvGraphicFramePr>
          <p:nvPr/>
        </p:nvGraphicFramePr>
        <p:xfrm>
          <a:off x="1928794" y="1500174"/>
          <a:ext cx="6311900" cy="857250"/>
        </p:xfrm>
        <a:graphic>
          <a:graphicData uri="http://schemas.openxmlformats.org/presentationml/2006/ole">
            <p:oleObj spid="_x0000_s81922" name="Ecuación" r:id="rId6" imgW="3085920" imgH="419040" progId="Equation.3">
              <p:embed/>
            </p:oleObj>
          </a:graphicData>
        </a:graphic>
      </p:graphicFrame>
      <p:graphicFrame>
        <p:nvGraphicFramePr>
          <p:cNvPr id="18" name="17 Tabla"/>
          <p:cNvGraphicFramePr>
            <a:graphicFrameLocks noGrp="1"/>
          </p:cNvGraphicFramePr>
          <p:nvPr/>
        </p:nvGraphicFramePr>
        <p:xfrm>
          <a:off x="285720" y="3857628"/>
          <a:ext cx="8572561" cy="857256"/>
        </p:xfrm>
        <a:graphic>
          <a:graphicData uri="http://schemas.openxmlformats.org/drawingml/2006/table">
            <a:tbl>
              <a:tblPr/>
              <a:tblGrid>
                <a:gridCol w="642942"/>
                <a:gridCol w="1058482"/>
                <a:gridCol w="981591"/>
                <a:gridCol w="981591"/>
                <a:gridCol w="981591"/>
                <a:gridCol w="981591"/>
                <a:gridCol w="981591"/>
                <a:gridCol w="981591"/>
                <a:gridCol w="981591"/>
              </a:tblGrid>
              <a:tr h="428628">
                <a:tc>
                  <a:txBody>
                    <a:bodyPr/>
                    <a:lstStyle/>
                    <a:p>
                      <a:pPr algn="ctr" fontAlgn="b"/>
                      <a:r>
                        <a:rPr lang="es-ES" sz="1550" b="0" i="0" u="none" strike="noStrike" dirty="0">
                          <a:solidFill>
                            <a:srgbClr val="000000"/>
                          </a:solidFill>
                          <a:latin typeface="Calibri"/>
                        </a:rPr>
                        <a:t>Flujo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r>
                        <a:rPr lang="es-ES" sz="1550" b="0" i="0" u="none" strike="noStrike" dirty="0">
                          <a:solidFill>
                            <a:srgbClr val="000000"/>
                          </a:solidFill>
                          <a:latin typeface="Calibri"/>
                        </a:rPr>
                        <a:t>-$10,000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r>
                        <a:rPr lang="es-ES" sz="1550" b="0" i="0" u="none" strike="noStrike" dirty="0">
                          <a:solidFill>
                            <a:srgbClr val="000000"/>
                          </a:solidFill>
                          <a:latin typeface="Calibri"/>
                        </a:rPr>
                        <a:t>$1,000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r>
                        <a:rPr lang="es-ES" sz="1550" b="0" i="0" u="none" strike="noStrike" dirty="0">
                          <a:solidFill>
                            <a:srgbClr val="000000"/>
                          </a:solidFill>
                          <a:latin typeface="Calibri"/>
                        </a:rPr>
                        <a:t>$1,500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r>
                        <a:rPr lang="es-ES" sz="1550" b="0" i="0" u="none" strike="noStrike" dirty="0">
                          <a:solidFill>
                            <a:srgbClr val="000000"/>
                          </a:solidFill>
                          <a:latin typeface="Calibri"/>
                        </a:rPr>
                        <a:t>$2,000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r>
                        <a:rPr lang="es-ES" sz="1550" b="0" i="0" u="none" strike="noStrike" dirty="0">
                          <a:solidFill>
                            <a:srgbClr val="000000"/>
                          </a:solidFill>
                          <a:latin typeface="Calibri"/>
                        </a:rPr>
                        <a:t>$2,500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r>
                        <a:rPr lang="es-ES" sz="1550" b="0" i="0" u="none" strike="noStrike" dirty="0">
                          <a:solidFill>
                            <a:srgbClr val="000000"/>
                          </a:solidFill>
                          <a:latin typeface="Calibri"/>
                        </a:rPr>
                        <a:t>$3,000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r>
                        <a:rPr lang="es-ES" sz="1550" b="0" i="0" u="none" strike="noStrike" dirty="0">
                          <a:solidFill>
                            <a:srgbClr val="000000"/>
                          </a:solidFill>
                          <a:latin typeface="Calibri"/>
                        </a:rPr>
                        <a:t>$3,200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r>
                        <a:rPr lang="es-ES" sz="1550" b="0" i="0" u="none" strike="noStrike">
                          <a:solidFill>
                            <a:srgbClr val="000000"/>
                          </a:solidFill>
                          <a:latin typeface="Calibri"/>
                        </a:rPr>
                        <a:t>$3,250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r>
              <a:tr h="428628">
                <a:tc>
                  <a:txBody>
                    <a:bodyPr/>
                    <a:lstStyle/>
                    <a:p>
                      <a:pPr algn="ctr" fontAlgn="b"/>
                      <a:r>
                        <a:rPr lang="es-ES" sz="1550" b="0" i="0" u="none" strike="noStrike" dirty="0">
                          <a:solidFill>
                            <a:srgbClr val="000000"/>
                          </a:solidFill>
                          <a:latin typeface="Calibri"/>
                        </a:rPr>
                        <a:t>Fechas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r>
                        <a:rPr lang="es-ES" sz="1550" b="0" i="0" u="none" strike="noStrike" dirty="0">
                          <a:solidFill>
                            <a:srgbClr val="000000"/>
                          </a:solidFill>
                          <a:latin typeface="Calibri"/>
                        </a:rPr>
                        <a:t>21/05/2011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50" b="0" i="0" u="none" strike="noStrike">
                          <a:solidFill>
                            <a:srgbClr val="000000"/>
                          </a:solidFill>
                          <a:latin typeface="Calibri"/>
                        </a:rPr>
                        <a:t>31/05/2011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50" b="0" i="0" u="none" strike="noStrike">
                          <a:solidFill>
                            <a:srgbClr val="000000"/>
                          </a:solidFill>
                          <a:latin typeface="Calibri"/>
                        </a:rPr>
                        <a:t>31/12/2011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50" b="0" i="0" u="none" strike="noStrike">
                          <a:solidFill>
                            <a:srgbClr val="000000"/>
                          </a:solidFill>
                          <a:latin typeface="Calibri"/>
                        </a:rPr>
                        <a:t>30/06/2012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50" b="0" i="0" u="none" strike="noStrike">
                          <a:solidFill>
                            <a:srgbClr val="000000"/>
                          </a:solidFill>
                          <a:latin typeface="Calibri"/>
                        </a:rPr>
                        <a:t>31/12/2012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50" b="0" i="0" u="none" strike="noStrike">
                          <a:solidFill>
                            <a:srgbClr val="000000"/>
                          </a:solidFill>
                          <a:latin typeface="Calibri"/>
                        </a:rPr>
                        <a:t>30/06/2013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50" b="0" i="0" u="none" strike="noStrike" dirty="0">
                          <a:solidFill>
                            <a:srgbClr val="000000"/>
                          </a:solidFill>
                          <a:latin typeface="Calibri"/>
                        </a:rPr>
                        <a:t>31/12/2013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550" b="0" i="0" u="none" strike="noStrike" dirty="0">
                          <a:solidFill>
                            <a:srgbClr val="000000"/>
                          </a:solidFill>
                          <a:latin typeface="Calibri"/>
                        </a:rPr>
                        <a:t>30/06/2014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109569" name="Picture 1"/>
          <p:cNvPicPr>
            <a:picLocks noChangeAspect="1" noChangeArrowheads="1"/>
          </p:cNvPicPr>
          <p:nvPr/>
        </p:nvPicPr>
        <p:blipFill>
          <a:blip r:embed="rId4"/>
          <a:srcRect/>
          <a:stretch>
            <a:fillRect/>
          </a:stretch>
        </p:blipFill>
        <p:spPr bwMode="auto">
          <a:xfrm>
            <a:off x="357158" y="1643050"/>
            <a:ext cx="8339138" cy="4429156"/>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357158" y="1142984"/>
            <a:ext cx="5572164"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Tasa Interna de Retorno  Modificada</a:t>
            </a:r>
            <a:endParaRPr lang="es-ES" sz="2800" b="1" u="sng" dirty="0">
              <a:solidFill>
                <a:srgbClr val="92D050"/>
              </a:solidFill>
            </a:endParaRPr>
          </a:p>
        </p:txBody>
      </p:sp>
      <p:sp>
        <p:nvSpPr>
          <p:cNvPr id="9" name="9 Subtítulo"/>
          <p:cNvSpPr txBox="1">
            <a:spLocks/>
          </p:cNvSpPr>
          <p:nvPr/>
        </p:nvSpPr>
        <p:spPr bwMode="auto">
          <a:xfrm>
            <a:off x="357158" y="1571612"/>
            <a:ext cx="8429684" cy="48577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Calcula la tasa interna de rendimiento modificada para una serie de flujos de efectivo, con reinversión del ingreso con una tasa determinada de rendimiento.</a:t>
            </a:r>
            <a:endParaRPr lang="es-PE" sz="500" i="1" kern="0" dirty="0" smtClean="0"/>
          </a:p>
          <a:p>
            <a:pPr algn="just"/>
            <a:r>
              <a:rPr lang="es-PE" sz="2200" kern="0" dirty="0" smtClean="0">
                <a:solidFill>
                  <a:schemeClr val="accent6">
                    <a:lumMod val="75000"/>
                  </a:schemeClr>
                </a:solidFill>
              </a:rPr>
              <a:t>TIRM(valores;  </a:t>
            </a:r>
            <a:r>
              <a:rPr lang="es-PE" sz="2200" kern="0" dirty="0" err="1" smtClean="0">
                <a:solidFill>
                  <a:schemeClr val="accent6">
                    <a:lumMod val="75000"/>
                  </a:schemeClr>
                </a:solidFill>
              </a:rPr>
              <a:t>tasa_financiación</a:t>
            </a:r>
            <a:r>
              <a:rPr lang="es-PE" sz="2200" kern="0" dirty="0" smtClean="0">
                <a:solidFill>
                  <a:schemeClr val="accent6">
                    <a:lumMod val="75000"/>
                  </a:schemeClr>
                </a:solidFill>
              </a:rPr>
              <a:t>; </a:t>
            </a:r>
            <a:r>
              <a:rPr lang="es-PE" sz="2200" kern="0" dirty="0" err="1" smtClean="0">
                <a:solidFill>
                  <a:schemeClr val="accent6">
                    <a:lumMod val="75000"/>
                  </a:schemeClr>
                </a:solidFill>
              </a:rPr>
              <a:t>tasa_reinversión</a:t>
            </a:r>
            <a:r>
              <a:rPr lang="es-PE" sz="2200" kern="0" dirty="0" smtClean="0">
                <a:solidFill>
                  <a:schemeClr val="accent6">
                    <a:lumMod val="75000"/>
                  </a:schemeClr>
                </a:solidFill>
              </a:rPr>
              <a:t>) </a:t>
            </a:r>
            <a:endParaRPr lang="es-PE" sz="500" kern="0" dirty="0" smtClean="0">
              <a:solidFill>
                <a:schemeClr val="accent6">
                  <a:lumMod val="75000"/>
                </a:schemeClr>
              </a:solidFill>
            </a:endParaRPr>
          </a:p>
          <a:p>
            <a:pPr algn="just"/>
            <a:r>
              <a:rPr lang="es-PE" sz="2200" kern="0" dirty="0" smtClean="0">
                <a:solidFill>
                  <a:srgbClr val="0070C0"/>
                </a:solidFill>
              </a:rPr>
              <a:t>Valores:</a:t>
            </a:r>
            <a:r>
              <a:rPr lang="es-PE" sz="2200" kern="0" dirty="0" smtClean="0">
                <a:solidFill>
                  <a:schemeClr val="accent3">
                    <a:lumMod val="75000"/>
                  </a:schemeClr>
                </a:solidFill>
              </a:rPr>
              <a:t> </a:t>
            </a:r>
            <a:r>
              <a:rPr lang="es-PE" sz="2200" kern="0" dirty="0" smtClean="0"/>
              <a:t>Es el conjunto de números en una columna (o fila) en la hoja de cálculo. El conjunto de números debe constar por lo menos  de un número negativo y uno positivo. </a:t>
            </a:r>
          </a:p>
          <a:p>
            <a:pPr algn="just"/>
            <a:r>
              <a:rPr lang="es-PE" sz="2200" kern="0" dirty="0" err="1" smtClean="0">
                <a:solidFill>
                  <a:srgbClr val="0070C0"/>
                </a:solidFill>
              </a:rPr>
              <a:t>Tasa_financiación</a:t>
            </a:r>
            <a:r>
              <a:rPr lang="es-PE" sz="2200" kern="0" dirty="0" smtClean="0">
                <a:solidFill>
                  <a:srgbClr val="0070C0"/>
                </a:solidFill>
              </a:rPr>
              <a:t>:</a:t>
            </a:r>
            <a:r>
              <a:rPr lang="es-PE" sz="2200" kern="0" dirty="0" smtClean="0">
                <a:solidFill>
                  <a:schemeClr val="accent3">
                    <a:lumMod val="75000"/>
                  </a:schemeClr>
                </a:solidFill>
              </a:rPr>
              <a:t> </a:t>
            </a:r>
            <a:r>
              <a:rPr lang="es-PE" sz="2200" kern="0" dirty="0" smtClean="0"/>
              <a:t>Es la tasa de interés efectiva.</a:t>
            </a:r>
          </a:p>
          <a:p>
            <a:pPr algn="just"/>
            <a:r>
              <a:rPr lang="es-PE" sz="2200" kern="0" dirty="0" err="1" smtClean="0">
                <a:solidFill>
                  <a:srgbClr val="0070C0"/>
                </a:solidFill>
              </a:rPr>
              <a:t>Tasa_reinversión</a:t>
            </a:r>
            <a:r>
              <a:rPr lang="es-PE" sz="2200" kern="0" dirty="0" smtClean="0">
                <a:solidFill>
                  <a:srgbClr val="0070C0"/>
                </a:solidFill>
              </a:rPr>
              <a:t>:</a:t>
            </a:r>
            <a:r>
              <a:rPr lang="es-PE" sz="2200" kern="0" dirty="0" smtClean="0"/>
              <a:t> Representa el costo de oportunidad de la reinversión.</a:t>
            </a:r>
          </a:p>
          <a:p>
            <a:pPr algn="just"/>
            <a:endParaRPr lang="es-PE" sz="2200" kern="0" dirty="0" smtClean="0"/>
          </a:p>
          <a:p>
            <a:pPr algn="just"/>
            <a:endParaRPr lang="es-PE" sz="2200" kern="0" dirty="0" smtClean="0">
              <a:solidFill>
                <a:srgbClr val="92D050"/>
              </a:solidFill>
            </a:endParaRPr>
          </a:p>
          <a:p>
            <a:pPr algn="just"/>
            <a:r>
              <a:rPr lang="es-PE" sz="2200" kern="0" dirty="0" smtClean="0">
                <a:solidFill>
                  <a:srgbClr val="92D050"/>
                </a:solidFill>
              </a:rPr>
              <a:t>Fórmula :</a:t>
            </a:r>
            <a:endParaRPr lang="es-PE" sz="2200" kern="0" dirty="0" smtClean="0"/>
          </a:p>
          <a:p>
            <a:pPr algn="just"/>
            <a:endParaRPr lang="es-PE" sz="800" kern="0" dirty="0" smtClean="0"/>
          </a:p>
        </p:txBody>
      </p:sp>
      <p:graphicFrame>
        <p:nvGraphicFramePr>
          <p:cNvPr id="11" name="10 Objeto"/>
          <p:cNvGraphicFramePr>
            <a:graphicFrameLocks noChangeAspect="1"/>
          </p:cNvGraphicFramePr>
          <p:nvPr/>
        </p:nvGraphicFramePr>
        <p:xfrm>
          <a:off x="1714480" y="4786322"/>
          <a:ext cx="5000660" cy="1571636"/>
        </p:xfrm>
        <a:graphic>
          <a:graphicData uri="http://schemas.openxmlformats.org/presentationml/2006/ole">
            <p:oleObj spid="_x0000_s108545" name="Ecuación" r:id="rId5" imgW="2565360" imgH="901440" progId="Equation.3">
              <p:embed/>
            </p:oleObj>
          </a:graphicData>
        </a:graphic>
      </p:graphicFrame>
      <p:sp>
        <p:nvSpPr>
          <p:cNvPr id="12" name="11 Llamada rectangular redondeada"/>
          <p:cNvSpPr/>
          <p:nvPr/>
        </p:nvSpPr>
        <p:spPr>
          <a:xfrm>
            <a:off x="6929454" y="4714884"/>
            <a:ext cx="1785950" cy="500066"/>
          </a:xfrm>
          <a:prstGeom prst="wedgeRoundRectCallout">
            <a:avLst>
              <a:gd name="adj1" fmla="val -90878"/>
              <a:gd name="adj2" fmla="val 60977"/>
              <a:gd name="adj3" fmla="val 16667"/>
            </a:avLst>
          </a:prstGeom>
          <a:ln>
            <a:solidFill>
              <a:schemeClr val="accent3"/>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ES" dirty="0" smtClean="0"/>
              <a:t>Flujos positivos</a:t>
            </a:r>
            <a:endParaRPr lang="es-ES" dirty="0"/>
          </a:p>
        </p:txBody>
      </p:sp>
      <p:sp>
        <p:nvSpPr>
          <p:cNvPr id="14" name="13 Llamada rectangular redondeada"/>
          <p:cNvSpPr/>
          <p:nvPr/>
        </p:nvSpPr>
        <p:spPr>
          <a:xfrm>
            <a:off x="6786578" y="5786454"/>
            <a:ext cx="1785950" cy="500066"/>
          </a:xfrm>
          <a:prstGeom prst="wedgeRoundRectCallout">
            <a:avLst>
              <a:gd name="adj1" fmla="val -114345"/>
              <a:gd name="adj2" fmla="val -53308"/>
              <a:gd name="adj3" fmla="val 16667"/>
            </a:avLst>
          </a:prstGeom>
          <a:ln>
            <a:solidFill>
              <a:schemeClr val="accent3"/>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ES" dirty="0" smtClean="0"/>
              <a:t>Flujos negativos</a:t>
            </a:r>
            <a:endParaRPr lang="es-E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214422"/>
            <a:ext cx="8429684" cy="135732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    : Representa la tasa efectiva de financiamiento de la inversión</a:t>
            </a:r>
          </a:p>
          <a:p>
            <a:pPr algn="just"/>
            <a:r>
              <a:rPr lang="es-PE" sz="2200" kern="0" dirty="0" smtClean="0"/>
              <a:t>    : Es la tasa efectiva que se reinvierte en los flujos de caja positivos.</a:t>
            </a:r>
          </a:p>
          <a:p>
            <a:pPr algn="just"/>
            <a:r>
              <a:rPr lang="es-PE" sz="2200" i="1" kern="0" dirty="0" smtClean="0"/>
              <a:t>    </a:t>
            </a:r>
            <a:r>
              <a:rPr lang="es-PE" sz="2200" kern="0" dirty="0" smtClean="0"/>
              <a:t>: Es el número de períodos de capitalización del proyecto.</a:t>
            </a:r>
          </a:p>
          <a:p>
            <a:pPr algn="just"/>
            <a:r>
              <a:rPr lang="es-PE" sz="2200" kern="0" dirty="0" smtClean="0"/>
              <a:t>FC: Son los flujos de caja de cada período.</a:t>
            </a:r>
          </a:p>
          <a:p>
            <a:pPr algn="just"/>
            <a:endParaRPr lang="es-PE" sz="2200" kern="0" dirty="0" smtClean="0"/>
          </a:p>
          <a:p>
            <a:pPr algn="just"/>
            <a:endParaRPr lang="es-PE" sz="2200" kern="0" dirty="0" smtClean="0"/>
          </a:p>
          <a:p>
            <a:pPr algn="just"/>
            <a:endParaRPr lang="es-PE" sz="800" kern="0" dirty="0" smtClean="0"/>
          </a:p>
        </p:txBody>
      </p:sp>
      <p:graphicFrame>
        <p:nvGraphicFramePr>
          <p:cNvPr id="9" name="8 Objeto"/>
          <p:cNvGraphicFramePr>
            <a:graphicFrameLocks noChangeAspect="1"/>
          </p:cNvGraphicFramePr>
          <p:nvPr/>
        </p:nvGraphicFramePr>
        <p:xfrm>
          <a:off x="388938" y="1285875"/>
          <a:ext cx="253972" cy="334963"/>
        </p:xfrm>
        <a:graphic>
          <a:graphicData uri="http://schemas.openxmlformats.org/presentationml/2006/ole">
            <p:oleObj spid="_x0000_s107521" name="Ecuación" r:id="rId5" imgW="152280" imgH="241200" progId="Equation.3">
              <p:embed/>
            </p:oleObj>
          </a:graphicData>
        </a:graphic>
      </p:graphicFrame>
      <p:graphicFrame>
        <p:nvGraphicFramePr>
          <p:cNvPr id="107522" name="Object 2"/>
          <p:cNvGraphicFramePr>
            <a:graphicFrameLocks noChangeAspect="1"/>
          </p:cNvGraphicFramePr>
          <p:nvPr/>
        </p:nvGraphicFramePr>
        <p:xfrm>
          <a:off x="357158" y="1571612"/>
          <a:ext cx="211138" cy="298450"/>
        </p:xfrm>
        <a:graphic>
          <a:graphicData uri="http://schemas.openxmlformats.org/presentationml/2006/ole">
            <p:oleObj spid="_x0000_s107522" name="Ecuación" r:id="rId6" imgW="126720" imgH="215640" progId="Equation.3">
              <p:embed/>
            </p:oleObj>
          </a:graphicData>
        </a:graphic>
      </p:graphicFrame>
      <p:graphicFrame>
        <p:nvGraphicFramePr>
          <p:cNvPr id="107523" name="Object 3"/>
          <p:cNvGraphicFramePr>
            <a:graphicFrameLocks noChangeAspect="1"/>
          </p:cNvGraphicFramePr>
          <p:nvPr/>
        </p:nvGraphicFramePr>
        <p:xfrm>
          <a:off x="428596" y="2000240"/>
          <a:ext cx="211138" cy="193675"/>
        </p:xfrm>
        <a:graphic>
          <a:graphicData uri="http://schemas.openxmlformats.org/presentationml/2006/ole">
            <p:oleObj spid="_x0000_s107523" name="Ecuación" r:id="rId7" imgW="126720" imgH="139680" progId="Equation.3">
              <p:embed/>
            </p:oleObj>
          </a:graphicData>
        </a:graphic>
      </p:graphicFrame>
      <p:sp>
        <p:nvSpPr>
          <p:cNvPr id="11" name="9 Subtítulo"/>
          <p:cNvSpPr txBox="1">
            <a:spLocks/>
          </p:cNvSpPr>
          <p:nvPr/>
        </p:nvSpPr>
        <p:spPr bwMode="auto">
          <a:xfrm>
            <a:off x="285720" y="2857496"/>
            <a:ext cx="8429716" cy="307183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8"/>
              </a:buBlip>
            </a:pPr>
            <a:r>
              <a:rPr lang="es-PE" sz="2200" kern="0" dirty="0" smtClean="0"/>
              <a:t> </a:t>
            </a:r>
            <a:r>
              <a:rPr lang="es-ES" sz="2200" kern="0" dirty="0" smtClean="0"/>
              <a:t>César abrió una consultora hace 6 años; cuando empezó el negocio obtuvo un préstamo por US$ 50</a:t>
            </a:r>
            <a:r>
              <a:rPr lang="es-ES" sz="1000" kern="0" dirty="0" smtClean="0"/>
              <a:t> </a:t>
            </a:r>
            <a:r>
              <a:rPr lang="es-ES" sz="2200" kern="0" dirty="0" smtClean="0"/>
              <a:t>000 del Banco Maya, que cobra una tasa del 12% anual. Desde entonces el negocio a producido:</a:t>
            </a:r>
          </a:p>
          <a:p>
            <a:pPr algn="just">
              <a:buBlip>
                <a:blip r:embed="rId8"/>
              </a:buBlip>
            </a:pPr>
            <a:endParaRPr lang="es-ES" sz="2200" kern="0" dirty="0" smtClean="0"/>
          </a:p>
          <a:p>
            <a:pPr algn="just">
              <a:buBlip>
                <a:blip r:embed="rId8"/>
              </a:buBlip>
            </a:pPr>
            <a:endParaRPr lang="es-ES" sz="2200" kern="0" dirty="0" smtClean="0"/>
          </a:p>
          <a:p>
            <a:pPr algn="just">
              <a:buBlip>
                <a:blip r:embed="rId8"/>
              </a:buBlip>
            </a:pPr>
            <a:endParaRPr lang="es-ES" sz="2200" kern="0" dirty="0" smtClean="0"/>
          </a:p>
          <a:p>
            <a:pPr algn="just"/>
            <a:endParaRPr lang="es-ES" sz="1000" kern="0" dirty="0" smtClean="0"/>
          </a:p>
          <a:p>
            <a:pPr algn="just"/>
            <a:r>
              <a:rPr lang="es-ES" sz="2200" kern="0" dirty="0" smtClean="0"/>
              <a:t>¿Cuál es la TIR modificada, conociendo que César reinvierte sus utilidad es ganando 8%?</a:t>
            </a:r>
          </a:p>
          <a:p>
            <a:pPr algn="just">
              <a:buBlip>
                <a:blip r:embed="rId8"/>
              </a:buBlip>
            </a:pPr>
            <a:endParaRPr lang="es-ES" sz="2200" kern="0" dirty="0" smtClean="0"/>
          </a:p>
          <a:p>
            <a:pPr algn="just">
              <a:buBlip>
                <a:blip r:embed="rId8"/>
              </a:buBlip>
            </a:pPr>
            <a:endParaRPr lang="es-ES" sz="2200" kern="0" dirty="0" smtClean="0"/>
          </a:p>
          <a:p>
            <a:pPr algn="just"/>
            <a:r>
              <a:rPr lang="es-ES" sz="2200" kern="0" dirty="0" smtClean="0"/>
              <a:t> </a:t>
            </a:r>
            <a:endParaRPr lang="es-PE" sz="2200" kern="0" dirty="0" smtClean="0"/>
          </a:p>
        </p:txBody>
      </p:sp>
      <p:graphicFrame>
        <p:nvGraphicFramePr>
          <p:cNvPr id="12" name="11 Tabla"/>
          <p:cNvGraphicFramePr>
            <a:graphicFrameLocks noGrp="1"/>
          </p:cNvGraphicFramePr>
          <p:nvPr/>
        </p:nvGraphicFramePr>
        <p:xfrm>
          <a:off x="428596" y="4000504"/>
          <a:ext cx="8215368" cy="857256"/>
        </p:xfrm>
        <a:graphic>
          <a:graphicData uri="http://schemas.openxmlformats.org/drawingml/2006/table">
            <a:tbl>
              <a:tblPr/>
              <a:tblGrid>
                <a:gridCol w="1173624"/>
                <a:gridCol w="1173624"/>
                <a:gridCol w="1173624"/>
                <a:gridCol w="1173624"/>
                <a:gridCol w="1173624"/>
                <a:gridCol w="1173624"/>
                <a:gridCol w="1173624"/>
              </a:tblGrid>
              <a:tr h="428628">
                <a:tc>
                  <a:txBody>
                    <a:bodyPr/>
                    <a:lstStyle/>
                    <a:p>
                      <a:pPr algn="l" fontAlgn="b"/>
                      <a:r>
                        <a:rPr lang="es-ES" sz="2000" b="0" i="0" u="none" strike="noStrike" dirty="0">
                          <a:solidFill>
                            <a:srgbClr val="000000"/>
                          </a:solidFill>
                          <a:latin typeface="Calibri"/>
                        </a:rPr>
                        <a:t>Momento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r>
                        <a:rPr lang="es-ES" sz="2000" b="0" i="0" u="none" strike="noStrike" dirty="0">
                          <a:solidFill>
                            <a:srgbClr val="000000"/>
                          </a:solidFill>
                          <a:latin typeface="Calibri"/>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a:solidFill>
                            <a:srgbClr val="000000"/>
                          </a:solidFill>
                          <a:latin typeface="Calibri"/>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a:solidFill>
                            <a:srgbClr val="000000"/>
                          </a:solidFill>
                          <a:latin typeface="Calibri"/>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a:solidFill>
                            <a:srgbClr val="000000"/>
                          </a:solidFill>
                          <a:latin typeface="Calibri"/>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a:solidFill>
                            <a:srgbClr val="000000"/>
                          </a:solidFill>
                          <a:latin typeface="Calibri"/>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28628">
                <a:tc>
                  <a:txBody>
                    <a:bodyPr/>
                    <a:lstStyle/>
                    <a:p>
                      <a:pPr algn="l" fontAlgn="b"/>
                      <a:r>
                        <a:rPr lang="es-ES" sz="2000" b="0" i="0" u="none" strike="noStrike" dirty="0">
                          <a:solidFill>
                            <a:srgbClr val="000000"/>
                          </a:solidFill>
                          <a:latin typeface="Calibri"/>
                        </a:rPr>
                        <a:t>Flujo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r>
                        <a:rPr lang="es-ES" sz="2000" b="0" i="0" u="none" strike="noStrike">
                          <a:solidFill>
                            <a:srgbClr val="000000"/>
                          </a:solidFill>
                          <a:latin typeface="Calibri"/>
                        </a:rPr>
                        <a:t>$10,000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r>
                        <a:rPr lang="es-ES" sz="2000" b="0" i="0" u="none" strike="noStrike">
                          <a:solidFill>
                            <a:srgbClr val="000000"/>
                          </a:solidFill>
                          <a:latin typeface="Calibri"/>
                        </a:rPr>
                        <a:t>$14,000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r>
                        <a:rPr lang="es-ES" sz="2000" b="0" i="0" u="none" strike="noStrike" dirty="0">
                          <a:solidFill>
                            <a:srgbClr val="000000"/>
                          </a:solidFill>
                          <a:latin typeface="Calibri"/>
                        </a:rPr>
                        <a:t>$17,000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r>
                        <a:rPr lang="es-ES" sz="2000" b="0" i="0" u="none" strike="noStrike" dirty="0">
                          <a:solidFill>
                            <a:srgbClr val="000000"/>
                          </a:solidFill>
                          <a:latin typeface="Calibri"/>
                        </a:rPr>
                        <a:t>$20,000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r>
                        <a:rPr lang="es-ES" sz="2000" b="0" i="0" u="none" strike="noStrike" dirty="0">
                          <a:solidFill>
                            <a:srgbClr val="000000"/>
                          </a:solidFill>
                          <a:latin typeface="Calibri"/>
                        </a:rPr>
                        <a:t>$25,500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r>
                        <a:rPr lang="es-ES" sz="2000" b="0" i="0" u="none" strike="noStrike" dirty="0">
                          <a:solidFill>
                            <a:srgbClr val="000000"/>
                          </a:solidFill>
                          <a:latin typeface="Calibri"/>
                        </a:rPr>
                        <a:t>$21,000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r>
            </a:tbl>
          </a:graphicData>
        </a:graphic>
      </p:graphicFrame>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 </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106497" name="Picture 1"/>
          <p:cNvPicPr>
            <a:picLocks noChangeAspect="1" noChangeArrowheads="1"/>
          </p:cNvPicPr>
          <p:nvPr/>
        </p:nvPicPr>
        <p:blipFill>
          <a:blip r:embed="rId4"/>
          <a:srcRect/>
          <a:stretch>
            <a:fillRect/>
          </a:stretch>
        </p:blipFill>
        <p:spPr bwMode="auto">
          <a:xfrm>
            <a:off x="714348" y="1714488"/>
            <a:ext cx="7858180" cy="4286280"/>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357158" y="1142984"/>
            <a:ext cx="5572164"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VF con Tasa de Interés Variable</a:t>
            </a:r>
            <a:endParaRPr lang="es-ES" sz="2800" b="1" u="sng" dirty="0">
              <a:solidFill>
                <a:srgbClr val="92D050"/>
              </a:solidFill>
            </a:endParaRPr>
          </a:p>
        </p:txBody>
      </p:sp>
      <p:sp>
        <p:nvSpPr>
          <p:cNvPr id="9" name="9 Subtítulo"/>
          <p:cNvSpPr txBox="1">
            <a:spLocks/>
          </p:cNvSpPr>
          <p:nvPr/>
        </p:nvSpPr>
        <p:spPr bwMode="auto">
          <a:xfrm>
            <a:off x="357158" y="1571612"/>
            <a:ext cx="8429684" cy="32861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Se obtiene el valor futuro de una inversión capitalizado </a:t>
            </a:r>
            <a:r>
              <a:rPr lang="es-PE" sz="2200" i="1" kern="0" dirty="0" smtClean="0"/>
              <a:t>“n” </a:t>
            </a:r>
            <a:r>
              <a:rPr lang="es-PE" sz="2200" kern="0" dirty="0" smtClean="0"/>
              <a:t>períodos con una serie de tasas de interés variable, cuyos períodos de capitalización son variables.</a:t>
            </a:r>
            <a:endParaRPr lang="es-PE" sz="800" i="1" kern="0" dirty="0" smtClean="0"/>
          </a:p>
          <a:p>
            <a:pPr algn="just"/>
            <a:endParaRPr lang="es-PE" sz="500" i="1" kern="0" dirty="0" smtClean="0"/>
          </a:p>
          <a:p>
            <a:pPr algn="just"/>
            <a:r>
              <a:rPr lang="es-PE" sz="2200" kern="0" dirty="0" smtClean="0">
                <a:solidFill>
                  <a:schemeClr val="accent6">
                    <a:lumMod val="75000"/>
                  </a:schemeClr>
                </a:solidFill>
              </a:rPr>
              <a:t>VF.PLAN(principal; programación) </a:t>
            </a:r>
            <a:endParaRPr lang="es-PE" sz="800" kern="0" dirty="0" smtClean="0">
              <a:solidFill>
                <a:schemeClr val="accent6">
                  <a:lumMod val="75000"/>
                </a:schemeClr>
              </a:solidFill>
            </a:endParaRPr>
          </a:p>
          <a:p>
            <a:pPr algn="just"/>
            <a:endParaRPr lang="es-PE" sz="500" kern="0" dirty="0" smtClean="0">
              <a:solidFill>
                <a:schemeClr val="accent6">
                  <a:lumMod val="75000"/>
                </a:schemeClr>
              </a:solidFill>
            </a:endParaRPr>
          </a:p>
          <a:p>
            <a:pPr algn="just"/>
            <a:r>
              <a:rPr lang="es-PE" sz="2200" kern="0" dirty="0" smtClean="0">
                <a:solidFill>
                  <a:srgbClr val="0070C0"/>
                </a:solidFill>
              </a:rPr>
              <a:t>Principal: </a:t>
            </a:r>
            <a:r>
              <a:rPr lang="es-PE" sz="2200" kern="0" dirty="0" smtClean="0"/>
              <a:t>Representa el valor principal.</a:t>
            </a:r>
          </a:p>
          <a:p>
            <a:pPr algn="just"/>
            <a:r>
              <a:rPr lang="es-PE" sz="2200" kern="0" dirty="0" smtClean="0">
                <a:solidFill>
                  <a:srgbClr val="0070C0"/>
                </a:solidFill>
              </a:rPr>
              <a:t>Programación: </a:t>
            </a:r>
            <a:r>
              <a:rPr lang="es-PE" sz="2200" kern="0" dirty="0" smtClean="0"/>
              <a:t>Representa la serie de tasa efectivas diferentes, donde cada una tiene el mismo período.</a:t>
            </a:r>
          </a:p>
          <a:p>
            <a:pPr algn="just"/>
            <a:endParaRPr lang="es-PE" sz="1000" kern="0" dirty="0" smtClean="0">
              <a:solidFill>
                <a:srgbClr val="92D050"/>
              </a:solidFill>
            </a:endParaRPr>
          </a:p>
          <a:p>
            <a:pPr algn="just"/>
            <a:r>
              <a:rPr lang="es-PE" sz="2200" kern="0" dirty="0" smtClean="0">
                <a:solidFill>
                  <a:srgbClr val="92D050"/>
                </a:solidFill>
              </a:rPr>
              <a:t>Fórmula :</a:t>
            </a:r>
            <a:endParaRPr lang="es-PE" sz="2200" kern="0" dirty="0" smtClean="0"/>
          </a:p>
          <a:p>
            <a:pPr algn="just"/>
            <a:endParaRPr lang="es-PE" sz="2200" kern="0" dirty="0" smtClean="0"/>
          </a:p>
          <a:p>
            <a:pPr algn="just"/>
            <a:endParaRPr lang="es-PE" sz="2200" kern="0" dirty="0" smtClean="0"/>
          </a:p>
          <a:p>
            <a:pPr algn="just"/>
            <a:endParaRPr lang="es-PE" sz="2200" kern="0" dirty="0" smtClean="0"/>
          </a:p>
          <a:p>
            <a:pPr algn="just"/>
            <a:endParaRPr lang="es-PE" sz="800" kern="0" dirty="0" smtClean="0"/>
          </a:p>
        </p:txBody>
      </p:sp>
      <p:graphicFrame>
        <p:nvGraphicFramePr>
          <p:cNvPr id="11" name="10 Objeto"/>
          <p:cNvGraphicFramePr>
            <a:graphicFrameLocks noChangeAspect="1"/>
          </p:cNvGraphicFramePr>
          <p:nvPr/>
        </p:nvGraphicFramePr>
        <p:xfrm>
          <a:off x="2000232" y="4286256"/>
          <a:ext cx="4531543" cy="428628"/>
        </p:xfrm>
        <a:graphic>
          <a:graphicData uri="http://schemas.openxmlformats.org/presentationml/2006/ole">
            <p:oleObj spid="_x0000_s105473" name="Ecuación" r:id="rId5" imgW="2197080" imgH="228600" progId="Equation.3">
              <p:embed/>
            </p:oleObj>
          </a:graphicData>
        </a:graphic>
      </p:graphicFrame>
      <p:sp>
        <p:nvSpPr>
          <p:cNvPr id="12" name="11 Rectángulo redondeado"/>
          <p:cNvSpPr/>
          <p:nvPr/>
        </p:nvSpPr>
        <p:spPr>
          <a:xfrm>
            <a:off x="1857356" y="4143380"/>
            <a:ext cx="4786346" cy="642942"/>
          </a:xfrm>
          <a:prstGeom prst="roundRect">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endParaRPr lang="es-ES" dirty="0"/>
          </a:p>
        </p:txBody>
      </p:sp>
      <p:sp>
        <p:nvSpPr>
          <p:cNvPr id="14" name="9 Subtítulo"/>
          <p:cNvSpPr txBox="1">
            <a:spLocks/>
          </p:cNvSpPr>
          <p:nvPr/>
        </p:nvSpPr>
        <p:spPr bwMode="auto">
          <a:xfrm>
            <a:off x="285720" y="4857760"/>
            <a:ext cx="8643998" cy="15716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6"/>
              </a:buBlip>
            </a:pPr>
            <a:r>
              <a:rPr lang="es-PE" sz="2200" kern="0" dirty="0" smtClean="0"/>
              <a:t> </a:t>
            </a:r>
            <a:r>
              <a:rPr lang="es-ES" sz="2200" kern="0" dirty="0" smtClean="0"/>
              <a:t>Hace 6 meses César compro un Certificado de Deposito al Banco Central de Reserva (CDBCR) por un importe de S./ 10</a:t>
            </a:r>
            <a:r>
              <a:rPr lang="es-ES" sz="1000" kern="0" dirty="0" smtClean="0"/>
              <a:t> </a:t>
            </a:r>
            <a:r>
              <a:rPr lang="es-ES" sz="2200" kern="0" dirty="0" smtClean="0"/>
              <a:t>000. Este deposito rinde una tasa efectiva variable mensual que se detalla: para el primer mes 1.3%, para el segundo 1.1%, para el tercero 4.5%, para el cuarto 1.7%, el quinto</a:t>
            </a:r>
          </a:p>
          <a:p>
            <a:pPr algn="just">
              <a:buBlip>
                <a:blip r:embed="rId6"/>
              </a:buBlip>
            </a:pPr>
            <a:endParaRPr lang="es-ES" sz="2200" kern="0" dirty="0" smtClean="0"/>
          </a:p>
          <a:p>
            <a:pPr algn="just">
              <a:buBlip>
                <a:blip r:embed="rId6"/>
              </a:buBlip>
            </a:pPr>
            <a:endParaRPr lang="es-ES" sz="2200" kern="0" dirty="0" smtClean="0"/>
          </a:p>
          <a:p>
            <a:pPr algn="just"/>
            <a:r>
              <a:rPr lang="es-ES" sz="2200" kern="0" dirty="0" smtClean="0"/>
              <a:t> </a:t>
            </a:r>
            <a:endParaRPr lang="es-PE" sz="2200" kern="0" dirty="0" smtClean="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285860"/>
            <a:ext cx="8643998" cy="78581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200" kern="0" dirty="0" smtClean="0"/>
              <a:t>Mes 1.25% y el sexto mes 1.05%. El día de hoy se cancelo CDBCR y se quiere saber que monto acumulo la inversión.</a:t>
            </a:r>
          </a:p>
          <a:p>
            <a:pPr algn="just"/>
            <a:endParaRPr lang="es-ES" sz="2200" kern="0" dirty="0" smtClean="0"/>
          </a:p>
          <a:p>
            <a:pPr algn="just"/>
            <a:r>
              <a:rPr lang="es-ES" sz="2200" kern="0" dirty="0" smtClean="0"/>
              <a:t> </a:t>
            </a:r>
            <a:endParaRPr lang="es-PE" sz="2200" kern="0" dirty="0" smtClean="0"/>
          </a:p>
        </p:txBody>
      </p:sp>
      <p:pic>
        <p:nvPicPr>
          <p:cNvPr id="104449" name="Picture 1"/>
          <p:cNvPicPr>
            <a:picLocks noChangeAspect="1" noChangeArrowheads="1"/>
          </p:cNvPicPr>
          <p:nvPr/>
        </p:nvPicPr>
        <p:blipFill>
          <a:blip r:embed="rId4"/>
          <a:srcRect/>
          <a:stretch>
            <a:fillRect/>
          </a:stretch>
        </p:blipFill>
        <p:spPr bwMode="auto">
          <a:xfrm>
            <a:off x="785786" y="2428868"/>
            <a:ext cx="7429552" cy="3643338"/>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357158" y="1142984"/>
            <a:ext cx="4857784"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Depreciación Lineal</a:t>
            </a:r>
            <a:endParaRPr lang="es-ES" sz="2800" b="1" u="sng" dirty="0">
              <a:solidFill>
                <a:srgbClr val="92D050"/>
              </a:solidFill>
            </a:endParaRPr>
          </a:p>
        </p:txBody>
      </p:sp>
      <p:sp>
        <p:nvSpPr>
          <p:cNvPr id="9" name="9 Subtítulo"/>
          <p:cNvSpPr txBox="1">
            <a:spLocks/>
          </p:cNvSpPr>
          <p:nvPr/>
        </p:nvSpPr>
        <p:spPr bwMode="auto">
          <a:xfrm>
            <a:off x="357158" y="1643050"/>
            <a:ext cx="8572560" cy="478634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Esta función devuelve la depreciación de un periódica de un activo fijo usando el método de línea recta.</a:t>
            </a:r>
            <a:endParaRPr lang="es-PE" sz="800" i="1" kern="0" dirty="0" smtClean="0"/>
          </a:p>
          <a:p>
            <a:pPr algn="just"/>
            <a:endParaRPr lang="es-PE" sz="500" i="1" kern="0" dirty="0" smtClean="0"/>
          </a:p>
          <a:p>
            <a:pPr algn="just"/>
            <a:r>
              <a:rPr lang="es-PE" sz="2200" kern="0" dirty="0" smtClean="0">
                <a:solidFill>
                  <a:schemeClr val="accent6">
                    <a:lumMod val="75000"/>
                  </a:schemeClr>
                </a:solidFill>
              </a:rPr>
              <a:t>SLN(costo; </a:t>
            </a:r>
            <a:r>
              <a:rPr lang="es-PE" sz="2200" kern="0" dirty="0" err="1" smtClean="0">
                <a:solidFill>
                  <a:schemeClr val="accent6">
                    <a:lumMod val="75000"/>
                  </a:schemeClr>
                </a:solidFill>
              </a:rPr>
              <a:t>valor_residual</a:t>
            </a:r>
            <a:r>
              <a:rPr lang="es-PE" sz="2200" kern="0" dirty="0" smtClean="0">
                <a:solidFill>
                  <a:schemeClr val="accent6">
                    <a:lumMod val="75000"/>
                  </a:schemeClr>
                </a:solidFill>
              </a:rPr>
              <a:t>; vida) </a:t>
            </a:r>
            <a:endParaRPr lang="es-PE" sz="800" kern="0" dirty="0" smtClean="0">
              <a:solidFill>
                <a:schemeClr val="accent6">
                  <a:lumMod val="75000"/>
                </a:schemeClr>
              </a:solidFill>
            </a:endParaRPr>
          </a:p>
          <a:p>
            <a:pPr algn="just"/>
            <a:endParaRPr lang="es-PE" sz="500" kern="0" dirty="0" smtClean="0">
              <a:solidFill>
                <a:schemeClr val="accent6">
                  <a:lumMod val="75000"/>
                </a:schemeClr>
              </a:solidFill>
            </a:endParaRPr>
          </a:p>
          <a:p>
            <a:pPr algn="just"/>
            <a:r>
              <a:rPr lang="es-PE" sz="2200" kern="0" dirty="0" smtClean="0">
                <a:solidFill>
                  <a:srgbClr val="0070C0"/>
                </a:solidFill>
              </a:rPr>
              <a:t>Costo: </a:t>
            </a:r>
            <a:r>
              <a:rPr lang="es-PE" sz="2200" kern="0" dirty="0" smtClean="0"/>
              <a:t>Representa el costo  inicial o base del activo.</a:t>
            </a:r>
          </a:p>
          <a:p>
            <a:pPr algn="just"/>
            <a:r>
              <a:rPr lang="es-PE" sz="2200" kern="0" dirty="0" err="1" smtClean="0">
                <a:solidFill>
                  <a:srgbClr val="0070C0"/>
                </a:solidFill>
              </a:rPr>
              <a:t>Valor_salvamento</a:t>
            </a:r>
            <a:r>
              <a:rPr lang="es-PE" sz="2200" kern="0" dirty="0" smtClean="0">
                <a:solidFill>
                  <a:srgbClr val="0070C0"/>
                </a:solidFill>
              </a:rPr>
              <a:t>: </a:t>
            </a:r>
            <a:r>
              <a:rPr lang="es-PE" sz="2200" kern="0" dirty="0" smtClean="0"/>
              <a:t>Es el valor de salvamento.</a:t>
            </a:r>
          </a:p>
          <a:p>
            <a:pPr algn="just"/>
            <a:r>
              <a:rPr lang="es-PE" sz="2200" kern="0" dirty="0" smtClean="0">
                <a:solidFill>
                  <a:srgbClr val="0070C0"/>
                </a:solidFill>
              </a:rPr>
              <a:t>Vida: </a:t>
            </a:r>
            <a:r>
              <a:rPr lang="es-PE" sz="2200" kern="0" dirty="0" smtClean="0"/>
              <a:t>Es la vida de depreciación.</a:t>
            </a:r>
          </a:p>
          <a:p>
            <a:pPr algn="just"/>
            <a:endParaRPr lang="es-PE" sz="1500" kern="0" dirty="0" smtClean="0"/>
          </a:p>
          <a:p>
            <a:pPr algn="just"/>
            <a:endParaRPr lang="es-PE" sz="1000" kern="0" dirty="0" smtClean="0">
              <a:solidFill>
                <a:srgbClr val="92D050"/>
              </a:solidFill>
            </a:endParaRPr>
          </a:p>
          <a:p>
            <a:pPr algn="just"/>
            <a:endParaRPr lang="es-PE" sz="1000" kern="0" dirty="0" smtClean="0">
              <a:solidFill>
                <a:srgbClr val="92D050"/>
              </a:solidFill>
            </a:endParaRPr>
          </a:p>
          <a:p>
            <a:pPr algn="just"/>
            <a:r>
              <a:rPr lang="es-PE" sz="2200" kern="0" dirty="0" smtClean="0">
                <a:solidFill>
                  <a:srgbClr val="92D050"/>
                </a:solidFill>
              </a:rPr>
              <a:t>Fórmula :   </a:t>
            </a:r>
            <a:endParaRPr lang="es-PE" sz="2200" kern="0" dirty="0" smtClean="0"/>
          </a:p>
          <a:p>
            <a:pPr algn="just"/>
            <a:endParaRPr lang="es-PE" sz="2200" kern="0" dirty="0" smtClean="0"/>
          </a:p>
          <a:p>
            <a:pPr algn="just"/>
            <a:endParaRPr lang="es-PE" sz="1000" kern="0" dirty="0" smtClean="0"/>
          </a:p>
          <a:p>
            <a:pPr algn="just">
              <a:buBlip>
                <a:blip r:embed="rId5"/>
              </a:buBlip>
            </a:pPr>
            <a:r>
              <a:rPr lang="es-PE" sz="2200" kern="0" dirty="0" smtClean="0"/>
              <a:t> Se quiere depreciar  mensualmente a un activo fijo cuyo costo de adquisición fue de US$ 50</a:t>
            </a:r>
            <a:r>
              <a:rPr lang="es-PE" sz="1100" kern="0" dirty="0" smtClean="0"/>
              <a:t> </a:t>
            </a:r>
            <a:r>
              <a:rPr lang="es-PE" sz="2200" kern="0" dirty="0" smtClean="0"/>
              <a:t>000 y cuyo valor de salvamento es de US$ 2000; se estima que tendrá  una vida útil de 4 años.</a:t>
            </a:r>
          </a:p>
          <a:p>
            <a:pPr algn="just"/>
            <a:endParaRPr lang="es-PE" sz="2200" kern="0" dirty="0" smtClean="0"/>
          </a:p>
          <a:p>
            <a:pPr algn="just"/>
            <a:endParaRPr lang="es-PE" sz="2200" kern="0" dirty="0" smtClean="0"/>
          </a:p>
          <a:p>
            <a:pPr algn="just"/>
            <a:endParaRPr lang="es-PE" sz="800" kern="0" dirty="0" smtClean="0"/>
          </a:p>
        </p:txBody>
      </p:sp>
      <p:graphicFrame>
        <p:nvGraphicFramePr>
          <p:cNvPr id="11" name="10 Objeto"/>
          <p:cNvGraphicFramePr>
            <a:graphicFrameLocks noChangeAspect="1"/>
          </p:cNvGraphicFramePr>
          <p:nvPr/>
        </p:nvGraphicFramePr>
        <p:xfrm>
          <a:off x="1785918" y="4214818"/>
          <a:ext cx="3248452" cy="625478"/>
        </p:xfrm>
        <a:graphic>
          <a:graphicData uri="http://schemas.openxmlformats.org/presentationml/2006/ole">
            <p:oleObj spid="_x0000_s111618" name="Ecuación" r:id="rId6" imgW="2044440" imgH="393480" progId="Equation.3">
              <p:embed/>
            </p:oleObj>
          </a:graphicData>
        </a:graphic>
      </p:graphicFrame>
      <p:sp>
        <p:nvSpPr>
          <p:cNvPr id="12" name="11 Rectángulo redondeado"/>
          <p:cNvSpPr/>
          <p:nvPr/>
        </p:nvSpPr>
        <p:spPr>
          <a:xfrm>
            <a:off x="1714480" y="4071942"/>
            <a:ext cx="3500462" cy="857256"/>
          </a:xfrm>
          <a:prstGeom prst="roundRect">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endParaRPr lang="es-E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112643" name="Picture 3"/>
          <p:cNvPicPr>
            <a:picLocks noChangeAspect="1" noChangeArrowheads="1"/>
          </p:cNvPicPr>
          <p:nvPr/>
        </p:nvPicPr>
        <p:blipFill>
          <a:blip r:embed="rId4"/>
          <a:srcRect/>
          <a:stretch>
            <a:fillRect/>
          </a:stretch>
        </p:blipFill>
        <p:spPr bwMode="auto">
          <a:xfrm>
            <a:off x="642910" y="1785926"/>
            <a:ext cx="7929618" cy="3857652"/>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357158" y="1142984"/>
            <a:ext cx="3071834"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Tasa Efectiva Anual</a:t>
            </a:r>
            <a:endParaRPr lang="es-ES" sz="2800" b="1" u="sng" dirty="0">
              <a:solidFill>
                <a:srgbClr val="92D050"/>
              </a:solidFill>
            </a:endParaRPr>
          </a:p>
        </p:txBody>
      </p:sp>
      <p:sp>
        <p:nvSpPr>
          <p:cNvPr id="9" name="9 Subtítulo"/>
          <p:cNvSpPr txBox="1">
            <a:spLocks/>
          </p:cNvSpPr>
          <p:nvPr/>
        </p:nvSpPr>
        <p:spPr bwMode="auto">
          <a:xfrm>
            <a:off x="357158" y="1571612"/>
            <a:ext cx="8572560" cy="478634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Se obtiene a partir  de una tasa nominal anual y de un determinado número de períodos de capitalización de la TNA. Esta tasa efectiva es el verdadero rendimiento que produce una operación financiera.</a:t>
            </a:r>
          </a:p>
          <a:p>
            <a:pPr algn="just"/>
            <a:endParaRPr lang="es-PE" sz="600" kern="0" dirty="0" smtClean="0"/>
          </a:p>
          <a:p>
            <a:pPr algn="just"/>
            <a:r>
              <a:rPr lang="es-PE" sz="2200" kern="0" dirty="0" smtClean="0">
                <a:solidFill>
                  <a:schemeClr val="accent6">
                    <a:lumMod val="75000"/>
                  </a:schemeClr>
                </a:solidFill>
              </a:rPr>
              <a:t>INT.EFECTIVO(Int_nominal;num_per_año) </a:t>
            </a:r>
          </a:p>
          <a:p>
            <a:pPr algn="just"/>
            <a:endParaRPr lang="es-PE" sz="400" kern="0" dirty="0" smtClean="0">
              <a:solidFill>
                <a:schemeClr val="accent6">
                  <a:lumMod val="75000"/>
                </a:schemeClr>
              </a:solidFill>
            </a:endParaRPr>
          </a:p>
          <a:p>
            <a:pPr algn="just"/>
            <a:r>
              <a:rPr lang="es-PE" sz="2200" kern="0" dirty="0" smtClean="0">
                <a:solidFill>
                  <a:srgbClr val="0070C0"/>
                </a:solidFill>
              </a:rPr>
              <a:t>Int_nominal: </a:t>
            </a:r>
            <a:r>
              <a:rPr lang="es-PE" sz="2200" kern="0" dirty="0" smtClean="0"/>
              <a:t>Tasa nominal anual.</a:t>
            </a:r>
          </a:p>
          <a:p>
            <a:pPr algn="just"/>
            <a:r>
              <a:rPr lang="es-PE" sz="2200" kern="0" dirty="0" smtClean="0">
                <a:solidFill>
                  <a:srgbClr val="0070C0"/>
                </a:solidFill>
              </a:rPr>
              <a:t>Num_per_año:</a:t>
            </a:r>
            <a:r>
              <a:rPr lang="es-PE" sz="2200" kern="0" dirty="0" smtClean="0">
                <a:solidFill>
                  <a:schemeClr val="accent3">
                    <a:lumMod val="75000"/>
                  </a:schemeClr>
                </a:solidFill>
              </a:rPr>
              <a:t> </a:t>
            </a:r>
            <a:r>
              <a:rPr lang="es-PE" sz="2200" kern="0" dirty="0" smtClean="0"/>
              <a:t>Es el número de períodos de capitalización.</a:t>
            </a:r>
          </a:p>
          <a:p>
            <a:pPr algn="just"/>
            <a:endParaRPr lang="es-PE" sz="2200" kern="0" dirty="0" smtClean="0">
              <a:solidFill>
                <a:srgbClr val="92D050"/>
              </a:solidFill>
            </a:endParaRPr>
          </a:p>
          <a:p>
            <a:pPr algn="just"/>
            <a:endParaRPr lang="es-PE" sz="2200" kern="0" dirty="0" smtClean="0">
              <a:solidFill>
                <a:srgbClr val="92D050"/>
              </a:solidFill>
            </a:endParaRPr>
          </a:p>
          <a:p>
            <a:pPr algn="just"/>
            <a:r>
              <a:rPr lang="es-PE" sz="2200" kern="0" dirty="0" smtClean="0">
                <a:solidFill>
                  <a:srgbClr val="92D050"/>
                </a:solidFill>
              </a:rPr>
              <a:t>Fórmula :  </a:t>
            </a:r>
          </a:p>
          <a:p>
            <a:pPr algn="just"/>
            <a:endParaRPr lang="es-PE" sz="2200" kern="0" dirty="0" smtClean="0">
              <a:solidFill>
                <a:srgbClr val="92D050"/>
              </a:solidFill>
            </a:endParaRPr>
          </a:p>
          <a:p>
            <a:pPr algn="just"/>
            <a:endParaRPr lang="es-PE" sz="800" kern="0" dirty="0" smtClean="0">
              <a:solidFill>
                <a:srgbClr val="92D050"/>
              </a:solidFill>
            </a:endParaRPr>
          </a:p>
          <a:p>
            <a:pPr algn="just"/>
            <a:endParaRPr lang="es-PE" sz="800" kern="0" dirty="0" smtClean="0">
              <a:solidFill>
                <a:srgbClr val="92D050"/>
              </a:solidFill>
            </a:endParaRPr>
          </a:p>
          <a:p>
            <a:pPr algn="just"/>
            <a:endParaRPr lang="es-PE" sz="800" kern="0" dirty="0" smtClean="0">
              <a:solidFill>
                <a:srgbClr val="92D050"/>
              </a:solidFill>
            </a:endParaRPr>
          </a:p>
          <a:p>
            <a:pPr algn="just"/>
            <a:endParaRPr lang="es-PE" sz="800" kern="0" dirty="0" smtClean="0">
              <a:solidFill>
                <a:srgbClr val="92D050"/>
              </a:solidFill>
            </a:endParaRPr>
          </a:p>
          <a:p>
            <a:pPr algn="just">
              <a:buBlip>
                <a:blip r:embed="rId5"/>
              </a:buBlip>
            </a:pPr>
            <a:r>
              <a:rPr lang="es-PE" sz="2200" kern="0" dirty="0" smtClean="0"/>
              <a:t> Si la tasa nominal trimestral es de 3% y el período de capitalización es mensual, calcule su respectiva tasa efectiva.</a:t>
            </a:r>
          </a:p>
          <a:p>
            <a:pPr algn="just"/>
            <a:endParaRPr lang="es-ES" sz="2200" kern="0" dirty="0" smtClean="0"/>
          </a:p>
        </p:txBody>
      </p:sp>
      <p:sp>
        <p:nvSpPr>
          <p:cNvPr id="11" name="10 Rectángulo redondeado"/>
          <p:cNvSpPr/>
          <p:nvPr/>
        </p:nvSpPr>
        <p:spPr>
          <a:xfrm>
            <a:off x="1643042" y="4286256"/>
            <a:ext cx="3429024" cy="1000132"/>
          </a:xfrm>
          <a:prstGeom prst="roundRect">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endParaRPr lang="es-ES" dirty="0"/>
          </a:p>
        </p:txBody>
      </p:sp>
      <p:graphicFrame>
        <p:nvGraphicFramePr>
          <p:cNvPr id="12" name="11 Objeto"/>
          <p:cNvGraphicFramePr>
            <a:graphicFrameLocks noChangeAspect="1"/>
          </p:cNvGraphicFramePr>
          <p:nvPr/>
        </p:nvGraphicFramePr>
        <p:xfrm>
          <a:off x="1785918" y="4357694"/>
          <a:ext cx="3071834" cy="857256"/>
        </p:xfrm>
        <a:graphic>
          <a:graphicData uri="http://schemas.openxmlformats.org/presentationml/2006/ole">
            <p:oleObj spid="_x0000_s3074" name="Ecuación" r:id="rId6" imgW="1866600" imgH="495000" progId="Equation.3">
              <p:embed/>
            </p:oleObj>
          </a:graphicData>
        </a:graphic>
      </p:graphicFrame>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357158" y="1214422"/>
            <a:ext cx="4857784"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Depreciación Periódica</a:t>
            </a:r>
            <a:endParaRPr lang="es-ES" sz="2800" b="1" u="sng" dirty="0">
              <a:solidFill>
                <a:srgbClr val="92D050"/>
              </a:solidFill>
            </a:endParaRPr>
          </a:p>
        </p:txBody>
      </p:sp>
      <p:sp>
        <p:nvSpPr>
          <p:cNvPr id="9" name="9 Subtítulo"/>
          <p:cNvSpPr txBox="1">
            <a:spLocks/>
          </p:cNvSpPr>
          <p:nvPr/>
        </p:nvSpPr>
        <p:spPr bwMode="auto">
          <a:xfrm>
            <a:off x="357158" y="1785926"/>
            <a:ext cx="8572560" cy="442915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Calcula la depreciación por el método de la suma de los dígitos del año de un activo para un año específico.</a:t>
            </a:r>
            <a:endParaRPr lang="es-PE" sz="800" i="1" kern="0" dirty="0" smtClean="0"/>
          </a:p>
          <a:p>
            <a:pPr algn="just"/>
            <a:endParaRPr lang="es-PE" sz="400" i="1" kern="0" dirty="0" smtClean="0"/>
          </a:p>
          <a:p>
            <a:pPr algn="just"/>
            <a:r>
              <a:rPr lang="es-PE" sz="2200" kern="0" dirty="0" smtClean="0">
                <a:solidFill>
                  <a:schemeClr val="accent6">
                    <a:lumMod val="75000"/>
                  </a:schemeClr>
                </a:solidFill>
              </a:rPr>
              <a:t>SYD(costo; </a:t>
            </a:r>
            <a:r>
              <a:rPr lang="es-PE" sz="2200" kern="0" dirty="0" err="1" smtClean="0">
                <a:solidFill>
                  <a:schemeClr val="accent6">
                    <a:lumMod val="75000"/>
                  </a:schemeClr>
                </a:solidFill>
              </a:rPr>
              <a:t>valor_residual</a:t>
            </a:r>
            <a:r>
              <a:rPr lang="es-PE" sz="2200" kern="0" dirty="0" smtClean="0">
                <a:solidFill>
                  <a:schemeClr val="accent6">
                    <a:lumMod val="75000"/>
                  </a:schemeClr>
                </a:solidFill>
              </a:rPr>
              <a:t>; vida; período) </a:t>
            </a:r>
            <a:endParaRPr lang="es-PE" sz="800" kern="0" dirty="0" smtClean="0">
              <a:solidFill>
                <a:schemeClr val="accent6">
                  <a:lumMod val="75000"/>
                </a:schemeClr>
              </a:solidFill>
            </a:endParaRPr>
          </a:p>
          <a:p>
            <a:pPr algn="just"/>
            <a:endParaRPr lang="es-PE" sz="500" kern="0" dirty="0" smtClean="0">
              <a:solidFill>
                <a:schemeClr val="accent6">
                  <a:lumMod val="75000"/>
                </a:schemeClr>
              </a:solidFill>
            </a:endParaRPr>
          </a:p>
          <a:p>
            <a:pPr algn="just"/>
            <a:r>
              <a:rPr lang="es-PE" sz="2200" kern="0" dirty="0" smtClean="0">
                <a:solidFill>
                  <a:srgbClr val="0070C0"/>
                </a:solidFill>
              </a:rPr>
              <a:t>Costo: </a:t>
            </a:r>
            <a:r>
              <a:rPr lang="es-PE" sz="2200" kern="0" dirty="0" smtClean="0"/>
              <a:t>Representa el costo  inicial o base del activo.</a:t>
            </a:r>
          </a:p>
          <a:p>
            <a:pPr algn="just"/>
            <a:r>
              <a:rPr lang="es-PE" sz="2200" kern="0" dirty="0" err="1" smtClean="0">
                <a:solidFill>
                  <a:srgbClr val="0070C0"/>
                </a:solidFill>
              </a:rPr>
              <a:t>Valor_residual</a:t>
            </a:r>
            <a:r>
              <a:rPr lang="es-PE" sz="2200" kern="0" dirty="0" smtClean="0">
                <a:solidFill>
                  <a:srgbClr val="0070C0"/>
                </a:solidFill>
              </a:rPr>
              <a:t>: </a:t>
            </a:r>
            <a:r>
              <a:rPr lang="es-PE" sz="2200" kern="0" dirty="0" smtClean="0"/>
              <a:t>Es el valor de salvamento.</a:t>
            </a:r>
          </a:p>
          <a:p>
            <a:pPr algn="just"/>
            <a:r>
              <a:rPr lang="es-PE" sz="2200" kern="0" dirty="0" smtClean="0">
                <a:solidFill>
                  <a:srgbClr val="0070C0"/>
                </a:solidFill>
              </a:rPr>
              <a:t>Vida: </a:t>
            </a:r>
            <a:r>
              <a:rPr lang="es-PE" sz="2200" kern="0" dirty="0" smtClean="0"/>
              <a:t>Representa la vida de depreciación</a:t>
            </a:r>
          </a:p>
          <a:p>
            <a:pPr algn="just"/>
            <a:r>
              <a:rPr lang="es-PE" sz="2200" kern="0" dirty="0" smtClean="0">
                <a:solidFill>
                  <a:srgbClr val="0070C0"/>
                </a:solidFill>
              </a:rPr>
              <a:t>Período: </a:t>
            </a:r>
            <a:r>
              <a:rPr lang="es-PE" sz="2200" kern="0" dirty="0" smtClean="0"/>
              <a:t>Es el año para el cual se busca la depreciación.</a:t>
            </a:r>
            <a:endParaRPr lang="es-PE" sz="1500" kern="0" dirty="0" smtClean="0"/>
          </a:p>
          <a:p>
            <a:pPr algn="just"/>
            <a:endParaRPr lang="es-PE" sz="1000" kern="0" dirty="0" smtClean="0">
              <a:solidFill>
                <a:srgbClr val="92D050"/>
              </a:solidFill>
            </a:endParaRPr>
          </a:p>
          <a:p>
            <a:pPr algn="just"/>
            <a:endParaRPr lang="es-PE" sz="500" kern="0" dirty="0" smtClean="0">
              <a:solidFill>
                <a:srgbClr val="92D050"/>
              </a:solidFill>
            </a:endParaRPr>
          </a:p>
          <a:p>
            <a:pPr algn="just"/>
            <a:endParaRPr lang="es-PE" sz="200" kern="0" dirty="0" smtClean="0"/>
          </a:p>
          <a:p>
            <a:pPr algn="just"/>
            <a:endParaRPr lang="es-PE" sz="200" kern="0" dirty="0" smtClean="0"/>
          </a:p>
          <a:p>
            <a:pPr algn="just"/>
            <a:endParaRPr lang="es-PE" sz="200" kern="0" dirty="0" smtClean="0"/>
          </a:p>
          <a:p>
            <a:pPr algn="just"/>
            <a:endParaRPr lang="es-PE" sz="200" kern="0" dirty="0" smtClean="0"/>
          </a:p>
          <a:p>
            <a:pPr algn="just">
              <a:buBlip>
                <a:blip r:embed="rId4"/>
              </a:buBlip>
            </a:pPr>
            <a:r>
              <a:rPr lang="es-PE" sz="2200" kern="0" dirty="0" smtClean="0"/>
              <a:t> Una empresa compro un equipo por US$ 20</a:t>
            </a:r>
            <a:r>
              <a:rPr lang="es-PE" sz="1000" kern="0" dirty="0" smtClean="0"/>
              <a:t> </a:t>
            </a:r>
            <a:r>
              <a:rPr lang="es-PE" sz="2200" kern="0" dirty="0" smtClean="0"/>
              <a:t>000 que tiene una vida útil de depreciación de 5 años. Se pide calcular la depreciación por el método de suma de dígitos, para el 6 semestre de su vida útil; si el valor de salvamento es del 10% del costo de adquisición.</a:t>
            </a:r>
          </a:p>
          <a:p>
            <a:pPr algn="just"/>
            <a:endParaRPr lang="es-PE" sz="2200" kern="0" dirty="0" smtClean="0"/>
          </a:p>
          <a:p>
            <a:pPr algn="just"/>
            <a:endParaRPr lang="es-PE" sz="2200" kern="0" dirty="0" smtClean="0"/>
          </a:p>
          <a:p>
            <a:pPr algn="just"/>
            <a:endParaRPr lang="es-PE" sz="800" kern="0" dirty="0" smtClean="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graphicFrame>
        <p:nvGraphicFramePr>
          <p:cNvPr id="8" name="7 Objeto"/>
          <p:cNvGraphicFramePr>
            <a:graphicFrameLocks noChangeAspect="1"/>
          </p:cNvGraphicFramePr>
          <p:nvPr/>
        </p:nvGraphicFramePr>
        <p:xfrm>
          <a:off x="1643042" y="1428736"/>
          <a:ext cx="6816038" cy="781054"/>
        </p:xfrm>
        <a:graphic>
          <a:graphicData uri="http://schemas.openxmlformats.org/presentationml/2006/ole">
            <p:oleObj spid="_x0000_s114690" name="Ecuación" r:id="rId5" imgW="3695400" imgH="419040" progId="Equation.3">
              <p:embed/>
            </p:oleObj>
          </a:graphicData>
        </a:graphic>
      </p:graphicFrame>
      <p:sp>
        <p:nvSpPr>
          <p:cNvPr id="9" name="8 Rectángulo"/>
          <p:cNvSpPr/>
          <p:nvPr/>
        </p:nvSpPr>
        <p:spPr>
          <a:xfrm>
            <a:off x="285720" y="1500175"/>
            <a:ext cx="1285884" cy="430887"/>
          </a:xfrm>
          <a:prstGeom prst="rect">
            <a:avLst/>
          </a:prstGeom>
        </p:spPr>
        <p:txBody>
          <a:bodyPr wrap="square">
            <a:spAutoFit/>
          </a:bodyPr>
          <a:lstStyle/>
          <a:p>
            <a:pPr algn="just"/>
            <a:r>
              <a:rPr lang="es-PE" sz="2200" kern="0" dirty="0" smtClean="0">
                <a:solidFill>
                  <a:srgbClr val="92D050"/>
                </a:solidFill>
              </a:rPr>
              <a:t>Fórmula :   </a:t>
            </a:r>
            <a:endParaRPr lang="es-PE" sz="2200" kern="0" dirty="0" smtClean="0"/>
          </a:p>
        </p:txBody>
      </p:sp>
      <p:sp>
        <p:nvSpPr>
          <p:cNvPr id="11" name="10 Rectángulo redondeado"/>
          <p:cNvSpPr/>
          <p:nvPr/>
        </p:nvSpPr>
        <p:spPr>
          <a:xfrm>
            <a:off x="1571604" y="1214422"/>
            <a:ext cx="7000924" cy="1071570"/>
          </a:xfrm>
          <a:prstGeom prst="roundRect">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endParaRPr lang="es-ES" dirty="0"/>
          </a:p>
        </p:txBody>
      </p:sp>
      <p:pic>
        <p:nvPicPr>
          <p:cNvPr id="114691" name="Picture 3"/>
          <p:cNvPicPr>
            <a:picLocks noChangeAspect="1" noChangeArrowheads="1"/>
          </p:cNvPicPr>
          <p:nvPr/>
        </p:nvPicPr>
        <p:blipFill>
          <a:blip r:embed="rId6"/>
          <a:srcRect/>
          <a:stretch>
            <a:fillRect/>
          </a:stretch>
        </p:blipFill>
        <p:spPr bwMode="auto">
          <a:xfrm>
            <a:off x="1214414" y="2857496"/>
            <a:ext cx="6600825" cy="3086100"/>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357158" y="1142984"/>
            <a:ext cx="3714776"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Depreciación Acelerada</a:t>
            </a:r>
            <a:endParaRPr lang="es-ES" sz="2800" b="1" u="sng" dirty="0">
              <a:solidFill>
                <a:srgbClr val="92D050"/>
              </a:solidFill>
            </a:endParaRPr>
          </a:p>
        </p:txBody>
      </p:sp>
      <p:sp>
        <p:nvSpPr>
          <p:cNvPr id="9" name="9 Subtítulo"/>
          <p:cNvSpPr txBox="1">
            <a:spLocks/>
          </p:cNvSpPr>
          <p:nvPr/>
        </p:nvSpPr>
        <p:spPr bwMode="auto">
          <a:xfrm>
            <a:off x="357158" y="1643050"/>
            <a:ext cx="8572560" cy="478634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Esta función deprecia a un activo fijo durante un período específico, por el método de porcentaje fijo del valor o saldo decreciente.</a:t>
            </a:r>
            <a:endParaRPr lang="es-PE" sz="800" i="1" kern="0" dirty="0" smtClean="0"/>
          </a:p>
          <a:p>
            <a:pPr algn="just"/>
            <a:endParaRPr lang="es-PE" sz="400" i="1" kern="0" dirty="0" smtClean="0"/>
          </a:p>
          <a:p>
            <a:pPr algn="just"/>
            <a:r>
              <a:rPr lang="es-PE" sz="2200" kern="0" dirty="0" smtClean="0">
                <a:solidFill>
                  <a:schemeClr val="accent6">
                    <a:lumMod val="75000"/>
                  </a:schemeClr>
                </a:solidFill>
              </a:rPr>
              <a:t>DB(costo; </a:t>
            </a:r>
            <a:r>
              <a:rPr lang="es-PE" sz="2200" kern="0" dirty="0" err="1" smtClean="0">
                <a:solidFill>
                  <a:schemeClr val="accent6">
                    <a:lumMod val="75000"/>
                  </a:schemeClr>
                </a:solidFill>
              </a:rPr>
              <a:t>valor_residual</a:t>
            </a:r>
            <a:r>
              <a:rPr lang="es-PE" sz="2200" kern="0" dirty="0" smtClean="0">
                <a:solidFill>
                  <a:schemeClr val="accent6">
                    <a:lumMod val="75000"/>
                  </a:schemeClr>
                </a:solidFill>
              </a:rPr>
              <a:t>; vida; período; [mes]) </a:t>
            </a:r>
            <a:endParaRPr lang="es-PE" sz="800" kern="0" dirty="0" smtClean="0">
              <a:solidFill>
                <a:schemeClr val="accent6">
                  <a:lumMod val="75000"/>
                </a:schemeClr>
              </a:solidFill>
            </a:endParaRPr>
          </a:p>
          <a:p>
            <a:pPr algn="just"/>
            <a:endParaRPr lang="es-PE" sz="500" kern="0" dirty="0" smtClean="0">
              <a:solidFill>
                <a:schemeClr val="accent6">
                  <a:lumMod val="75000"/>
                </a:schemeClr>
              </a:solidFill>
            </a:endParaRPr>
          </a:p>
          <a:p>
            <a:pPr algn="just"/>
            <a:r>
              <a:rPr lang="es-PE" sz="2200" kern="0" dirty="0" smtClean="0">
                <a:solidFill>
                  <a:srgbClr val="0070C0"/>
                </a:solidFill>
              </a:rPr>
              <a:t>Costo: </a:t>
            </a:r>
            <a:r>
              <a:rPr lang="es-PE" sz="2200" kern="0" dirty="0" smtClean="0"/>
              <a:t>Es el valor de activo en libros.</a:t>
            </a:r>
          </a:p>
          <a:p>
            <a:pPr algn="just"/>
            <a:r>
              <a:rPr lang="es-PE" sz="2200" kern="0" dirty="0" err="1" smtClean="0">
                <a:solidFill>
                  <a:srgbClr val="0070C0"/>
                </a:solidFill>
              </a:rPr>
              <a:t>Valor_residual</a:t>
            </a:r>
            <a:r>
              <a:rPr lang="es-PE" sz="2200" kern="0" dirty="0" smtClean="0">
                <a:solidFill>
                  <a:srgbClr val="0070C0"/>
                </a:solidFill>
              </a:rPr>
              <a:t>: </a:t>
            </a:r>
            <a:r>
              <a:rPr lang="es-PE" sz="2200" kern="0" dirty="0" smtClean="0"/>
              <a:t>Es el importe neto que se estima que se puede vender un activo al final de su vida.</a:t>
            </a:r>
          </a:p>
          <a:p>
            <a:pPr algn="just"/>
            <a:r>
              <a:rPr lang="es-PE" sz="2200" kern="0" dirty="0" smtClean="0">
                <a:solidFill>
                  <a:srgbClr val="0070C0"/>
                </a:solidFill>
              </a:rPr>
              <a:t>Vida: </a:t>
            </a:r>
            <a:r>
              <a:rPr lang="es-PE" sz="2200" kern="0" dirty="0" smtClean="0"/>
              <a:t>Es el tiempo mediante el cual el activo fijo puede producir económicamente antes de ser reemplazado. </a:t>
            </a:r>
          </a:p>
          <a:p>
            <a:pPr algn="just"/>
            <a:r>
              <a:rPr lang="es-PE" sz="2200" kern="0" dirty="0" smtClean="0">
                <a:solidFill>
                  <a:srgbClr val="0070C0"/>
                </a:solidFill>
              </a:rPr>
              <a:t>Período: </a:t>
            </a:r>
            <a:r>
              <a:rPr lang="es-PE" sz="2200" kern="0" dirty="0" smtClean="0"/>
              <a:t>Es el cardinal del período de deprecación.</a:t>
            </a:r>
          </a:p>
          <a:p>
            <a:pPr algn="just"/>
            <a:r>
              <a:rPr lang="es-PE" sz="2200" kern="0" dirty="0" smtClean="0">
                <a:solidFill>
                  <a:srgbClr val="0070C0"/>
                </a:solidFill>
              </a:rPr>
              <a:t>[mes]: </a:t>
            </a:r>
            <a:r>
              <a:rPr lang="es-PE" sz="2200" kern="0" dirty="0" smtClean="0"/>
              <a:t>Es el argumento opcional que contiene el número de meses que se depreciará el activo en el primer año.</a:t>
            </a:r>
          </a:p>
          <a:p>
            <a:pPr algn="just"/>
            <a:endParaRPr lang="es-PE" sz="1000" kern="0" dirty="0" smtClean="0">
              <a:solidFill>
                <a:srgbClr val="92D050"/>
              </a:solidFill>
            </a:endParaRPr>
          </a:p>
          <a:p>
            <a:pPr algn="just"/>
            <a:endParaRPr lang="es-PE" sz="500" kern="0" dirty="0" smtClean="0">
              <a:solidFill>
                <a:srgbClr val="92D050"/>
              </a:solidFill>
            </a:endParaRPr>
          </a:p>
          <a:p>
            <a:pPr algn="just"/>
            <a:r>
              <a:rPr lang="es-PE" sz="2200" kern="0" dirty="0" smtClean="0">
                <a:solidFill>
                  <a:srgbClr val="92D050"/>
                </a:solidFill>
              </a:rPr>
              <a:t>Fórmula :   </a:t>
            </a:r>
            <a:endParaRPr lang="es-PE" sz="2200" kern="0" dirty="0" smtClean="0"/>
          </a:p>
          <a:p>
            <a:pPr algn="just"/>
            <a:endParaRPr lang="es-PE" sz="200" kern="0" dirty="0" smtClean="0"/>
          </a:p>
          <a:p>
            <a:pPr algn="just"/>
            <a:endParaRPr lang="es-PE" sz="200" kern="0" dirty="0" smtClean="0"/>
          </a:p>
          <a:p>
            <a:pPr algn="just"/>
            <a:endParaRPr lang="es-PE" sz="200" kern="0" dirty="0" smtClean="0"/>
          </a:p>
          <a:p>
            <a:pPr algn="just"/>
            <a:endParaRPr lang="es-PE" sz="200" kern="0" dirty="0" smtClean="0"/>
          </a:p>
        </p:txBody>
      </p:sp>
      <p:graphicFrame>
        <p:nvGraphicFramePr>
          <p:cNvPr id="11" name="10 Objeto"/>
          <p:cNvGraphicFramePr>
            <a:graphicFrameLocks noChangeAspect="1"/>
          </p:cNvGraphicFramePr>
          <p:nvPr/>
        </p:nvGraphicFramePr>
        <p:xfrm>
          <a:off x="1768475" y="5715000"/>
          <a:ext cx="6249988" cy="500063"/>
        </p:xfrm>
        <a:graphic>
          <a:graphicData uri="http://schemas.openxmlformats.org/presentationml/2006/ole">
            <p:oleObj spid="_x0000_s115714" name="Ecuación" r:id="rId5" imgW="3136680" imgH="241200" progId="Equation.3">
              <p:embed/>
            </p:oleObj>
          </a:graphicData>
        </a:graphic>
      </p:graphicFrame>
      <p:sp>
        <p:nvSpPr>
          <p:cNvPr id="12" name="11 Rectángulo redondeado"/>
          <p:cNvSpPr/>
          <p:nvPr/>
        </p:nvSpPr>
        <p:spPr>
          <a:xfrm>
            <a:off x="1714480" y="5643578"/>
            <a:ext cx="6357982" cy="642942"/>
          </a:xfrm>
          <a:prstGeom prst="roundRect">
            <a:avLst/>
          </a:prstGeom>
          <a:solidFill>
            <a:schemeClr val="lt1">
              <a:alpha val="0"/>
            </a:schemeClr>
          </a:solidFill>
        </p:spPr>
        <p:style>
          <a:lnRef idx="2">
            <a:schemeClr val="accent3"/>
          </a:lnRef>
          <a:fillRef idx="1">
            <a:schemeClr val="lt1"/>
          </a:fillRef>
          <a:effectRef idx="0">
            <a:schemeClr val="accent3"/>
          </a:effectRef>
          <a:fontRef idx="minor">
            <a:schemeClr val="dk1"/>
          </a:fontRef>
        </p:style>
        <p:txBody>
          <a:bodyPr rtlCol="0" anchor="ctr"/>
          <a:lstStyle/>
          <a:p>
            <a:pPr algn="ctr"/>
            <a:endParaRPr lang="es-E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214422"/>
            <a:ext cx="8429684" cy="507209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solidFill>
                  <a:srgbClr val="FF0000"/>
                </a:solidFill>
              </a:rPr>
              <a:t>Nota: </a:t>
            </a:r>
            <a:r>
              <a:rPr lang="es-PE" sz="2200" kern="0" dirty="0" smtClean="0"/>
              <a:t>Excel usa esta función redondea por exceso y trunca a tres decimales, con lo que se distorsiona los verdaderos resultados, que se debería contabilizar para la depreciación del activo.</a:t>
            </a:r>
          </a:p>
          <a:p>
            <a:pPr algn="just"/>
            <a:endParaRPr lang="es-PE" sz="2200" kern="0" dirty="0" smtClean="0"/>
          </a:p>
          <a:p>
            <a:pPr algn="just">
              <a:buBlip>
                <a:blip r:embed="rId4"/>
              </a:buBlip>
            </a:pPr>
            <a:r>
              <a:rPr lang="es-PE" sz="2200" kern="0" dirty="0" smtClean="0"/>
              <a:t> Se quiere  construir una tabla de depreciación acelerada cuyo costo de adquisición es de US$ 100</a:t>
            </a:r>
            <a:r>
              <a:rPr lang="es-PE" sz="1000" kern="0" dirty="0" smtClean="0"/>
              <a:t> </a:t>
            </a:r>
            <a:r>
              <a:rPr lang="es-PE" sz="2200" kern="0" dirty="0" smtClean="0"/>
              <a:t>000, si su vida útil es 5 años y el valor residual es 10% del costo. Dicha tabla debe mostrar la depreciación anual, la depreciación acumulada y el valor contable al final del quinto sea exactamente de US$ 10</a:t>
            </a:r>
            <a:r>
              <a:rPr lang="es-PE" sz="1000" kern="0" dirty="0" smtClean="0"/>
              <a:t> </a:t>
            </a:r>
            <a:r>
              <a:rPr lang="es-PE" sz="2200" kern="0" dirty="0" smtClean="0"/>
              <a:t>000.</a:t>
            </a:r>
          </a:p>
          <a:p>
            <a:pPr algn="just"/>
            <a:endParaRPr lang="es-PE" sz="2200" kern="0" dirty="0" smtClean="0"/>
          </a:p>
          <a:p>
            <a:pPr algn="just"/>
            <a:endParaRPr lang="es-PE" sz="2200" kern="0" dirty="0" smtClean="0">
              <a:solidFill>
                <a:srgbClr val="0070C0"/>
              </a:solidFill>
            </a:endParaRPr>
          </a:p>
          <a:p>
            <a:pPr algn="just"/>
            <a:endParaRPr lang="es-PE" sz="2200" kern="0" dirty="0" smtClean="0"/>
          </a:p>
          <a:p>
            <a:pPr algn="just"/>
            <a:endParaRPr lang="es-PE" sz="800" kern="0" dirty="0" smtClean="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118786" name="Picture 2"/>
          <p:cNvPicPr>
            <a:picLocks noChangeAspect="1" noChangeArrowheads="1"/>
          </p:cNvPicPr>
          <p:nvPr/>
        </p:nvPicPr>
        <p:blipFill>
          <a:blip r:embed="rId4"/>
          <a:srcRect/>
          <a:stretch>
            <a:fillRect/>
          </a:stretch>
        </p:blipFill>
        <p:spPr bwMode="auto">
          <a:xfrm>
            <a:off x="642910" y="1714488"/>
            <a:ext cx="7715304" cy="4210087"/>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285720" y="1142984"/>
            <a:ext cx="6357982"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Depreciación de Saldo Doble Decreciente</a:t>
            </a:r>
            <a:endParaRPr lang="es-ES" sz="2800" b="1" u="sng" dirty="0">
              <a:solidFill>
                <a:srgbClr val="92D050"/>
              </a:solidFill>
            </a:endParaRPr>
          </a:p>
        </p:txBody>
      </p:sp>
      <p:sp>
        <p:nvSpPr>
          <p:cNvPr id="9" name="9 Subtítulo"/>
          <p:cNvSpPr txBox="1">
            <a:spLocks/>
          </p:cNvSpPr>
          <p:nvPr/>
        </p:nvSpPr>
        <p:spPr bwMode="auto">
          <a:xfrm>
            <a:off x="285720" y="1571612"/>
            <a:ext cx="8572560" cy="48577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Devuelve la depreciación de un activo fijo durante un período específico </a:t>
            </a:r>
            <a:r>
              <a:rPr lang="es-PE" sz="2200" i="1" kern="0" dirty="0" smtClean="0"/>
              <a:t>“n” </a:t>
            </a:r>
            <a:r>
              <a:rPr lang="es-PE" sz="2200" kern="0" dirty="0" smtClean="0"/>
              <a:t>utilizando el método de saldo doblemente decreciente u otro porcentaje menor que se asigne en el argumento opcional del factor.</a:t>
            </a:r>
            <a:endParaRPr lang="es-PE" sz="800" i="1" kern="0" dirty="0" smtClean="0"/>
          </a:p>
          <a:p>
            <a:pPr algn="just"/>
            <a:endParaRPr lang="es-PE" sz="400" i="1" kern="0" dirty="0" smtClean="0"/>
          </a:p>
          <a:p>
            <a:pPr algn="just"/>
            <a:r>
              <a:rPr lang="es-PE" sz="2200" kern="0" dirty="0" smtClean="0">
                <a:solidFill>
                  <a:schemeClr val="accent6">
                    <a:lumMod val="75000"/>
                  </a:schemeClr>
                </a:solidFill>
              </a:rPr>
              <a:t>DDB(costo; </a:t>
            </a:r>
            <a:r>
              <a:rPr lang="es-PE" sz="2200" kern="0" dirty="0" err="1" smtClean="0">
                <a:solidFill>
                  <a:schemeClr val="accent6">
                    <a:lumMod val="75000"/>
                  </a:schemeClr>
                </a:solidFill>
              </a:rPr>
              <a:t>valor_residual</a:t>
            </a:r>
            <a:r>
              <a:rPr lang="es-PE" sz="2200" kern="0" dirty="0" smtClean="0">
                <a:solidFill>
                  <a:schemeClr val="accent6">
                    <a:lumMod val="75000"/>
                  </a:schemeClr>
                </a:solidFill>
              </a:rPr>
              <a:t>; vida; período; [factor]) </a:t>
            </a:r>
            <a:endParaRPr lang="es-PE" sz="800" kern="0" dirty="0" smtClean="0">
              <a:solidFill>
                <a:schemeClr val="accent6">
                  <a:lumMod val="75000"/>
                </a:schemeClr>
              </a:solidFill>
            </a:endParaRPr>
          </a:p>
          <a:p>
            <a:pPr algn="just"/>
            <a:endParaRPr lang="es-PE" sz="500" kern="0" dirty="0" smtClean="0">
              <a:solidFill>
                <a:schemeClr val="accent6">
                  <a:lumMod val="75000"/>
                </a:schemeClr>
              </a:solidFill>
            </a:endParaRPr>
          </a:p>
          <a:p>
            <a:pPr algn="just"/>
            <a:r>
              <a:rPr lang="es-PE" sz="2200" kern="0" dirty="0" smtClean="0">
                <a:solidFill>
                  <a:srgbClr val="0070C0"/>
                </a:solidFill>
              </a:rPr>
              <a:t>Costo: </a:t>
            </a:r>
            <a:r>
              <a:rPr lang="es-PE" sz="2200" kern="0" dirty="0" smtClean="0"/>
              <a:t>Es el costo inicial del  activo.</a:t>
            </a:r>
          </a:p>
          <a:p>
            <a:pPr algn="just"/>
            <a:r>
              <a:rPr lang="es-PE" sz="2200" kern="0" dirty="0" err="1" smtClean="0">
                <a:solidFill>
                  <a:srgbClr val="0070C0"/>
                </a:solidFill>
              </a:rPr>
              <a:t>Valor_residual</a:t>
            </a:r>
            <a:r>
              <a:rPr lang="es-PE" sz="2200" kern="0" dirty="0" smtClean="0">
                <a:solidFill>
                  <a:srgbClr val="0070C0"/>
                </a:solidFill>
              </a:rPr>
              <a:t>: </a:t>
            </a:r>
            <a:r>
              <a:rPr lang="es-PE" sz="2200" kern="0" dirty="0" smtClean="0"/>
              <a:t>Es el importe neto que se estima que se puede vender un activo al final de su vida. Este valor puede ser cero.</a:t>
            </a:r>
          </a:p>
          <a:p>
            <a:pPr algn="just"/>
            <a:r>
              <a:rPr lang="es-PE" sz="2200" kern="0" dirty="0" smtClean="0">
                <a:solidFill>
                  <a:srgbClr val="0070C0"/>
                </a:solidFill>
              </a:rPr>
              <a:t>Vida: </a:t>
            </a:r>
            <a:r>
              <a:rPr lang="es-PE" sz="2200" kern="0" dirty="0" smtClean="0"/>
              <a:t>Es el </a:t>
            </a:r>
            <a:r>
              <a:rPr lang="es-ES" sz="2200" kern="0" dirty="0" smtClean="0"/>
              <a:t>número de períodos durante los cuales se produce la amortización del bien </a:t>
            </a:r>
            <a:endParaRPr lang="es-PE" sz="2200" kern="0" dirty="0" smtClean="0"/>
          </a:p>
          <a:p>
            <a:pPr algn="just"/>
            <a:r>
              <a:rPr lang="es-PE" sz="2200" kern="0" dirty="0" smtClean="0">
                <a:solidFill>
                  <a:srgbClr val="0070C0"/>
                </a:solidFill>
              </a:rPr>
              <a:t>Período: </a:t>
            </a:r>
            <a:r>
              <a:rPr lang="es-PE" sz="2200" kern="0" dirty="0" smtClean="0"/>
              <a:t>Es el período por el cual debe calcularse la depreciación.</a:t>
            </a:r>
          </a:p>
          <a:p>
            <a:pPr algn="just"/>
            <a:r>
              <a:rPr lang="es-PE" sz="2200" kern="0" dirty="0" smtClean="0">
                <a:solidFill>
                  <a:srgbClr val="0070C0"/>
                </a:solidFill>
              </a:rPr>
              <a:t>[factor]: </a:t>
            </a:r>
            <a:r>
              <a:rPr lang="es-PE" sz="2200" kern="0" dirty="0" smtClean="0"/>
              <a:t>Argumento opcional que si se omite, la función utilizará; un método doblemente decreciente con 2 veces la tasa en línea recta. Por ejemplo si la entrada es 1.5 se utilizará el método de saldo decreciente del 150%.</a:t>
            </a:r>
          </a:p>
          <a:p>
            <a:pPr algn="just"/>
            <a:endParaRPr lang="es-PE" sz="200" kern="0" dirty="0" smtClean="0"/>
          </a:p>
          <a:p>
            <a:pPr algn="just"/>
            <a:endParaRPr lang="es-PE" sz="200" kern="0" dirty="0" smtClean="0"/>
          </a:p>
          <a:p>
            <a:pPr algn="just"/>
            <a:endParaRPr lang="es-PE" sz="200" kern="0" dirty="0" smtClean="0"/>
          </a:p>
          <a:p>
            <a:pPr algn="just"/>
            <a:endParaRPr lang="es-PE" sz="200" kern="0" dirty="0" smtClean="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14282" y="1214422"/>
            <a:ext cx="8643998" cy="14287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4"/>
              </a:buBlip>
            </a:pPr>
            <a:r>
              <a:rPr lang="es-PE" sz="2200" kern="0" dirty="0" smtClean="0"/>
              <a:t> </a:t>
            </a:r>
            <a:r>
              <a:rPr lang="es-ES" sz="2200" kern="0" dirty="0" smtClean="0"/>
              <a:t>Una Maquina que costo US$ 20</a:t>
            </a:r>
            <a:r>
              <a:rPr lang="es-ES" sz="1000" kern="0" dirty="0" smtClean="0"/>
              <a:t> </a:t>
            </a:r>
            <a:r>
              <a:rPr lang="es-ES" sz="2200" kern="0" dirty="0" smtClean="0"/>
              <a:t>000 se espera que dura 10 años. El valor residual es US$ 2000. Se pide calcular la depreciación anual, utilizando el método del saldo decreciente del  175%.</a:t>
            </a:r>
          </a:p>
          <a:p>
            <a:pPr algn="just"/>
            <a:r>
              <a:rPr lang="es-ES" sz="2200" kern="0" dirty="0" smtClean="0">
                <a:solidFill>
                  <a:srgbClr val="FF0000"/>
                </a:solidFill>
              </a:rPr>
              <a:t>Nota: </a:t>
            </a:r>
            <a:r>
              <a:rPr lang="es-ES" sz="2200" dirty="0" smtClean="0"/>
              <a:t>Los resultados se redondean con dos decimales.</a:t>
            </a:r>
            <a:endParaRPr lang="es-ES" sz="2200" kern="0" dirty="0" smtClean="0"/>
          </a:p>
          <a:p>
            <a:pPr algn="just"/>
            <a:endParaRPr lang="es-ES" sz="2200" kern="0" dirty="0" smtClean="0"/>
          </a:p>
          <a:p>
            <a:pPr algn="just">
              <a:buBlip>
                <a:blip r:embed="rId4"/>
              </a:buBlip>
            </a:pPr>
            <a:endParaRPr lang="es-ES" sz="2200" kern="0" dirty="0" smtClean="0"/>
          </a:p>
          <a:p>
            <a:pPr algn="just"/>
            <a:endParaRPr lang="es-ES" sz="2200" kern="0" dirty="0" smtClean="0"/>
          </a:p>
          <a:p>
            <a:pPr algn="just"/>
            <a:r>
              <a:rPr lang="es-ES" sz="2200" kern="0" dirty="0" smtClean="0"/>
              <a:t> </a:t>
            </a:r>
            <a:endParaRPr lang="es-PE" sz="2200" kern="0" dirty="0" smtClean="0"/>
          </a:p>
        </p:txBody>
      </p:sp>
      <p:pic>
        <p:nvPicPr>
          <p:cNvPr id="119810" name="Picture 2"/>
          <p:cNvPicPr>
            <a:picLocks noChangeAspect="1" noChangeArrowheads="1"/>
          </p:cNvPicPr>
          <p:nvPr/>
        </p:nvPicPr>
        <p:blipFill>
          <a:blip r:embed="rId5"/>
          <a:srcRect/>
          <a:stretch>
            <a:fillRect/>
          </a:stretch>
        </p:blipFill>
        <p:spPr bwMode="auto">
          <a:xfrm>
            <a:off x="1071538" y="2714620"/>
            <a:ext cx="6829425" cy="3695700"/>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214282" y="1214422"/>
            <a:ext cx="4214842"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Saldo Decreciente Variable</a:t>
            </a:r>
            <a:endParaRPr lang="es-ES" sz="2800" b="1" u="sng" dirty="0">
              <a:solidFill>
                <a:srgbClr val="92D050"/>
              </a:solidFill>
            </a:endParaRPr>
          </a:p>
        </p:txBody>
      </p:sp>
      <p:sp>
        <p:nvSpPr>
          <p:cNvPr id="9" name="9 Subtítulo"/>
          <p:cNvSpPr txBox="1">
            <a:spLocks/>
          </p:cNvSpPr>
          <p:nvPr/>
        </p:nvSpPr>
        <p:spPr bwMode="auto">
          <a:xfrm>
            <a:off x="285720" y="1714488"/>
            <a:ext cx="8715404" cy="464347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Calcula la depreciación usando el método de saldo decreciente con un cambio o depreciación en línea recta en el año que la línea recta tiene mayor cantidad de depreciación. Esta función aplica de manera automática el cambio de depreciación de saldo decreciente a línea recta a menos que se le instruya que no realice el cambio.</a:t>
            </a:r>
            <a:endParaRPr lang="es-PE" sz="800" i="1" kern="0" dirty="0" smtClean="0"/>
          </a:p>
          <a:p>
            <a:pPr algn="just"/>
            <a:endParaRPr lang="es-PE" sz="400" i="1" kern="0" dirty="0" smtClean="0"/>
          </a:p>
          <a:p>
            <a:r>
              <a:rPr lang="es-PE" sz="2200" kern="0" dirty="0" smtClean="0">
                <a:solidFill>
                  <a:schemeClr val="accent6">
                    <a:lumMod val="75000"/>
                  </a:schemeClr>
                </a:solidFill>
              </a:rPr>
              <a:t>DVS(</a:t>
            </a:r>
            <a:r>
              <a:rPr lang="es-PE" sz="2200" kern="0" dirty="0" err="1" smtClean="0">
                <a:solidFill>
                  <a:schemeClr val="accent6">
                    <a:lumMod val="75000"/>
                  </a:schemeClr>
                </a:solidFill>
              </a:rPr>
              <a:t>costo;valor_residual;inicio_período;fin_período</a:t>
            </a:r>
            <a:r>
              <a:rPr lang="es-PE" sz="2200" kern="0" dirty="0" smtClean="0">
                <a:solidFill>
                  <a:schemeClr val="accent6">
                    <a:lumMod val="75000"/>
                  </a:schemeClr>
                </a:solidFill>
              </a:rPr>
              <a:t>;[factor];[</a:t>
            </a:r>
            <a:r>
              <a:rPr lang="es-PE" sz="2200" kern="0" dirty="0" err="1" smtClean="0">
                <a:solidFill>
                  <a:schemeClr val="accent6">
                    <a:lumMod val="75000"/>
                  </a:schemeClr>
                </a:solidFill>
              </a:rPr>
              <a:t>sin_cambio</a:t>
            </a:r>
            <a:r>
              <a:rPr lang="es-PE" sz="2200" kern="0" dirty="0" smtClean="0">
                <a:solidFill>
                  <a:schemeClr val="accent6">
                    <a:lumMod val="75000"/>
                  </a:schemeClr>
                </a:solidFill>
              </a:rPr>
              <a:t>]) </a:t>
            </a:r>
            <a:endParaRPr lang="es-PE" sz="800" kern="0" dirty="0" smtClean="0">
              <a:solidFill>
                <a:schemeClr val="accent6">
                  <a:lumMod val="75000"/>
                </a:schemeClr>
              </a:solidFill>
            </a:endParaRPr>
          </a:p>
          <a:p>
            <a:pPr algn="just"/>
            <a:endParaRPr lang="es-PE" sz="500" kern="0" dirty="0" smtClean="0">
              <a:solidFill>
                <a:schemeClr val="accent6">
                  <a:lumMod val="75000"/>
                </a:schemeClr>
              </a:solidFill>
            </a:endParaRPr>
          </a:p>
          <a:p>
            <a:pPr algn="just"/>
            <a:r>
              <a:rPr lang="es-PE" sz="2200" kern="0" dirty="0" smtClean="0">
                <a:solidFill>
                  <a:srgbClr val="0070C0"/>
                </a:solidFill>
              </a:rPr>
              <a:t>Costo: </a:t>
            </a:r>
            <a:r>
              <a:rPr lang="es-PE" sz="2200" kern="0" dirty="0" smtClean="0"/>
              <a:t>Es el costo inicial del activo.</a:t>
            </a:r>
          </a:p>
          <a:p>
            <a:pPr algn="just"/>
            <a:r>
              <a:rPr lang="es-PE" sz="2200" kern="0" dirty="0" err="1" smtClean="0">
                <a:solidFill>
                  <a:srgbClr val="0070C0"/>
                </a:solidFill>
              </a:rPr>
              <a:t>Valor_residual</a:t>
            </a:r>
            <a:r>
              <a:rPr lang="es-PE" sz="2200" kern="0" dirty="0" smtClean="0">
                <a:solidFill>
                  <a:srgbClr val="0070C0"/>
                </a:solidFill>
              </a:rPr>
              <a:t>: </a:t>
            </a:r>
            <a:r>
              <a:rPr lang="es-PE" sz="2200" kern="0" dirty="0" smtClean="0"/>
              <a:t>Representa el valor de salvamento.</a:t>
            </a:r>
          </a:p>
          <a:p>
            <a:pPr algn="just"/>
            <a:r>
              <a:rPr lang="es-PE" sz="2200" kern="0" dirty="0" err="1" smtClean="0">
                <a:solidFill>
                  <a:srgbClr val="0070C0"/>
                </a:solidFill>
              </a:rPr>
              <a:t>Inicio_período</a:t>
            </a:r>
            <a:r>
              <a:rPr lang="es-PE" sz="2200" kern="0" dirty="0" smtClean="0">
                <a:solidFill>
                  <a:srgbClr val="0070C0"/>
                </a:solidFill>
              </a:rPr>
              <a:t>: </a:t>
            </a:r>
            <a:r>
              <a:rPr lang="es-ES" sz="2200" kern="0" dirty="0" smtClean="0"/>
              <a:t>Es el primer período para calcular la depreciación.</a:t>
            </a:r>
            <a:endParaRPr lang="es-PE" sz="2200" kern="0" dirty="0" smtClean="0"/>
          </a:p>
          <a:p>
            <a:pPr algn="just"/>
            <a:r>
              <a:rPr lang="es-PE" sz="2200" kern="0" dirty="0" err="1" smtClean="0">
                <a:solidFill>
                  <a:srgbClr val="0070C0"/>
                </a:solidFill>
              </a:rPr>
              <a:t>Fin_período</a:t>
            </a:r>
            <a:r>
              <a:rPr lang="es-PE" sz="2200" kern="0" dirty="0" smtClean="0">
                <a:solidFill>
                  <a:srgbClr val="0070C0"/>
                </a:solidFill>
              </a:rPr>
              <a:t>: </a:t>
            </a:r>
            <a:r>
              <a:rPr lang="es-PE" sz="2200" kern="0" dirty="0" smtClean="0"/>
              <a:t>Es el ultimo período para calcular la depreciación.</a:t>
            </a:r>
          </a:p>
          <a:p>
            <a:pPr algn="just"/>
            <a:r>
              <a:rPr lang="es-PE" sz="2200" kern="0" dirty="0" smtClean="0">
                <a:solidFill>
                  <a:srgbClr val="0070C0"/>
                </a:solidFill>
              </a:rPr>
              <a:t>[factor]: </a:t>
            </a:r>
            <a:r>
              <a:rPr lang="es-PE" sz="2200" kern="0" dirty="0" smtClean="0"/>
              <a:t>Argumento opcional que si se omite, la función usará la tasa doblemente decreciente de 2/</a:t>
            </a:r>
            <a:r>
              <a:rPr lang="es-PE" sz="2200" i="1" kern="0" dirty="0" smtClean="0"/>
              <a:t>n</a:t>
            </a:r>
            <a:r>
              <a:rPr lang="es-PE" sz="2200" kern="0" dirty="0" smtClean="0"/>
              <a:t> (doble tasa de línea recta).</a:t>
            </a:r>
          </a:p>
          <a:p>
            <a:pPr algn="just"/>
            <a:endParaRPr lang="es-PE" sz="1000" kern="0" dirty="0" smtClean="0">
              <a:solidFill>
                <a:srgbClr val="92D050"/>
              </a:solidFill>
            </a:endParaRPr>
          </a:p>
          <a:p>
            <a:pPr algn="just"/>
            <a:endParaRPr lang="es-PE" sz="500" kern="0" dirty="0" smtClean="0">
              <a:solidFill>
                <a:srgbClr val="92D050"/>
              </a:solidFill>
            </a:endParaRPr>
          </a:p>
          <a:p>
            <a:pPr algn="just"/>
            <a:endParaRPr lang="es-PE" sz="200" kern="0" dirty="0" smtClean="0"/>
          </a:p>
          <a:p>
            <a:pPr algn="just"/>
            <a:endParaRPr lang="es-PE" sz="200" kern="0" dirty="0" smtClean="0"/>
          </a:p>
          <a:p>
            <a:pPr algn="just"/>
            <a:endParaRPr lang="es-PE" sz="200" kern="0" dirty="0" smtClean="0"/>
          </a:p>
          <a:p>
            <a:pPr algn="just"/>
            <a:endParaRPr lang="es-PE" sz="200" kern="0" dirty="0" smtClean="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7 Rectángulo"/>
          <p:cNvSpPr/>
          <p:nvPr/>
        </p:nvSpPr>
        <p:spPr>
          <a:xfrm>
            <a:off x="285720" y="1363366"/>
            <a:ext cx="8572560" cy="3708708"/>
          </a:xfrm>
          <a:prstGeom prst="rect">
            <a:avLst/>
          </a:prstGeom>
        </p:spPr>
        <p:txBody>
          <a:bodyPr wrap="square">
            <a:spAutoFit/>
          </a:bodyPr>
          <a:lstStyle/>
          <a:p>
            <a:pPr algn="just"/>
            <a:r>
              <a:rPr lang="es-PE" sz="2200" kern="0" dirty="0" smtClean="0">
                <a:solidFill>
                  <a:srgbClr val="0070C0"/>
                </a:solidFill>
              </a:rPr>
              <a:t>[</a:t>
            </a:r>
            <a:r>
              <a:rPr lang="es-PE" sz="2200" kern="0" dirty="0" err="1" smtClean="0">
                <a:solidFill>
                  <a:srgbClr val="0070C0"/>
                </a:solidFill>
              </a:rPr>
              <a:t>sin_cambio</a:t>
            </a:r>
            <a:r>
              <a:rPr lang="es-PE" sz="2200" kern="0" dirty="0" smtClean="0">
                <a:solidFill>
                  <a:srgbClr val="0070C0"/>
                </a:solidFill>
              </a:rPr>
              <a:t>]: </a:t>
            </a:r>
            <a:r>
              <a:rPr lang="es-PE" sz="2200" kern="0" dirty="0" smtClean="0"/>
              <a:t>Argumento opcional , que si se omite se ingresa como FALSO, la función cambiará de saldo decreciente a depreciación en línea recta, cuando la ultima es mayor de la depreciación saldo decreciente. Si se ingresa como VERDADERO la función no cambia a depreciación de línea recta en algún momento durante la vida de la depreciación.</a:t>
            </a:r>
          </a:p>
          <a:p>
            <a:pPr algn="just"/>
            <a:endParaRPr lang="es-PE" sz="1500" kern="0" dirty="0" smtClean="0"/>
          </a:p>
          <a:p>
            <a:pPr algn="just">
              <a:buBlip>
                <a:blip r:embed="rId4"/>
              </a:buBlip>
            </a:pPr>
            <a:r>
              <a:rPr lang="es-PE" sz="2200" kern="0" dirty="0" smtClean="0"/>
              <a:t> Se ha comprado un equipo por un valor de US$ 100</a:t>
            </a:r>
            <a:r>
              <a:rPr lang="es-PE" sz="1000" kern="0" dirty="0" smtClean="0"/>
              <a:t> </a:t>
            </a:r>
            <a:r>
              <a:rPr lang="es-PE" sz="2200" kern="0" dirty="0" smtClean="0"/>
              <a:t>000, que tiene una vida útil 10 años sin valor residual. Calcule la depreciación de saldo decreciente  de 125% para el primer y noveno año, primero si es aceptable el cambio a la depreciación en línea recta y luego si el cambio no es permitido.</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120834" name="Picture 2"/>
          <p:cNvPicPr>
            <a:picLocks noChangeAspect="1" noChangeArrowheads="1"/>
          </p:cNvPicPr>
          <p:nvPr/>
        </p:nvPicPr>
        <p:blipFill>
          <a:blip r:embed="rId4"/>
          <a:srcRect/>
          <a:stretch>
            <a:fillRect/>
          </a:stretch>
        </p:blipFill>
        <p:spPr bwMode="auto">
          <a:xfrm>
            <a:off x="428596" y="1714488"/>
            <a:ext cx="8254622" cy="4286280"/>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4098" name="Picture 2"/>
          <p:cNvPicPr>
            <a:picLocks noChangeAspect="1" noChangeArrowheads="1"/>
          </p:cNvPicPr>
          <p:nvPr/>
        </p:nvPicPr>
        <p:blipFill>
          <a:blip r:embed="rId4"/>
          <a:srcRect/>
          <a:stretch>
            <a:fillRect/>
          </a:stretch>
        </p:blipFill>
        <p:spPr bwMode="auto">
          <a:xfrm>
            <a:off x="1000100" y="1500174"/>
            <a:ext cx="7286676" cy="4643470"/>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3714744" y="1071546"/>
            <a:ext cx="1500198"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Autofit/>
          </a:bodyPr>
          <a:lstStyle/>
          <a:p>
            <a:r>
              <a:rPr lang="es-ES" b="1" u="sng" dirty="0" err="1" smtClean="0">
                <a:solidFill>
                  <a:srgbClr val="92D050"/>
                </a:solidFill>
              </a:rPr>
              <a:t>Solver</a:t>
            </a:r>
            <a:endParaRPr lang="es-ES" b="1" u="sng" dirty="0">
              <a:solidFill>
                <a:srgbClr val="92D050"/>
              </a:solidFill>
            </a:endParaRPr>
          </a:p>
        </p:txBody>
      </p:sp>
      <p:sp>
        <p:nvSpPr>
          <p:cNvPr id="9" name="9 Subtítulo"/>
          <p:cNvSpPr txBox="1">
            <a:spLocks/>
          </p:cNvSpPr>
          <p:nvPr/>
        </p:nvSpPr>
        <p:spPr bwMode="auto">
          <a:xfrm>
            <a:off x="285720" y="1571612"/>
            <a:ext cx="8572560" cy="48577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Es una poderosa herramienta que se usa para cambiar el valor de una  o más celdas base en un valor de celda(objetivo) especificada.</a:t>
            </a:r>
          </a:p>
          <a:p>
            <a:pPr algn="just"/>
            <a:r>
              <a:rPr lang="es-PE" sz="2200" kern="0" dirty="0" smtClean="0"/>
              <a:t>Usualmente es usada para resolver problemas de optimización lineal y no lineal; también se puede indicar restricciones enteras sobre la variable decisión.</a:t>
            </a:r>
          </a:p>
          <a:p>
            <a:pPr algn="just"/>
            <a:endParaRPr lang="es-PE" sz="1000" kern="0" dirty="0" smtClean="0"/>
          </a:p>
          <a:p>
            <a:pPr algn="just">
              <a:buFont typeface="Wingdings" pitchFamily="2" charset="2"/>
              <a:buChar char="ü"/>
            </a:pPr>
            <a:r>
              <a:rPr lang="es-PE" sz="2200" kern="0" dirty="0" smtClean="0">
                <a:solidFill>
                  <a:srgbClr val="0070C0"/>
                </a:solidFill>
              </a:rPr>
              <a:t> </a:t>
            </a:r>
            <a:r>
              <a:rPr lang="es-PE" sz="2200" kern="0" dirty="0" smtClean="0"/>
              <a:t>Usualmente esta  herramienta no está activada en la hoja de calculo, para lo cual es necesario activarlo, para esto nos situamos: Botón de </a:t>
            </a:r>
            <a:r>
              <a:rPr lang="es-PE" sz="2200" kern="0" dirty="0" smtClean="0">
                <a:solidFill>
                  <a:srgbClr val="0070C0"/>
                </a:solidFill>
              </a:rPr>
              <a:t>Office/ Opciones de </a:t>
            </a:r>
            <a:r>
              <a:rPr lang="es-PE" sz="2200" u="sng" kern="0" dirty="0" smtClean="0">
                <a:solidFill>
                  <a:srgbClr val="0070C0"/>
                </a:solidFill>
              </a:rPr>
              <a:t>E</a:t>
            </a:r>
            <a:r>
              <a:rPr lang="es-PE" sz="2200" kern="0" dirty="0" smtClean="0">
                <a:solidFill>
                  <a:srgbClr val="0070C0"/>
                </a:solidFill>
              </a:rPr>
              <a:t>xcel/ Complementos/ </a:t>
            </a:r>
            <a:r>
              <a:rPr lang="es-PE" sz="2200" u="sng" kern="0" dirty="0" smtClean="0">
                <a:solidFill>
                  <a:srgbClr val="0070C0"/>
                </a:solidFill>
              </a:rPr>
              <a:t>I</a:t>
            </a:r>
            <a:r>
              <a:rPr lang="es-PE" sz="2200" kern="0" dirty="0" smtClean="0">
                <a:solidFill>
                  <a:srgbClr val="0070C0"/>
                </a:solidFill>
              </a:rPr>
              <a:t>r…/ </a:t>
            </a:r>
            <a:r>
              <a:rPr lang="es-PE" sz="2200" kern="0" dirty="0" err="1" smtClean="0">
                <a:solidFill>
                  <a:srgbClr val="0070C0"/>
                </a:solidFill>
              </a:rPr>
              <a:t>Solver</a:t>
            </a:r>
            <a:endParaRPr lang="es-PE" sz="2200" kern="0" dirty="0" smtClean="0"/>
          </a:p>
          <a:p>
            <a:pPr algn="just"/>
            <a:endParaRPr lang="es-PE" sz="2200" kern="0" dirty="0" smtClean="0">
              <a:solidFill>
                <a:srgbClr val="0070C0"/>
              </a:solidFill>
            </a:endParaRPr>
          </a:p>
          <a:p>
            <a:pPr algn="just"/>
            <a:endParaRPr lang="es-PE" sz="200" kern="0" dirty="0" smtClean="0"/>
          </a:p>
          <a:p>
            <a:pPr algn="just"/>
            <a:endParaRPr lang="es-PE" sz="200" kern="0" dirty="0" smtClean="0"/>
          </a:p>
          <a:p>
            <a:pPr algn="just"/>
            <a:endParaRPr lang="es-PE" sz="200" kern="0" dirty="0" smtClean="0"/>
          </a:p>
          <a:p>
            <a:pPr algn="just"/>
            <a:endParaRPr lang="es-PE" sz="200" kern="0" dirty="0" smtClean="0"/>
          </a:p>
        </p:txBody>
      </p:sp>
      <p:pic>
        <p:nvPicPr>
          <p:cNvPr id="121858" name="Picture 2"/>
          <p:cNvPicPr>
            <a:picLocks noChangeAspect="1" noChangeArrowheads="1"/>
          </p:cNvPicPr>
          <p:nvPr/>
        </p:nvPicPr>
        <p:blipFill>
          <a:blip r:embed="rId4"/>
          <a:srcRect/>
          <a:stretch>
            <a:fillRect/>
          </a:stretch>
        </p:blipFill>
        <p:spPr bwMode="auto">
          <a:xfrm>
            <a:off x="285720" y="4500570"/>
            <a:ext cx="476250" cy="428625"/>
          </a:xfrm>
          <a:prstGeom prst="rect">
            <a:avLst/>
          </a:prstGeom>
          <a:noFill/>
          <a:ln w="9525">
            <a:solidFill>
              <a:schemeClr val="tx1"/>
            </a:solidFill>
            <a:miter lim="800000"/>
            <a:headEnd/>
            <a:tailEnd/>
          </a:ln>
          <a:effectLst/>
        </p:spPr>
      </p:pic>
      <p:pic>
        <p:nvPicPr>
          <p:cNvPr id="121859" name="Picture 3"/>
          <p:cNvPicPr>
            <a:picLocks noChangeAspect="1" noChangeArrowheads="1"/>
          </p:cNvPicPr>
          <p:nvPr/>
        </p:nvPicPr>
        <p:blipFill>
          <a:blip r:embed="rId5"/>
          <a:srcRect/>
          <a:stretch>
            <a:fillRect/>
          </a:stretch>
        </p:blipFill>
        <p:spPr bwMode="auto">
          <a:xfrm>
            <a:off x="1214414" y="4786322"/>
            <a:ext cx="1228725" cy="257175"/>
          </a:xfrm>
          <a:prstGeom prst="rect">
            <a:avLst/>
          </a:prstGeom>
          <a:noFill/>
          <a:ln w="9525">
            <a:solidFill>
              <a:schemeClr val="tx1"/>
            </a:solidFill>
            <a:miter lim="800000"/>
            <a:headEnd/>
            <a:tailEnd/>
          </a:ln>
          <a:effectLst/>
        </p:spPr>
      </p:pic>
      <p:pic>
        <p:nvPicPr>
          <p:cNvPr id="121860" name="Picture 4"/>
          <p:cNvPicPr>
            <a:picLocks noChangeAspect="1" noChangeArrowheads="1"/>
          </p:cNvPicPr>
          <p:nvPr/>
        </p:nvPicPr>
        <p:blipFill>
          <a:blip r:embed="rId6"/>
          <a:srcRect/>
          <a:stretch>
            <a:fillRect/>
          </a:stretch>
        </p:blipFill>
        <p:spPr bwMode="auto">
          <a:xfrm>
            <a:off x="2857488" y="5000636"/>
            <a:ext cx="1257300" cy="276225"/>
          </a:xfrm>
          <a:prstGeom prst="rect">
            <a:avLst/>
          </a:prstGeom>
          <a:noFill/>
          <a:ln w="9525">
            <a:solidFill>
              <a:schemeClr val="tx1"/>
            </a:solidFill>
            <a:miter lim="800000"/>
            <a:headEnd/>
            <a:tailEnd/>
          </a:ln>
          <a:effectLst/>
        </p:spPr>
      </p:pic>
      <p:pic>
        <p:nvPicPr>
          <p:cNvPr id="121861" name="Picture 5"/>
          <p:cNvPicPr>
            <a:picLocks noChangeAspect="1" noChangeArrowheads="1"/>
          </p:cNvPicPr>
          <p:nvPr/>
        </p:nvPicPr>
        <p:blipFill>
          <a:blip r:embed="rId7"/>
          <a:srcRect/>
          <a:stretch>
            <a:fillRect/>
          </a:stretch>
        </p:blipFill>
        <p:spPr bwMode="auto">
          <a:xfrm>
            <a:off x="4572000" y="5286388"/>
            <a:ext cx="733425" cy="219075"/>
          </a:xfrm>
          <a:prstGeom prst="rect">
            <a:avLst/>
          </a:prstGeom>
          <a:noFill/>
          <a:ln w="9525">
            <a:solidFill>
              <a:schemeClr val="tx1"/>
            </a:solidFill>
            <a:miter lim="800000"/>
            <a:headEnd/>
            <a:tailEnd/>
          </a:ln>
          <a:effectLst/>
        </p:spPr>
      </p:pic>
      <p:pic>
        <p:nvPicPr>
          <p:cNvPr id="121862" name="Picture 6"/>
          <p:cNvPicPr>
            <a:picLocks noChangeAspect="1" noChangeArrowheads="1"/>
          </p:cNvPicPr>
          <p:nvPr/>
        </p:nvPicPr>
        <p:blipFill>
          <a:blip r:embed="rId8"/>
          <a:srcRect/>
          <a:stretch>
            <a:fillRect/>
          </a:stretch>
        </p:blipFill>
        <p:spPr bwMode="auto">
          <a:xfrm>
            <a:off x="5643570" y="4643446"/>
            <a:ext cx="3248025" cy="1571636"/>
          </a:xfrm>
          <a:prstGeom prst="rect">
            <a:avLst/>
          </a:prstGeom>
          <a:noFill/>
          <a:ln w="9525">
            <a:solidFill>
              <a:schemeClr val="tx1"/>
            </a:solidFill>
            <a:miter lim="800000"/>
            <a:headEnd/>
            <a:tailEnd/>
          </a:ln>
          <a:effectLst/>
        </p:spPr>
      </p:pic>
      <p:sp>
        <p:nvSpPr>
          <p:cNvPr id="14" name="13 Flecha derecha"/>
          <p:cNvSpPr/>
          <p:nvPr/>
        </p:nvSpPr>
        <p:spPr>
          <a:xfrm>
            <a:off x="857224" y="4572008"/>
            <a:ext cx="285752" cy="571504"/>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ES"/>
          </a:p>
        </p:txBody>
      </p:sp>
      <p:sp>
        <p:nvSpPr>
          <p:cNvPr id="15" name="14 Flecha derecha"/>
          <p:cNvSpPr/>
          <p:nvPr/>
        </p:nvSpPr>
        <p:spPr>
          <a:xfrm>
            <a:off x="2500298" y="4786322"/>
            <a:ext cx="285752" cy="571504"/>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ES"/>
          </a:p>
        </p:txBody>
      </p:sp>
      <p:sp>
        <p:nvSpPr>
          <p:cNvPr id="16" name="15 Flecha derecha"/>
          <p:cNvSpPr/>
          <p:nvPr/>
        </p:nvSpPr>
        <p:spPr>
          <a:xfrm>
            <a:off x="4214810" y="5072074"/>
            <a:ext cx="285752" cy="571504"/>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ES"/>
          </a:p>
        </p:txBody>
      </p:sp>
      <p:sp>
        <p:nvSpPr>
          <p:cNvPr id="17" name="16 Flecha derecha"/>
          <p:cNvSpPr/>
          <p:nvPr/>
        </p:nvSpPr>
        <p:spPr>
          <a:xfrm>
            <a:off x="5286380" y="5429264"/>
            <a:ext cx="285752" cy="571504"/>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357158" y="1285860"/>
            <a:ext cx="3429024"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Parámetros de </a:t>
            </a:r>
            <a:r>
              <a:rPr lang="es-ES" sz="2800" b="1" u="sng" dirty="0" err="1" smtClean="0">
                <a:solidFill>
                  <a:srgbClr val="92D050"/>
                </a:solidFill>
              </a:rPr>
              <a:t>Solver</a:t>
            </a:r>
            <a:endParaRPr lang="es-ES" sz="2800" b="1" u="sng" dirty="0">
              <a:solidFill>
                <a:srgbClr val="92D050"/>
              </a:solidFill>
            </a:endParaRPr>
          </a:p>
        </p:txBody>
      </p:sp>
      <p:sp>
        <p:nvSpPr>
          <p:cNvPr id="9" name="9 Subtítulo"/>
          <p:cNvSpPr txBox="1">
            <a:spLocks/>
          </p:cNvSpPr>
          <p:nvPr/>
        </p:nvSpPr>
        <p:spPr bwMode="auto">
          <a:xfrm>
            <a:off x="357158" y="1785926"/>
            <a:ext cx="8429684" cy="385765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solidFill>
                  <a:srgbClr val="0070C0"/>
                </a:solidFill>
              </a:rPr>
              <a:t>Celda objetivo:</a:t>
            </a:r>
            <a:r>
              <a:rPr lang="es-PE" sz="2200" kern="0" dirty="0" smtClean="0">
                <a:solidFill>
                  <a:schemeClr val="accent3">
                    <a:lumMod val="75000"/>
                  </a:schemeClr>
                </a:solidFill>
              </a:rPr>
              <a:t> </a:t>
            </a:r>
            <a:r>
              <a:rPr lang="es-PE" sz="2200" kern="0" dirty="0" smtClean="0"/>
              <a:t>Contiene la celda donde se encuentra  la función objetivo correspondiente al problema en cuestión.</a:t>
            </a:r>
          </a:p>
          <a:p>
            <a:pPr algn="just"/>
            <a:endParaRPr lang="es-PE" sz="500" kern="0" dirty="0" smtClean="0"/>
          </a:p>
          <a:p>
            <a:pPr algn="just"/>
            <a:r>
              <a:rPr lang="es-PE" sz="2200" kern="0" dirty="0" smtClean="0">
                <a:solidFill>
                  <a:srgbClr val="0070C0"/>
                </a:solidFill>
              </a:rPr>
              <a:t>Valor de celda objetivo:</a:t>
            </a:r>
            <a:r>
              <a:rPr lang="es-PE" sz="2200" kern="0" dirty="0" smtClean="0">
                <a:solidFill>
                  <a:schemeClr val="accent3">
                    <a:lumMod val="75000"/>
                  </a:schemeClr>
                </a:solidFill>
              </a:rPr>
              <a:t> </a:t>
            </a:r>
            <a:r>
              <a:rPr lang="es-PE" sz="2200" kern="0" dirty="0" smtClean="0"/>
              <a:t>En esta opción el usuario debe definir  si quiere hallar un “máximo” o un “mínimo” o en su defecto se puede seleccionar “valores de”, con el </a:t>
            </a:r>
            <a:r>
              <a:rPr lang="es-PE" sz="2200" kern="0" dirty="0" err="1" smtClean="0"/>
              <a:t>solver</a:t>
            </a:r>
            <a:r>
              <a:rPr lang="es-PE" sz="2200" kern="0" dirty="0" smtClean="0"/>
              <a:t> se trata de hallar un valor igual al campo que se encuentra a la derecha de la selección.</a:t>
            </a:r>
          </a:p>
          <a:p>
            <a:pPr algn="just"/>
            <a:endParaRPr lang="es-PE" sz="500" kern="0" dirty="0" smtClean="0"/>
          </a:p>
          <a:p>
            <a:pPr algn="just"/>
            <a:r>
              <a:rPr lang="es-PE" sz="2200" kern="0" dirty="0" smtClean="0">
                <a:solidFill>
                  <a:srgbClr val="0070C0"/>
                </a:solidFill>
              </a:rPr>
              <a:t>Cambiando las celdas: </a:t>
            </a:r>
            <a:r>
              <a:rPr lang="es-PE" sz="2200" kern="0" dirty="0" smtClean="0"/>
              <a:t>Contiene la ubicación de las variables de decisión para el problema.</a:t>
            </a:r>
          </a:p>
          <a:p>
            <a:pPr algn="just"/>
            <a:endParaRPr lang="es-PE" sz="500" kern="0" dirty="0" smtClean="0"/>
          </a:p>
          <a:p>
            <a:pPr algn="just"/>
            <a:r>
              <a:rPr lang="es-PE" sz="2200" kern="0" dirty="0" smtClean="0">
                <a:solidFill>
                  <a:srgbClr val="0070C0"/>
                </a:solidFill>
              </a:rPr>
              <a:t>Sujeto a las siguientes restricciones: </a:t>
            </a:r>
            <a:r>
              <a:rPr lang="es-PE" sz="2200" kern="0" dirty="0" smtClean="0"/>
              <a:t>Se debe definir las restricciones para el problema.</a:t>
            </a:r>
          </a:p>
          <a:p>
            <a:pPr algn="just"/>
            <a:endParaRPr lang="es-PE" sz="2200" kern="0" dirty="0" smtClean="0"/>
          </a:p>
          <a:p>
            <a:pPr algn="just"/>
            <a:endParaRPr lang="es-PE" sz="800" kern="0" dirty="0" smtClean="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14282" y="1214422"/>
            <a:ext cx="8643998" cy="50006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4"/>
              </a:buBlip>
            </a:pPr>
            <a:r>
              <a:rPr lang="es-PE" sz="2200" kern="0" dirty="0" smtClean="0"/>
              <a:t> </a:t>
            </a:r>
            <a:r>
              <a:rPr lang="es-ES" sz="2200" kern="0" dirty="0" smtClean="0"/>
              <a:t>A la gerencia de producción de la Empresa Vida Perú S.A.C se le asignado 80kg de materia prima(MP), 160horas/hombre de mano de obra directa(MOD) y 120horas/hombre de mano de obra indirecta (MOI).  Para fabricar tres productos denominados tipo X, tipo Z y tipo Y respectivamente.</a:t>
            </a:r>
          </a:p>
          <a:p>
            <a:pPr algn="just">
              <a:buBlip>
                <a:blip r:embed="rId4"/>
              </a:buBlip>
            </a:pPr>
            <a:endParaRPr lang="es-ES" sz="400" kern="0" dirty="0" smtClean="0"/>
          </a:p>
          <a:p>
            <a:pPr algn="just"/>
            <a:r>
              <a:rPr lang="es-ES" sz="2200" kern="0" dirty="0" smtClean="0"/>
              <a:t>Por razones tecnológicas el tipo X requiere de 2 kg de MP, 4HH de MOD y 1HH de MOI. Para la fabricación del tipo Z requiere 1 kg de MP, 6HH de MOD y 4HH de MOI y del tipo Y se necesitas 2 kg de MP, 0HH de MOD y 2.5HH de MOI.</a:t>
            </a:r>
          </a:p>
          <a:p>
            <a:pPr algn="just"/>
            <a:endParaRPr lang="es-ES" sz="400" kern="0" dirty="0" smtClean="0"/>
          </a:p>
          <a:p>
            <a:pPr algn="just"/>
            <a:r>
              <a:rPr lang="es-ES" sz="2200" kern="0" dirty="0" smtClean="0"/>
              <a:t>Los precios de venta de los productos tipo X, tipo Z y tipo Y son de 8um, 12um y 10um respectivamente. La cantidad a producir es exactamente igual a la cantidad planeada de producción de cada tipo.</a:t>
            </a:r>
          </a:p>
          <a:p>
            <a:pPr algn="just"/>
            <a:endParaRPr lang="es-ES" sz="800" kern="0" dirty="0" smtClean="0"/>
          </a:p>
          <a:p>
            <a:pPr algn="just"/>
            <a:r>
              <a:rPr lang="es-ES" sz="2200" kern="0" dirty="0" smtClean="0"/>
              <a:t>Al gerente de producción se le pide determinar el plan de producción, si se sabe que no se puede modificar la tecnología.</a:t>
            </a:r>
          </a:p>
          <a:p>
            <a:pPr algn="just">
              <a:buBlip>
                <a:blip r:embed="rId4"/>
              </a:buBlip>
            </a:pPr>
            <a:endParaRPr lang="es-ES" sz="2200" kern="0" dirty="0" smtClean="0"/>
          </a:p>
          <a:p>
            <a:pPr algn="just"/>
            <a:endParaRPr lang="es-ES" sz="2200" kern="0" dirty="0" smtClean="0"/>
          </a:p>
          <a:p>
            <a:pPr algn="just"/>
            <a:r>
              <a:rPr lang="es-ES" sz="2200" kern="0" dirty="0" smtClean="0"/>
              <a:t> </a:t>
            </a:r>
            <a:endParaRPr lang="es-PE" sz="2200" kern="0" dirty="0" smtClean="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214422"/>
            <a:ext cx="8429684" cy="50006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457200" indent="-457200"/>
            <a:r>
              <a:rPr lang="es-PE" sz="2200" b="1" kern="0" dirty="0" smtClean="0">
                <a:solidFill>
                  <a:srgbClr val="92D050"/>
                </a:solidFill>
              </a:rPr>
              <a:t>1. Determinación de las variables de elección</a:t>
            </a:r>
          </a:p>
          <a:p>
            <a:pPr algn="just"/>
            <a:r>
              <a:rPr lang="es-PE" sz="2200" kern="0" dirty="0" smtClean="0"/>
              <a:t>X: Es el número de unidades a producir por el tipo X.</a:t>
            </a:r>
          </a:p>
          <a:p>
            <a:pPr algn="just"/>
            <a:r>
              <a:rPr lang="es-PE" sz="2200" kern="0" dirty="0" smtClean="0"/>
              <a:t>Z: Es el número de unidades a producir por el tipo Z.</a:t>
            </a:r>
          </a:p>
          <a:p>
            <a:pPr algn="just"/>
            <a:r>
              <a:rPr lang="es-PE" sz="2200" kern="0" dirty="0" smtClean="0"/>
              <a:t>Y: Es el número de unidades a producir por el tipo Y.</a:t>
            </a:r>
          </a:p>
          <a:p>
            <a:pPr algn="just"/>
            <a:endParaRPr lang="es-PE" sz="500" kern="0" dirty="0" smtClean="0"/>
          </a:p>
          <a:p>
            <a:pPr algn="just"/>
            <a:r>
              <a:rPr lang="es-PE" sz="2200" b="1" kern="0" dirty="0" smtClean="0">
                <a:solidFill>
                  <a:srgbClr val="92D050"/>
                </a:solidFill>
              </a:rPr>
              <a:t>2. Identificación de las restricciones explicitas</a:t>
            </a:r>
          </a:p>
          <a:p>
            <a:pPr algn="just"/>
            <a:endParaRPr lang="es-PE" sz="200" b="1" kern="0" dirty="0" smtClean="0">
              <a:solidFill>
                <a:srgbClr val="92D050"/>
              </a:solidFill>
            </a:endParaRPr>
          </a:p>
          <a:p>
            <a:pPr algn="just"/>
            <a:endParaRPr lang="es-PE" sz="2200" kern="0" dirty="0" smtClean="0"/>
          </a:p>
          <a:p>
            <a:pPr algn="just"/>
            <a:endParaRPr lang="es-PE" sz="2200" kern="0" dirty="0" smtClean="0"/>
          </a:p>
          <a:p>
            <a:pPr algn="just"/>
            <a:endParaRPr lang="es-PE" sz="2200" kern="0" dirty="0" smtClean="0"/>
          </a:p>
          <a:p>
            <a:pPr algn="just"/>
            <a:endParaRPr lang="es-PE" sz="800" kern="0" dirty="0" smtClean="0"/>
          </a:p>
          <a:p>
            <a:pPr algn="just"/>
            <a:endParaRPr lang="es-PE" sz="800" kern="0" dirty="0" smtClean="0"/>
          </a:p>
          <a:p>
            <a:pPr algn="just"/>
            <a:endParaRPr lang="es-PE" sz="800" kern="0" dirty="0" smtClean="0"/>
          </a:p>
          <a:p>
            <a:pPr algn="just"/>
            <a:endParaRPr lang="es-PE" sz="800" kern="0" dirty="0" smtClean="0"/>
          </a:p>
          <a:p>
            <a:pPr algn="just"/>
            <a:endParaRPr lang="es-PE" sz="800" kern="0" dirty="0" smtClean="0"/>
          </a:p>
          <a:p>
            <a:pPr algn="just"/>
            <a:r>
              <a:rPr lang="es-PE" sz="2200" kern="0" dirty="0" smtClean="0"/>
              <a:t>Matemáticamente las restricciones a satisfacer son: </a:t>
            </a:r>
          </a:p>
          <a:p>
            <a:pPr algn="just"/>
            <a:r>
              <a:rPr lang="es-PE" sz="2200" b="1" kern="0" dirty="0" smtClean="0">
                <a:solidFill>
                  <a:srgbClr val="92D050"/>
                </a:solidFill>
              </a:rPr>
              <a:t>                                               </a:t>
            </a:r>
            <a:r>
              <a:rPr lang="es-PE" sz="2200" kern="0" dirty="0" smtClean="0"/>
              <a:t>  (Restricciones de MP)</a:t>
            </a:r>
          </a:p>
          <a:p>
            <a:pPr algn="just"/>
            <a:endParaRPr lang="es-PE" sz="200" kern="0" dirty="0" smtClean="0"/>
          </a:p>
          <a:p>
            <a:pPr algn="just"/>
            <a:endParaRPr lang="es-PE" sz="200" kern="0" dirty="0" smtClean="0"/>
          </a:p>
          <a:p>
            <a:pPr algn="just"/>
            <a:r>
              <a:rPr lang="es-PE" sz="2200" b="1" kern="0" dirty="0" smtClean="0">
                <a:solidFill>
                  <a:srgbClr val="92D050"/>
                </a:solidFill>
              </a:rPr>
              <a:t>                                                 </a:t>
            </a:r>
            <a:r>
              <a:rPr lang="es-PE" sz="2200" kern="0" dirty="0" smtClean="0"/>
              <a:t>(Restricciones de MOD)</a:t>
            </a:r>
          </a:p>
          <a:p>
            <a:pPr algn="just"/>
            <a:endParaRPr lang="es-PE" sz="200" kern="0" dirty="0" smtClean="0"/>
          </a:p>
          <a:p>
            <a:pPr algn="just"/>
            <a:endParaRPr lang="es-PE" sz="200" kern="0" dirty="0" smtClean="0"/>
          </a:p>
          <a:p>
            <a:pPr algn="just"/>
            <a:r>
              <a:rPr lang="es-PE" sz="2200" b="1" kern="0" dirty="0" smtClean="0">
                <a:solidFill>
                  <a:srgbClr val="92D050"/>
                </a:solidFill>
              </a:rPr>
              <a:t>                                                 </a:t>
            </a:r>
            <a:r>
              <a:rPr lang="es-PE" sz="2200" kern="0" dirty="0" smtClean="0"/>
              <a:t>(Restricciones de MOI)</a:t>
            </a:r>
            <a:endParaRPr lang="es-PE" sz="2200" b="1" kern="0" dirty="0" smtClean="0">
              <a:solidFill>
                <a:srgbClr val="92D050"/>
              </a:solidFill>
            </a:endParaRPr>
          </a:p>
          <a:p>
            <a:pPr algn="just"/>
            <a:endParaRPr lang="es-PE" sz="2200" b="1" kern="0" dirty="0" smtClean="0">
              <a:solidFill>
                <a:srgbClr val="92D050"/>
              </a:solidFill>
            </a:endParaRPr>
          </a:p>
          <a:p>
            <a:pPr algn="just"/>
            <a:endParaRPr lang="es-PE" sz="2200" kern="0" dirty="0" smtClean="0"/>
          </a:p>
          <a:p>
            <a:pPr algn="just"/>
            <a:endParaRPr lang="es-PE" sz="800" kern="0" dirty="0" smtClean="0"/>
          </a:p>
        </p:txBody>
      </p:sp>
      <p:graphicFrame>
        <p:nvGraphicFramePr>
          <p:cNvPr id="9" name="8 Objeto"/>
          <p:cNvGraphicFramePr>
            <a:graphicFrameLocks noChangeAspect="1"/>
          </p:cNvGraphicFramePr>
          <p:nvPr/>
        </p:nvGraphicFramePr>
        <p:xfrm>
          <a:off x="831850" y="5000625"/>
          <a:ext cx="2478088" cy="357188"/>
        </p:xfrm>
        <a:graphic>
          <a:graphicData uri="http://schemas.openxmlformats.org/presentationml/2006/ole">
            <p:oleObj spid="_x0000_s118786" name="Ecuación" r:id="rId5" imgW="1333440" imgH="177480" progId="Equation.3">
              <p:embed/>
            </p:oleObj>
          </a:graphicData>
        </a:graphic>
      </p:graphicFrame>
      <p:graphicFrame>
        <p:nvGraphicFramePr>
          <p:cNvPr id="118787" name="Object 3"/>
          <p:cNvGraphicFramePr>
            <a:graphicFrameLocks noChangeAspect="1"/>
          </p:cNvGraphicFramePr>
          <p:nvPr/>
        </p:nvGraphicFramePr>
        <p:xfrm>
          <a:off x="773113" y="5429250"/>
          <a:ext cx="2595562" cy="357188"/>
        </p:xfrm>
        <a:graphic>
          <a:graphicData uri="http://schemas.openxmlformats.org/presentationml/2006/ole">
            <p:oleObj spid="_x0000_s118787" name="Ecuación" r:id="rId6" imgW="1396800" imgH="177480" progId="Equation.3">
              <p:embed/>
            </p:oleObj>
          </a:graphicData>
        </a:graphic>
      </p:graphicFrame>
      <p:graphicFrame>
        <p:nvGraphicFramePr>
          <p:cNvPr id="118788" name="Object 4"/>
          <p:cNvGraphicFramePr>
            <a:graphicFrameLocks noChangeAspect="1"/>
          </p:cNvGraphicFramePr>
          <p:nvPr/>
        </p:nvGraphicFramePr>
        <p:xfrm>
          <a:off x="774700" y="5786438"/>
          <a:ext cx="2667000" cy="357187"/>
        </p:xfrm>
        <a:graphic>
          <a:graphicData uri="http://schemas.openxmlformats.org/presentationml/2006/ole">
            <p:oleObj spid="_x0000_s118788" name="Ecuación" r:id="rId7" imgW="1434960" imgH="177480" progId="Equation.3">
              <p:embed/>
            </p:oleObj>
          </a:graphicData>
        </a:graphic>
      </p:graphicFrame>
      <p:graphicFrame>
        <p:nvGraphicFramePr>
          <p:cNvPr id="11" name="10 Tabla"/>
          <p:cNvGraphicFramePr>
            <a:graphicFrameLocks noGrp="1"/>
          </p:cNvGraphicFramePr>
          <p:nvPr/>
        </p:nvGraphicFramePr>
        <p:xfrm>
          <a:off x="714348" y="3071810"/>
          <a:ext cx="7929618" cy="1524000"/>
        </p:xfrm>
        <a:graphic>
          <a:graphicData uri="http://schemas.openxmlformats.org/drawingml/2006/table">
            <a:tbl>
              <a:tblPr/>
              <a:tblGrid>
                <a:gridCol w="2807381"/>
                <a:gridCol w="1206682"/>
                <a:gridCol w="775722"/>
                <a:gridCol w="849602"/>
                <a:gridCol w="812663"/>
                <a:gridCol w="1477568"/>
              </a:tblGrid>
              <a:tr h="300040">
                <a:tc rowSpan="2">
                  <a:txBody>
                    <a:bodyPr/>
                    <a:lstStyle/>
                    <a:p>
                      <a:pPr algn="ctr" fontAlgn="ctr"/>
                      <a:r>
                        <a:rPr lang="es-ES" sz="2000" b="0" i="0" u="none" strike="noStrike" dirty="0">
                          <a:solidFill>
                            <a:srgbClr val="000000"/>
                          </a:solidFill>
                          <a:latin typeface="Calibri"/>
                        </a:rPr>
                        <a:t>Restricciones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rowSpan="2">
                  <a:txBody>
                    <a:bodyPr/>
                    <a:lstStyle/>
                    <a:p>
                      <a:pPr algn="ctr" fontAlgn="ctr"/>
                      <a:r>
                        <a:rPr lang="es-ES" sz="2000" b="0" i="0" u="none" strike="noStrike" dirty="0">
                          <a:solidFill>
                            <a:srgbClr val="000000"/>
                          </a:solidFill>
                          <a:latin typeface="Calibri"/>
                        </a:rPr>
                        <a:t>Unidades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gridSpan="3">
                  <a:txBody>
                    <a:bodyPr/>
                    <a:lstStyle/>
                    <a:p>
                      <a:pPr algn="ctr" fontAlgn="b"/>
                      <a:r>
                        <a:rPr lang="es-ES" sz="2000" b="0" i="0" u="none" strike="noStrike" dirty="0">
                          <a:solidFill>
                            <a:srgbClr val="000000"/>
                          </a:solidFill>
                          <a:latin typeface="Calibri"/>
                        </a:rPr>
                        <a:t>Tipo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hMerge="1">
                  <a:txBody>
                    <a:bodyPr/>
                    <a:lstStyle/>
                    <a:p>
                      <a:endParaRPr lang="es-ES"/>
                    </a:p>
                  </a:txBody>
                  <a:tcPr/>
                </a:tc>
                <a:tc hMerge="1">
                  <a:txBody>
                    <a:bodyPr/>
                    <a:lstStyle/>
                    <a:p>
                      <a:endParaRPr lang="es-ES"/>
                    </a:p>
                  </a:txBody>
                  <a:tcPr/>
                </a:tc>
                <a:tc>
                  <a:txBody>
                    <a:bodyPr/>
                    <a:lstStyle/>
                    <a:p>
                      <a:pPr algn="ctr" fontAlgn="b"/>
                      <a:r>
                        <a:rPr lang="es-ES" sz="2000" b="0" i="0" u="none" strike="noStrike" dirty="0">
                          <a:solidFill>
                            <a:srgbClr val="000000"/>
                          </a:solidFill>
                          <a:latin typeface="Calibri"/>
                        </a:rPr>
                        <a:t>Total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7E4BC"/>
                    </a:solidFill>
                  </a:tcPr>
                </a:tc>
              </a:tr>
              <a:tr h="300040">
                <a:tc vMerge="1">
                  <a:txBody>
                    <a:bodyPr/>
                    <a:lstStyle/>
                    <a:p>
                      <a:endParaRPr lang="es-ES"/>
                    </a:p>
                  </a:txBody>
                  <a:tcPr/>
                </a:tc>
                <a:tc vMerge="1">
                  <a:txBody>
                    <a:bodyPr/>
                    <a:lstStyle/>
                    <a:p>
                      <a:endParaRPr lang="es-ES"/>
                    </a:p>
                  </a:txBody>
                  <a:tcPr/>
                </a:tc>
                <a:tc>
                  <a:txBody>
                    <a:bodyPr/>
                    <a:lstStyle/>
                    <a:p>
                      <a:pPr algn="ctr" fontAlgn="b"/>
                      <a:r>
                        <a:rPr lang="es-ES" sz="2000" b="0" i="0" u="none" strike="noStrike">
                          <a:solidFill>
                            <a:srgbClr val="000000"/>
                          </a:solidFill>
                          <a:latin typeface="Calibri"/>
                        </a:rPr>
                        <a:t>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ES" sz="2000" b="0" i="0" u="none" strike="noStrike">
                          <a:solidFill>
                            <a:srgbClr val="000000"/>
                          </a:solidFill>
                          <a:latin typeface="Calibri"/>
                        </a:rPr>
                        <a:t>Z</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b"/>
                      <a:r>
                        <a:rPr lang="es-ES" sz="2000" b="0" i="0" u="none" strike="noStrike">
                          <a:solidFill>
                            <a:srgbClr val="000000"/>
                          </a:solidFill>
                          <a:latin typeface="Calibri"/>
                        </a:rPr>
                        <a:t>Y</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6D0A"/>
                    </a:solidFill>
                  </a:tcPr>
                </a:tc>
                <a:tc>
                  <a:txBody>
                    <a:bodyPr/>
                    <a:lstStyle/>
                    <a:p>
                      <a:pPr algn="ctr" fontAlgn="b"/>
                      <a:r>
                        <a:rPr lang="es-ES" sz="2000" b="0" i="0" u="none" strike="noStrike" dirty="0">
                          <a:solidFill>
                            <a:srgbClr val="000000"/>
                          </a:solidFill>
                          <a:latin typeface="Calibri"/>
                        </a:rPr>
                        <a:t>Disponible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7E4BC"/>
                    </a:solidFill>
                  </a:tcPr>
                </a:tc>
              </a:tr>
              <a:tr h="300040">
                <a:tc>
                  <a:txBody>
                    <a:bodyPr/>
                    <a:lstStyle/>
                    <a:p>
                      <a:pPr algn="l" fontAlgn="b"/>
                      <a:r>
                        <a:rPr lang="es-ES" sz="2000" b="0" i="0" u="none" strike="noStrike">
                          <a:solidFill>
                            <a:srgbClr val="000000"/>
                          </a:solidFill>
                          <a:latin typeface="Calibri"/>
                        </a:rPr>
                        <a:t>Materia prima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2000" b="0" i="0" u="none" strike="noStrike">
                          <a:solidFill>
                            <a:srgbClr val="000000"/>
                          </a:solidFill>
                          <a:latin typeface="Calibri"/>
                        </a:rPr>
                        <a:t>kg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a:solidFill>
                            <a:srgbClr val="000000"/>
                          </a:solidFill>
                          <a:latin typeface="Calibri"/>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smtClean="0">
                          <a:solidFill>
                            <a:srgbClr val="000000"/>
                          </a:solidFill>
                          <a:latin typeface="Calibri"/>
                        </a:rPr>
                        <a:t>1</a:t>
                      </a:r>
                      <a:endParaRPr lang="es-ES" sz="20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smtClean="0">
                          <a:solidFill>
                            <a:srgbClr val="000000"/>
                          </a:solidFill>
                          <a:latin typeface="Calibri"/>
                        </a:rPr>
                        <a:t>80</a:t>
                      </a:r>
                      <a:endParaRPr lang="es-ES" sz="20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0040">
                <a:tc>
                  <a:txBody>
                    <a:bodyPr/>
                    <a:lstStyle/>
                    <a:p>
                      <a:pPr algn="l" fontAlgn="b"/>
                      <a:r>
                        <a:rPr lang="es-ES" sz="2000" b="0" i="0" u="none" strike="noStrike">
                          <a:solidFill>
                            <a:srgbClr val="000000"/>
                          </a:solidFill>
                          <a:latin typeface="Calibri"/>
                        </a:rPr>
                        <a:t>Mano de obra directa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2000" b="0" i="0" u="none" strike="noStrike">
                          <a:solidFill>
                            <a:srgbClr val="000000"/>
                          </a:solidFill>
                          <a:latin typeface="Calibri"/>
                        </a:rPr>
                        <a:t>HH</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a:solidFill>
                            <a:srgbClr val="000000"/>
                          </a:solidFill>
                          <a:latin typeface="Calibri"/>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a:solidFill>
                            <a:srgbClr val="000000"/>
                          </a:solidFill>
                          <a:latin typeface="Calibri"/>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smtClean="0">
                          <a:solidFill>
                            <a:srgbClr val="000000"/>
                          </a:solidFill>
                          <a:latin typeface="Calibri"/>
                        </a:rPr>
                        <a:t>4</a:t>
                      </a:r>
                      <a:endParaRPr lang="es-ES" sz="20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smtClean="0">
                          <a:solidFill>
                            <a:srgbClr val="000000"/>
                          </a:solidFill>
                          <a:latin typeface="Calibri"/>
                        </a:rPr>
                        <a:t>160</a:t>
                      </a:r>
                      <a:endParaRPr lang="es-ES" sz="20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0040">
                <a:tc>
                  <a:txBody>
                    <a:bodyPr/>
                    <a:lstStyle/>
                    <a:p>
                      <a:pPr algn="l" fontAlgn="b"/>
                      <a:r>
                        <a:rPr lang="es-ES" sz="2000" b="0" i="0" u="none" strike="noStrike">
                          <a:solidFill>
                            <a:srgbClr val="000000"/>
                          </a:solidFill>
                          <a:latin typeface="Calibri"/>
                        </a:rPr>
                        <a:t>Mano de obra Indirecta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2000" b="0" i="0" u="none" strike="noStrike" dirty="0">
                          <a:solidFill>
                            <a:srgbClr val="000000"/>
                          </a:solidFill>
                          <a:latin typeface="Calibri"/>
                        </a:rPr>
                        <a:t>HH</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smtClean="0">
                          <a:solidFill>
                            <a:srgbClr val="000000"/>
                          </a:solidFill>
                          <a:latin typeface="Calibri"/>
                        </a:rPr>
                        <a:t>0</a:t>
                      </a:r>
                      <a:endParaRPr lang="es-ES" sz="20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smtClean="0">
                          <a:solidFill>
                            <a:srgbClr val="000000"/>
                          </a:solidFill>
                          <a:latin typeface="Calibri"/>
                        </a:rPr>
                        <a:t>2.5</a:t>
                      </a:r>
                      <a:endParaRPr lang="es-ES" sz="20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smtClean="0">
                          <a:solidFill>
                            <a:srgbClr val="000000"/>
                          </a:solidFill>
                          <a:latin typeface="Calibri"/>
                        </a:rPr>
                        <a:t>120</a:t>
                      </a:r>
                      <a:endParaRPr lang="es-ES" sz="20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2" name="11 Llamada rectangular redondeada"/>
          <p:cNvSpPr/>
          <p:nvPr/>
        </p:nvSpPr>
        <p:spPr>
          <a:xfrm>
            <a:off x="357158" y="6215082"/>
            <a:ext cx="2500330" cy="285752"/>
          </a:xfrm>
          <a:prstGeom prst="wedgeRoundRectCallout">
            <a:avLst>
              <a:gd name="adj1" fmla="val -50525"/>
              <a:gd name="adj2" fmla="val -42834"/>
              <a:gd name="adj3" fmla="val 16667"/>
            </a:avLst>
          </a:prstGeom>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ES" dirty="0" smtClean="0"/>
              <a:t>Función de restricción</a:t>
            </a:r>
          </a:p>
        </p:txBody>
      </p:sp>
      <p:sp>
        <p:nvSpPr>
          <p:cNvPr id="14" name="13 Llamada rectangular redondeada"/>
          <p:cNvSpPr/>
          <p:nvPr/>
        </p:nvSpPr>
        <p:spPr>
          <a:xfrm>
            <a:off x="3071802" y="6143644"/>
            <a:ext cx="1285884" cy="357190"/>
          </a:xfrm>
          <a:prstGeom prst="wedgeRoundRectCallout">
            <a:avLst>
              <a:gd name="adj1" fmla="val -94502"/>
              <a:gd name="adj2" fmla="val -57499"/>
              <a:gd name="adj3" fmla="val 16667"/>
            </a:avLst>
          </a:prstGeom>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ES" dirty="0" smtClean="0"/>
              <a:t>Limitación</a:t>
            </a:r>
          </a:p>
        </p:txBody>
      </p:sp>
      <p:sp>
        <p:nvSpPr>
          <p:cNvPr id="15" name="14 Llamada rectangular redondeada"/>
          <p:cNvSpPr/>
          <p:nvPr/>
        </p:nvSpPr>
        <p:spPr>
          <a:xfrm>
            <a:off x="5429256" y="6072206"/>
            <a:ext cx="3214710" cy="357190"/>
          </a:xfrm>
          <a:prstGeom prst="wedgeRoundRectCallout">
            <a:avLst>
              <a:gd name="adj1" fmla="val -126798"/>
              <a:gd name="adj2" fmla="val -45500"/>
              <a:gd name="adj3" fmla="val 16667"/>
            </a:avLst>
          </a:prstGeom>
          <a:ln>
            <a:solidFill>
              <a:srgbClr val="92D050"/>
            </a:solidFill>
          </a:ln>
        </p:spPr>
        <p:style>
          <a:lnRef idx="2">
            <a:schemeClr val="accent6"/>
          </a:lnRef>
          <a:fillRef idx="1">
            <a:schemeClr val="lt1"/>
          </a:fillRef>
          <a:effectRef idx="0">
            <a:schemeClr val="accent6"/>
          </a:effectRef>
          <a:fontRef idx="minor">
            <a:schemeClr val="dk1"/>
          </a:fontRef>
        </p:style>
        <p:txBody>
          <a:bodyPr rtlCol="0" anchor="ctr"/>
          <a:lstStyle/>
          <a:p>
            <a:r>
              <a:rPr lang="es-ES" dirty="0" smtClean="0"/>
              <a:t>Lado derecho de la desigualdad</a:t>
            </a:r>
          </a:p>
        </p:txBody>
      </p:sp>
      <p:sp>
        <p:nvSpPr>
          <p:cNvPr id="16" name="15 Cerrar llave"/>
          <p:cNvSpPr/>
          <p:nvPr/>
        </p:nvSpPr>
        <p:spPr>
          <a:xfrm rot="5400000">
            <a:off x="1464447" y="5322107"/>
            <a:ext cx="142876" cy="1643074"/>
          </a:xfrm>
          <a:prstGeom prst="rightBrace">
            <a:avLst/>
          </a:prstGeom>
          <a:ln>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dirty="0">
              <a:solidFill>
                <a:srgbClr val="92D050"/>
              </a:solidFill>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214422"/>
            <a:ext cx="8572560" cy="521497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457200" indent="-457200"/>
            <a:r>
              <a:rPr lang="es-PE" sz="2200" b="1" kern="0" dirty="0" smtClean="0">
                <a:solidFill>
                  <a:srgbClr val="92D050"/>
                </a:solidFill>
              </a:rPr>
              <a:t>3. Restricciones de no negatividad</a:t>
            </a:r>
          </a:p>
          <a:p>
            <a:pPr algn="just"/>
            <a:r>
              <a:rPr lang="es-PE" sz="2200" kern="0" dirty="0" smtClean="0"/>
              <a:t>X ≥ 0: Condición de no negatividad de la producción de unid. de tipo X.</a:t>
            </a:r>
          </a:p>
          <a:p>
            <a:pPr algn="just"/>
            <a:r>
              <a:rPr lang="es-PE" sz="2200" kern="0" dirty="0" smtClean="0"/>
              <a:t>Z  ≥ 0: Condición de no negatividad de la producción de unid. de tipo Z.</a:t>
            </a:r>
          </a:p>
          <a:p>
            <a:pPr algn="just"/>
            <a:r>
              <a:rPr lang="es-PE" sz="2200" kern="0" dirty="0" smtClean="0"/>
              <a:t>Y  ≥ 0: Condición de no negatividad de la producción de unid. de tipo Y.</a:t>
            </a:r>
          </a:p>
          <a:p>
            <a:pPr algn="just"/>
            <a:r>
              <a:rPr lang="es-PE" sz="2200" kern="0" dirty="0" smtClean="0"/>
              <a:t>La no negatividad admite la posibilidad de valores cero. </a:t>
            </a:r>
          </a:p>
          <a:p>
            <a:pPr algn="just"/>
            <a:r>
              <a:rPr lang="es-PE" sz="2200" kern="0" dirty="0" smtClean="0">
                <a:solidFill>
                  <a:srgbClr val="FF0000"/>
                </a:solidFill>
              </a:rPr>
              <a:t>Nota: </a:t>
            </a:r>
            <a:r>
              <a:rPr lang="es-PE" sz="2200" kern="0" dirty="0" smtClean="0"/>
              <a:t>Otras limitaciones son aquellas que limitan los valores  X, Z e Y a enteros únicamente (programación entera).</a:t>
            </a:r>
          </a:p>
          <a:p>
            <a:pPr algn="just"/>
            <a:endParaRPr lang="es-PE" sz="500" kern="0" dirty="0" smtClean="0"/>
          </a:p>
          <a:p>
            <a:pPr algn="just"/>
            <a:r>
              <a:rPr lang="es-PE" sz="2200" b="1" kern="0" dirty="0" smtClean="0">
                <a:solidFill>
                  <a:srgbClr val="92D050"/>
                </a:solidFill>
              </a:rPr>
              <a:t>4. Identificación de las divergencias</a:t>
            </a:r>
          </a:p>
          <a:p>
            <a:pPr algn="just"/>
            <a:endParaRPr lang="es-PE" sz="200" b="1" kern="0" dirty="0" smtClean="0">
              <a:solidFill>
                <a:srgbClr val="92D050"/>
              </a:solidFill>
            </a:endParaRPr>
          </a:p>
          <a:p>
            <a:pPr algn="just"/>
            <a:r>
              <a:rPr lang="es-PE" sz="2200" kern="0" dirty="0" smtClean="0"/>
              <a:t>Para una restricción de tipo ≤ su divergencia se define como la diferencia el lado derecho de la restricción y la función de restricción.</a:t>
            </a:r>
            <a:endParaRPr lang="es-PE" sz="1000" kern="0" dirty="0" smtClean="0"/>
          </a:p>
          <a:p>
            <a:pPr algn="just"/>
            <a:endParaRPr lang="es-PE" sz="1000" kern="0" dirty="0" smtClean="0"/>
          </a:p>
          <a:p>
            <a:pPr algn="just"/>
            <a:r>
              <a:rPr lang="es-PE" sz="2200" kern="0" dirty="0" smtClean="0"/>
              <a:t>                               Variable holgura.</a:t>
            </a:r>
            <a:endParaRPr lang="es-PE" sz="200" kern="0" dirty="0" smtClean="0"/>
          </a:p>
          <a:p>
            <a:pPr algn="just"/>
            <a:endParaRPr lang="es-PE" sz="200" kern="0" dirty="0" smtClean="0"/>
          </a:p>
          <a:p>
            <a:pPr algn="just"/>
            <a:endParaRPr lang="es-PE" sz="200" kern="0" dirty="0" smtClean="0"/>
          </a:p>
          <a:p>
            <a:pPr algn="just"/>
            <a:r>
              <a:rPr lang="es-PE" sz="2200" b="1" kern="0" dirty="0" smtClean="0">
                <a:solidFill>
                  <a:srgbClr val="92D050"/>
                </a:solidFill>
              </a:rPr>
              <a:t>                               </a:t>
            </a:r>
            <a:r>
              <a:rPr lang="es-PE" sz="2200" kern="0" dirty="0" smtClean="0"/>
              <a:t>Variable de holgura no definida.</a:t>
            </a:r>
            <a:endParaRPr lang="es-PE" sz="1000" kern="0" dirty="0" smtClean="0"/>
          </a:p>
          <a:p>
            <a:pPr algn="just"/>
            <a:endParaRPr lang="es-PE" sz="1000" kern="0" dirty="0" smtClean="0"/>
          </a:p>
          <a:p>
            <a:pPr algn="just"/>
            <a:r>
              <a:rPr lang="es-PE" sz="2200" kern="0" dirty="0" smtClean="0"/>
              <a:t>En el problema las restricciones MP, MOD y MOI se pueden identificar las variables de holgura como:</a:t>
            </a:r>
          </a:p>
          <a:p>
            <a:pPr algn="just"/>
            <a:endParaRPr lang="es-PE" sz="200" b="1" kern="0" dirty="0" smtClean="0">
              <a:solidFill>
                <a:srgbClr val="92D050"/>
              </a:solidFill>
            </a:endParaRPr>
          </a:p>
          <a:p>
            <a:pPr algn="just"/>
            <a:endParaRPr lang="es-PE" sz="2200" b="1" kern="0" dirty="0" smtClean="0">
              <a:solidFill>
                <a:srgbClr val="92D050"/>
              </a:solidFill>
            </a:endParaRPr>
          </a:p>
          <a:p>
            <a:pPr algn="just"/>
            <a:endParaRPr lang="es-PE" sz="2200" kern="0" dirty="0" smtClean="0"/>
          </a:p>
          <a:p>
            <a:pPr algn="just"/>
            <a:endParaRPr lang="es-PE" sz="800" kern="0" dirty="0" smtClean="0"/>
          </a:p>
        </p:txBody>
      </p:sp>
      <p:graphicFrame>
        <p:nvGraphicFramePr>
          <p:cNvPr id="9" name="8 Objeto"/>
          <p:cNvGraphicFramePr>
            <a:graphicFrameLocks noChangeAspect="1"/>
          </p:cNvGraphicFramePr>
          <p:nvPr/>
        </p:nvGraphicFramePr>
        <p:xfrm>
          <a:off x="428596" y="4857760"/>
          <a:ext cx="1815713" cy="387352"/>
        </p:xfrm>
        <a:graphic>
          <a:graphicData uri="http://schemas.openxmlformats.org/presentationml/2006/ole">
            <p:oleObj spid="_x0000_s128001" name="Ecuación" r:id="rId5" imgW="952200" imgH="203040" progId="Equation.3">
              <p:embed/>
            </p:oleObj>
          </a:graphicData>
        </a:graphic>
      </p:graphicFrame>
      <p:graphicFrame>
        <p:nvGraphicFramePr>
          <p:cNvPr id="128002" name="Object 2"/>
          <p:cNvGraphicFramePr>
            <a:graphicFrameLocks noChangeAspect="1"/>
          </p:cNvGraphicFramePr>
          <p:nvPr/>
        </p:nvGraphicFramePr>
        <p:xfrm>
          <a:off x="428596" y="5286388"/>
          <a:ext cx="1816100" cy="387350"/>
        </p:xfrm>
        <a:graphic>
          <a:graphicData uri="http://schemas.openxmlformats.org/presentationml/2006/ole">
            <p:oleObj spid="_x0000_s128002" name="Ecuación" r:id="rId6" imgW="952200" imgH="203040" progId="Equation.3">
              <p:embed/>
            </p:oleObj>
          </a:graphicData>
        </a:graphic>
      </p:graphicFrame>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graphicFrame>
        <p:nvGraphicFramePr>
          <p:cNvPr id="9" name="8 Tabla"/>
          <p:cNvGraphicFramePr>
            <a:graphicFrameLocks noGrp="1"/>
          </p:cNvGraphicFramePr>
          <p:nvPr/>
        </p:nvGraphicFramePr>
        <p:xfrm>
          <a:off x="285720" y="1274758"/>
          <a:ext cx="8572561" cy="2511432"/>
        </p:xfrm>
        <a:graphic>
          <a:graphicData uri="http://schemas.openxmlformats.org/drawingml/2006/table">
            <a:tbl>
              <a:tblPr/>
              <a:tblGrid>
                <a:gridCol w="2357454"/>
                <a:gridCol w="1054996"/>
                <a:gridCol w="1302460"/>
                <a:gridCol w="1643074"/>
                <a:gridCol w="2214577"/>
              </a:tblGrid>
              <a:tr h="566231">
                <a:tc rowSpan="2">
                  <a:txBody>
                    <a:bodyPr/>
                    <a:lstStyle/>
                    <a:p>
                      <a:pPr algn="ctr" fontAlgn="ctr"/>
                      <a:r>
                        <a:rPr lang="es-ES" sz="1900" b="0" i="0" u="none" strike="noStrike" dirty="0">
                          <a:solidFill>
                            <a:srgbClr val="000000"/>
                          </a:solidFill>
                          <a:latin typeface="Calibri"/>
                        </a:rPr>
                        <a:t>Restricciones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rowSpan="2">
                  <a:txBody>
                    <a:bodyPr/>
                    <a:lstStyle/>
                    <a:p>
                      <a:pPr algn="ctr" fontAlgn="ctr"/>
                      <a:r>
                        <a:rPr lang="es-ES" sz="1900" b="0" i="0" u="none" strike="noStrike" dirty="0">
                          <a:solidFill>
                            <a:srgbClr val="000000"/>
                          </a:solidFill>
                          <a:latin typeface="Calibri"/>
                        </a:rPr>
                        <a:t>Unidades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b"/>
                      <a:r>
                        <a:rPr lang="es-ES" sz="1900" b="0" i="0" u="none" strike="noStrike">
                          <a:solidFill>
                            <a:srgbClr val="000000"/>
                          </a:solidFill>
                          <a:latin typeface="Calibri"/>
                        </a:rPr>
                        <a:t>Total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C000"/>
                    </a:solidFill>
                  </a:tcPr>
                </a:tc>
                <a:tc>
                  <a:txBody>
                    <a:bodyPr/>
                    <a:lstStyle/>
                    <a:p>
                      <a:pPr algn="ctr" fontAlgn="ctr"/>
                      <a:r>
                        <a:rPr lang="es-ES" sz="1900" b="0" i="0" u="none" strike="noStrike">
                          <a:solidFill>
                            <a:srgbClr val="000000"/>
                          </a:solidFill>
                          <a:latin typeface="Calibri"/>
                        </a:rPr>
                        <a:t>Funión de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8DB4E3"/>
                    </a:solidFill>
                  </a:tcPr>
                </a:tc>
                <a:tc>
                  <a:txBody>
                    <a:bodyPr/>
                    <a:lstStyle/>
                    <a:p>
                      <a:pPr algn="ctr" fontAlgn="b"/>
                      <a:r>
                        <a:rPr lang="es-ES" sz="1900" b="0" i="0" u="none" strike="noStrike">
                          <a:solidFill>
                            <a:srgbClr val="000000"/>
                          </a:solidFill>
                          <a:latin typeface="Calibri"/>
                        </a:rPr>
                        <a:t>Variable de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r>
              <a:tr h="362741">
                <a:tc vMerge="1">
                  <a:txBody>
                    <a:bodyPr/>
                    <a:lstStyle/>
                    <a:p>
                      <a:endParaRPr lang="es-ES"/>
                    </a:p>
                  </a:txBody>
                  <a:tcPr/>
                </a:tc>
                <a:tc vMerge="1">
                  <a:txBody>
                    <a:bodyPr/>
                    <a:lstStyle/>
                    <a:p>
                      <a:endParaRPr lang="es-ES"/>
                    </a:p>
                  </a:txBody>
                  <a:tcPr/>
                </a:tc>
                <a:tc>
                  <a:txBody>
                    <a:bodyPr/>
                    <a:lstStyle/>
                    <a:p>
                      <a:pPr algn="ctr" fontAlgn="b"/>
                      <a:r>
                        <a:rPr lang="es-ES" sz="1900" b="0" i="0" u="none" strike="noStrike" dirty="0">
                          <a:solidFill>
                            <a:srgbClr val="000000"/>
                          </a:solidFill>
                          <a:latin typeface="Calibri"/>
                        </a:rPr>
                        <a:t>Disponible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s-ES" sz="1900" b="0" i="0" u="none" strike="noStrike" dirty="0">
                          <a:solidFill>
                            <a:srgbClr val="000000"/>
                          </a:solidFill>
                          <a:latin typeface="Calibri"/>
                        </a:rPr>
                        <a:t>restricción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s-ES" sz="1900" b="0" i="0" u="none" strike="noStrike">
                          <a:solidFill>
                            <a:srgbClr val="000000"/>
                          </a:solidFill>
                          <a:latin typeface="Calibri"/>
                        </a:rPr>
                        <a:t>Holgura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92D050"/>
                    </a:solidFill>
                  </a:tcPr>
                </a:tc>
              </a:tr>
              <a:tr h="503274">
                <a:tc>
                  <a:txBody>
                    <a:bodyPr/>
                    <a:lstStyle/>
                    <a:p>
                      <a:pPr algn="l" fontAlgn="b"/>
                      <a:r>
                        <a:rPr lang="es-ES" sz="1900" b="0" i="0" u="none" strike="noStrike" dirty="0" smtClean="0">
                          <a:solidFill>
                            <a:srgbClr val="000000"/>
                          </a:solidFill>
                          <a:latin typeface="Calibri"/>
                        </a:rPr>
                        <a:t>  Materia </a:t>
                      </a:r>
                      <a:r>
                        <a:rPr lang="es-ES" sz="1900" b="0" i="0" u="none" strike="noStrike" dirty="0">
                          <a:solidFill>
                            <a:srgbClr val="000000"/>
                          </a:solidFill>
                          <a:latin typeface="Calibri"/>
                        </a:rPr>
                        <a:t>prima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900" b="0" i="0" u="none" strike="noStrike">
                          <a:solidFill>
                            <a:srgbClr val="000000"/>
                          </a:solidFill>
                          <a:latin typeface="Calibri"/>
                        </a:rPr>
                        <a:t>kg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900" b="0" i="0" u="none" strike="noStrike" dirty="0" smtClean="0">
                          <a:solidFill>
                            <a:srgbClr val="000000"/>
                          </a:solidFill>
                          <a:latin typeface="Calibri"/>
                        </a:rPr>
                        <a:t>80</a:t>
                      </a:r>
                      <a:endParaRPr lang="es-ES" sz="19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900" b="0" i="0" u="none" strike="noStrike" dirty="0">
                          <a:solidFill>
                            <a:srgbClr val="000000"/>
                          </a:solidFill>
                          <a:latin typeface="Calibri"/>
                        </a:rPr>
                        <a:t> </a:t>
                      </a:r>
                      <a:r>
                        <a:rPr lang="es-ES" sz="1900" b="0" i="0" u="none" strike="noStrike" dirty="0" smtClean="0">
                          <a:solidFill>
                            <a:srgbClr val="000000"/>
                          </a:solidFill>
                          <a:latin typeface="Calibri"/>
                        </a:rPr>
                        <a:t>2X </a:t>
                      </a:r>
                      <a:r>
                        <a:rPr lang="es-ES" sz="1900" b="0" i="0" u="none" strike="noStrike" dirty="0">
                          <a:solidFill>
                            <a:srgbClr val="000000"/>
                          </a:solidFill>
                          <a:latin typeface="Calibri"/>
                        </a:rPr>
                        <a:t>+ </a:t>
                      </a:r>
                      <a:r>
                        <a:rPr lang="es-ES" sz="1900" b="0" i="0" u="none" strike="noStrike" dirty="0" smtClean="0">
                          <a:solidFill>
                            <a:srgbClr val="000000"/>
                          </a:solidFill>
                          <a:latin typeface="Calibri"/>
                        </a:rPr>
                        <a:t>4Z </a:t>
                      </a:r>
                      <a:r>
                        <a:rPr lang="es-ES" sz="1900" b="0" i="0" u="none" strike="noStrike" dirty="0">
                          <a:solidFill>
                            <a:srgbClr val="000000"/>
                          </a:solidFill>
                          <a:latin typeface="Calibri"/>
                        </a:rPr>
                        <a:t>+ </a:t>
                      </a:r>
                      <a:r>
                        <a:rPr lang="es-ES" sz="1900" b="0" i="0" u="none" strike="noStrike" dirty="0" smtClean="0">
                          <a:solidFill>
                            <a:srgbClr val="000000"/>
                          </a:solidFill>
                          <a:latin typeface="Calibri"/>
                        </a:rPr>
                        <a:t>1Y</a:t>
                      </a:r>
                      <a:endParaRPr lang="es-ES" sz="19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900" b="0" i="0" u="none" strike="noStrike" dirty="0" smtClean="0">
                          <a:solidFill>
                            <a:srgbClr val="000000"/>
                          </a:solidFill>
                          <a:latin typeface="Calibri"/>
                        </a:rPr>
                        <a:t>80 </a:t>
                      </a:r>
                      <a:r>
                        <a:rPr lang="es-ES" sz="1900" b="0" i="0" u="none" strike="noStrike" dirty="0">
                          <a:solidFill>
                            <a:srgbClr val="000000"/>
                          </a:solidFill>
                          <a:latin typeface="Calibri"/>
                        </a:rPr>
                        <a:t>- ( </a:t>
                      </a:r>
                      <a:r>
                        <a:rPr lang="es-ES" sz="1900" b="0" i="0" u="none" strike="noStrike" dirty="0" smtClean="0">
                          <a:solidFill>
                            <a:srgbClr val="000000"/>
                          </a:solidFill>
                          <a:latin typeface="Calibri"/>
                        </a:rPr>
                        <a:t>2X </a:t>
                      </a:r>
                      <a:r>
                        <a:rPr lang="es-ES" sz="1900" b="0" i="0" u="none" strike="noStrike" dirty="0">
                          <a:solidFill>
                            <a:srgbClr val="000000"/>
                          </a:solidFill>
                          <a:latin typeface="Calibri"/>
                        </a:rPr>
                        <a:t>+ </a:t>
                      </a:r>
                      <a:r>
                        <a:rPr lang="es-ES" sz="1900" b="0" i="0" u="none" strike="noStrike" dirty="0" smtClean="0">
                          <a:solidFill>
                            <a:srgbClr val="000000"/>
                          </a:solidFill>
                          <a:latin typeface="Calibri"/>
                        </a:rPr>
                        <a:t>4Z </a:t>
                      </a:r>
                      <a:r>
                        <a:rPr lang="es-ES" sz="1900" b="0" i="0" u="none" strike="noStrike" dirty="0">
                          <a:solidFill>
                            <a:srgbClr val="000000"/>
                          </a:solidFill>
                          <a:latin typeface="Calibri"/>
                        </a:rPr>
                        <a:t>+ </a:t>
                      </a:r>
                      <a:r>
                        <a:rPr lang="es-ES" sz="1900" b="0" i="0" u="none" strike="noStrike" dirty="0" smtClean="0">
                          <a:solidFill>
                            <a:srgbClr val="000000"/>
                          </a:solidFill>
                          <a:latin typeface="Calibri"/>
                        </a:rPr>
                        <a:t>1Y</a:t>
                      </a:r>
                      <a:r>
                        <a:rPr lang="es-ES" sz="1900" b="0" i="0" u="none" strike="noStrike" dirty="0">
                          <a:solidFill>
                            <a:srgbClr val="000000"/>
                          </a:solidFill>
                          <a:latin typeface="Calibri"/>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0066">
                <a:tc>
                  <a:txBody>
                    <a:bodyPr/>
                    <a:lstStyle/>
                    <a:p>
                      <a:pPr algn="l" fontAlgn="b"/>
                      <a:r>
                        <a:rPr lang="es-ES" sz="1900" b="0" i="0" u="none" strike="noStrike" dirty="0" smtClean="0">
                          <a:solidFill>
                            <a:srgbClr val="000000"/>
                          </a:solidFill>
                          <a:latin typeface="Calibri"/>
                        </a:rPr>
                        <a:t>  Mano </a:t>
                      </a:r>
                      <a:r>
                        <a:rPr lang="es-ES" sz="1900" b="0" i="0" u="none" strike="noStrike" dirty="0">
                          <a:solidFill>
                            <a:srgbClr val="000000"/>
                          </a:solidFill>
                          <a:latin typeface="Calibri"/>
                        </a:rPr>
                        <a:t>de obra directa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900" b="0" i="0" u="none" strike="noStrike">
                          <a:solidFill>
                            <a:srgbClr val="000000"/>
                          </a:solidFill>
                          <a:latin typeface="Calibri"/>
                        </a:rPr>
                        <a:t>HH</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900" b="0" i="0" u="none" strike="noStrike" dirty="0" smtClean="0">
                          <a:solidFill>
                            <a:srgbClr val="000000"/>
                          </a:solidFill>
                          <a:latin typeface="Calibri"/>
                        </a:rPr>
                        <a:t>160</a:t>
                      </a:r>
                      <a:endParaRPr lang="es-ES" sz="19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900" b="0" i="0" u="none" strike="noStrike" dirty="0">
                          <a:solidFill>
                            <a:srgbClr val="000000"/>
                          </a:solidFill>
                          <a:latin typeface="Calibri"/>
                        </a:rPr>
                        <a:t> </a:t>
                      </a:r>
                      <a:r>
                        <a:rPr lang="es-ES" sz="1900" b="0" i="0" u="none" strike="noStrike" dirty="0" smtClean="0">
                          <a:solidFill>
                            <a:srgbClr val="000000"/>
                          </a:solidFill>
                          <a:latin typeface="Calibri"/>
                        </a:rPr>
                        <a:t>1X </a:t>
                      </a:r>
                      <a:r>
                        <a:rPr lang="es-ES" sz="1900" b="0" i="0" u="none" strike="noStrike" dirty="0">
                          <a:solidFill>
                            <a:srgbClr val="000000"/>
                          </a:solidFill>
                          <a:latin typeface="Calibri"/>
                        </a:rPr>
                        <a:t>+ </a:t>
                      </a:r>
                      <a:r>
                        <a:rPr lang="es-ES" sz="1900" b="0" i="0" u="none" strike="noStrike" dirty="0" smtClean="0">
                          <a:solidFill>
                            <a:srgbClr val="000000"/>
                          </a:solidFill>
                          <a:latin typeface="Calibri"/>
                        </a:rPr>
                        <a:t>6Z </a:t>
                      </a:r>
                      <a:r>
                        <a:rPr lang="es-ES" sz="1900" b="0" i="0" u="none" strike="noStrike" dirty="0">
                          <a:solidFill>
                            <a:srgbClr val="000000"/>
                          </a:solidFill>
                          <a:latin typeface="Calibri"/>
                        </a:rPr>
                        <a:t>+ </a:t>
                      </a:r>
                      <a:r>
                        <a:rPr lang="es-ES" sz="1900" b="0" i="0" u="none" strike="noStrike" dirty="0" smtClean="0">
                          <a:solidFill>
                            <a:srgbClr val="000000"/>
                          </a:solidFill>
                          <a:latin typeface="Calibri"/>
                        </a:rPr>
                        <a:t>4Y</a:t>
                      </a:r>
                      <a:endParaRPr lang="es-ES" sz="19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900" b="0" i="0" u="none" strike="noStrike" dirty="0" smtClean="0">
                          <a:solidFill>
                            <a:srgbClr val="000000"/>
                          </a:solidFill>
                          <a:latin typeface="Calibri"/>
                        </a:rPr>
                        <a:t>160 </a:t>
                      </a:r>
                      <a:r>
                        <a:rPr lang="es-ES" sz="1900" b="0" i="0" u="none" strike="noStrike" dirty="0">
                          <a:solidFill>
                            <a:srgbClr val="000000"/>
                          </a:solidFill>
                          <a:latin typeface="Calibri"/>
                        </a:rPr>
                        <a:t>- ( </a:t>
                      </a:r>
                      <a:r>
                        <a:rPr lang="es-ES" sz="1900" b="0" i="0" u="none" strike="noStrike" dirty="0" smtClean="0">
                          <a:solidFill>
                            <a:srgbClr val="000000"/>
                          </a:solidFill>
                          <a:latin typeface="Calibri"/>
                        </a:rPr>
                        <a:t>1X </a:t>
                      </a:r>
                      <a:r>
                        <a:rPr lang="es-ES" sz="1900" b="0" i="0" u="none" strike="noStrike" dirty="0">
                          <a:solidFill>
                            <a:srgbClr val="000000"/>
                          </a:solidFill>
                          <a:latin typeface="Calibri"/>
                        </a:rPr>
                        <a:t>+ </a:t>
                      </a:r>
                      <a:r>
                        <a:rPr lang="es-ES" sz="1900" b="0" i="0" u="none" strike="noStrike" dirty="0" smtClean="0">
                          <a:solidFill>
                            <a:srgbClr val="000000"/>
                          </a:solidFill>
                          <a:latin typeface="Calibri"/>
                        </a:rPr>
                        <a:t>6Z +</a:t>
                      </a:r>
                      <a:r>
                        <a:rPr lang="es-ES" sz="1900" b="0" i="0" u="none" strike="noStrike" baseline="0" dirty="0" smtClean="0">
                          <a:solidFill>
                            <a:srgbClr val="000000"/>
                          </a:solidFill>
                          <a:latin typeface="Calibri"/>
                        </a:rPr>
                        <a:t> 4</a:t>
                      </a:r>
                      <a:r>
                        <a:rPr lang="es-ES" sz="1900" b="0" i="0" u="none" strike="noStrike" dirty="0" smtClean="0">
                          <a:solidFill>
                            <a:srgbClr val="000000"/>
                          </a:solidFill>
                          <a:latin typeface="Calibri"/>
                        </a:rPr>
                        <a:t>Y</a:t>
                      </a:r>
                      <a:r>
                        <a:rPr lang="es-ES" sz="1900" b="0" i="0" u="none" strike="noStrike" dirty="0">
                          <a:solidFill>
                            <a:srgbClr val="000000"/>
                          </a:solidFill>
                          <a:latin typeface="Calibri"/>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96580">
                <a:tc>
                  <a:txBody>
                    <a:bodyPr/>
                    <a:lstStyle/>
                    <a:p>
                      <a:pPr algn="l" fontAlgn="b"/>
                      <a:r>
                        <a:rPr lang="es-ES" sz="1900" b="0" i="0" u="none" strike="noStrike" dirty="0" smtClean="0">
                          <a:solidFill>
                            <a:srgbClr val="000000"/>
                          </a:solidFill>
                          <a:latin typeface="Calibri"/>
                        </a:rPr>
                        <a:t>  Mano </a:t>
                      </a:r>
                      <a:r>
                        <a:rPr lang="es-ES" sz="1900" b="0" i="0" u="none" strike="noStrike" dirty="0">
                          <a:solidFill>
                            <a:srgbClr val="000000"/>
                          </a:solidFill>
                          <a:latin typeface="Calibri"/>
                        </a:rPr>
                        <a:t>de obra </a:t>
                      </a:r>
                      <a:r>
                        <a:rPr lang="es-ES" sz="1900" b="0" i="0" u="none" strike="noStrike" dirty="0" smtClean="0">
                          <a:solidFill>
                            <a:srgbClr val="000000"/>
                          </a:solidFill>
                          <a:latin typeface="Calibri"/>
                        </a:rPr>
                        <a:t>   </a:t>
                      </a:r>
                      <a:r>
                        <a:rPr lang="es-ES" sz="1900" b="0" i="0" u="none" strike="noStrike" dirty="0" err="1" smtClean="0">
                          <a:solidFill>
                            <a:schemeClr val="bg2">
                              <a:lumMod val="90000"/>
                            </a:schemeClr>
                          </a:solidFill>
                          <a:latin typeface="Calibri"/>
                        </a:rPr>
                        <a:t>h</a:t>
                      </a:r>
                      <a:r>
                        <a:rPr lang="es-ES" sz="1900" b="0" i="0" u="none" strike="noStrike" dirty="0" err="1" smtClean="0">
                          <a:solidFill>
                            <a:srgbClr val="000000"/>
                          </a:solidFill>
                          <a:latin typeface="Calibri"/>
                        </a:rPr>
                        <a:t>Indirecta</a:t>
                      </a:r>
                      <a:endParaRPr lang="es-ES" sz="19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1900" b="0" i="0" u="none" strike="noStrike" dirty="0">
                          <a:solidFill>
                            <a:srgbClr val="000000"/>
                          </a:solidFill>
                          <a:latin typeface="Calibri"/>
                        </a:rPr>
                        <a:t>HH</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900" b="0" i="0" u="none" strike="noStrike" dirty="0" smtClean="0">
                          <a:solidFill>
                            <a:srgbClr val="000000"/>
                          </a:solidFill>
                          <a:latin typeface="Calibri"/>
                        </a:rPr>
                        <a:t>120</a:t>
                      </a:r>
                      <a:endParaRPr lang="es-ES" sz="19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900" b="0" i="0" u="none" strike="noStrike" dirty="0">
                          <a:solidFill>
                            <a:srgbClr val="000000"/>
                          </a:solidFill>
                          <a:latin typeface="Calibri"/>
                        </a:rPr>
                        <a:t> </a:t>
                      </a:r>
                      <a:r>
                        <a:rPr lang="es-ES" sz="1900" b="0" i="0" u="none" strike="noStrike" dirty="0" smtClean="0">
                          <a:solidFill>
                            <a:srgbClr val="000000"/>
                          </a:solidFill>
                          <a:latin typeface="Calibri"/>
                        </a:rPr>
                        <a:t>2X </a:t>
                      </a:r>
                      <a:r>
                        <a:rPr lang="es-ES" sz="1900" b="0" i="0" u="none" strike="noStrike" dirty="0">
                          <a:solidFill>
                            <a:srgbClr val="000000"/>
                          </a:solidFill>
                          <a:latin typeface="Calibri"/>
                        </a:rPr>
                        <a:t>+ </a:t>
                      </a:r>
                      <a:r>
                        <a:rPr lang="es-ES" sz="1900" b="0" i="0" u="none" strike="noStrike" dirty="0" smtClean="0">
                          <a:solidFill>
                            <a:srgbClr val="000000"/>
                          </a:solidFill>
                          <a:latin typeface="Calibri"/>
                        </a:rPr>
                        <a:t>0Z </a:t>
                      </a:r>
                      <a:r>
                        <a:rPr lang="es-ES" sz="1900" b="0" i="0" u="none" strike="noStrike" dirty="0">
                          <a:solidFill>
                            <a:srgbClr val="000000"/>
                          </a:solidFill>
                          <a:latin typeface="Calibri"/>
                        </a:rPr>
                        <a:t>+ </a:t>
                      </a:r>
                      <a:r>
                        <a:rPr lang="es-ES" sz="1900" b="0" i="0" u="none" strike="noStrike" dirty="0" smtClean="0">
                          <a:solidFill>
                            <a:srgbClr val="000000"/>
                          </a:solidFill>
                          <a:latin typeface="Calibri"/>
                        </a:rPr>
                        <a:t>2.5Y</a:t>
                      </a:r>
                      <a:endParaRPr lang="es-ES" sz="19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900" b="0" i="0" u="none" strike="noStrike" dirty="0" smtClean="0">
                          <a:solidFill>
                            <a:srgbClr val="000000"/>
                          </a:solidFill>
                          <a:latin typeface="Calibri"/>
                        </a:rPr>
                        <a:t>120 </a:t>
                      </a:r>
                      <a:r>
                        <a:rPr lang="es-ES" sz="1900" b="0" i="0" u="none" strike="noStrike" dirty="0">
                          <a:solidFill>
                            <a:srgbClr val="000000"/>
                          </a:solidFill>
                          <a:latin typeface="Calibri"/>
                        </a:rPr>
                        <a:t>- ( </a:t>
                      </a:r>
                      <a:r>
                        <a:rPr lang="es-ES" sz="1900" b="0" i="0" u="none" strike="noStrike" dirty="0" smtClean="0">
                          <a:solidFill>
                            <a:srgbClr val="000000"/>
                          </a:solidFill>
                          <a:latin typeface="Calibri"/>
                        </a:rPr>
                        <a:t>2X </a:t>
                      </a:r>
                      <a:r>
                        <a:rPr lang="es-ES" sz="1900" b="0" i="0" u="none" strike="noStrike" dirty="0">
                          <a:solidFill>
                            <a:srgbClr val="000000"/>
                          </a:solidFill>
                          <a:latin typeface="Calibri"/>
                        </a:rPr>
                        <a:t>+ </a:t>
                      </a:r>
                      <a:r>
                        <a:rPr lang="es-ES" sz="1900" b="0" i="0" u="none" strike="noStrike" dirty="0" smtClean="0">
                          <a:solidFill>
                            <a:srgbClr val="000000"/>
                          </a:solidFill>
                          <a:latin typeface="Calibri"/>
                        </a:rPr>
                        <a:t>0Z </a:t>
                      </a:r>
                      <a:r>
                        <a:rPr lang="es-ES" sz="1900" b="0" i="0" u="none" strike="noStrike" dirty="0">
                          <a:solidFill>
                            <a:srgbClr val="000000"/>
                          </a:solidFill>
                          <a:latin typeface="Calibri"/>
                        </a:rPr>
                        <a:t>+ </a:t>
                      </a:r>
                      <a:r>
                        <a:rPr lang="es-ES" sz="1900" b="0" i="0" u="none" strike="noStrike" dirty="0" smtClean="0">
                          <a:solidFill>
                            <a:srgbClr val="000000"/>
                          </a:solidFill>
                          <a:latin typeface="Calibri"/>
                        </a:rPr>
                        <a:t>2.5Y</a:t>
                      </a:r>
                      <a:r>
                        <a:rPr lang="es-ES" sz="1900" b="0" i="0" u="none" strike="noStrike" dirty="0">
                          <a:solidFill>
                            <a:srgbClr val="000000"/>
                          </a:solidFill>
                          <a:latin typeface="Calibri"/>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1" name="9 Subtítulo"/>
          <p:cNvSpPr txBox="1">
            <a:spLocks/>
          </p:cNvSpPr>
          <p:nvPr/>
        </p:nvSpPr>
        <p:spPr bwMode="auto">
          <a:xfrm>
            <a:off x="285720" y="3929066"/>
            <a:ext cx="8572560" cy="25003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457200" indent="-457200"/>
            <a:r>
              <a:rPr lang="es-PE" sz="2200" b="1" kern="0" dirty="0" smtClean="0">
                <a:solidFill>
                  <a:srgbClr val="92D050"/>
                </a:solidFill>
              </a:rPr>
              <a:t>5. Formulación del modelo de factibilidad</a:t>
            </a:r>
          </a:p>
          <a:p>
            <a:pPr algn="ctr"/>
            <a:endParaRPr lang="es-PE" sz="500" b="1" kern="0" dirty="0" smtClean="0">
              <a:solidFill>
                <a:srgbClr val="92D050"/>
              </a:solidFill>
            </a:endParaRPr>
          </a:p>
          <a:p>
            <a:pPr algn="ctr"/>
            <a:r>
              <a:rPr lang="es-PE" sz="2200" kern="0" dirty="0" smtClean="0"/>
              <a:t>2X + 4Z + 1Y ≤ 80 → (Restricción de MP)</a:t>
            </a:r>
          </a:p>
          <a:p>
            <a:pPr algn="ctr"/>
            <a:r>
              <a:rPr lang="es-PE" sz="2200" kern="0" dirty="0" smtClean="0"/>
              <a:t>1X + 6Z + 4Y ≤ 160 → (Restricción de MOD)</a:t>
            </a:r>
          </a:p>
          <a:p>
            <a:pPr algn="ctr"/>
            <a:r>
              <a:rPr lang="es-PE" sz="2200" kern="0" dirty="0" smtClean="0"/>
              <a:t>2X + 0Z + 2.5Y ≤ 120 → (Restricción de MOI)</a:t>
            </a:r>
          </a:p>
          <a:p>
            <a:pPr algn="ctr"/>
            <a:r>
              <a:rPr lang="es-PE" sz="2200" kern="0" dirty="0" smtClean="0"/>
              <a:t>X; Z; Y ≥ 0 → (Restricción de no negatividad)</a:t>
            </a:r>
          </a:p>
          <a:p>
            <a:pPr algn="just"/>
            <a:endParaRPr lang="es-PE" sz="1000" kern="0" dirty="0" smtClean="0"/>
          </a:p>
          <a:p>
            <a:pPr algn="just"/>
            <a:r>
              <a:rPr lang="es-PE" sz="2200" kern="0" dirty="0" smtClean="0"/>
              <a:t>Todos los X, Z e Y se denominan planes factibles.</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285860"/>
            <a:ext cx="8572560" cy="51435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457200" indent="-457200"/>
            <a:r>
              <a:rPr lang="es-PE" sz="2200" b="1" kern="0" dirty="0" smtClean="0">
                <a:solidFill>
                  <a:srgbClr val="92D050"/>
                </a:solidFill>
              </a:rPr>
              <a:t>6. Formulación del modelo de optimalidad</a:t>
            </a:r>
          </a:p>
          <a:p>
            <a:pPr algn="just"/>
            <a:r>
              <a:rPr lang="es-PE" sz="2200" kern="0" dirty="0" smtClean="0"/>
              <a:t>De todos los planes nos interesa identificar aquel  que brinde el mayor ingreso total.</a:t>
            </a:r>
          </a:p>
          <a:p>
            <a:pPr algn="just"/>
            <a:endParaRPr lang="es-PE" sz="1200" kern="0" dirty="0" smtClean="0"/>
          </a:p>
          <a:p>
            <a:pPr algn="just"/>
            <a:endParaRPr lang="es-PE" sz="2200" kern="0" dirty="0" smtClean="0"/>
          </a:p>
          <a:p>
            <a:pPr algn="just"/>
            <a:r>
              <a:rPr lang="es-PE" sz="2200" kern="0" dirty="0" smtClean="0"/>
              <a:t>Nos interesa maximizar la función objetivo, sujeto a cumplir las restricciones de factibilidad. Por lo tanto nuestro modelo de optimalidad es:</a:t>
            </a:r>
          </a:p>
          <a:p>
            <a:pPr algn="ctr"/>
            <a:r>
              <a:rPr lang="es-PE" sz="2200" kern="0" dirty="0" smtClean="0"/>
              <a:t>Max: Ingreso = 80X + 160Z + 120Y → Función objetivo</a:t>
            </a:r>
            <a:endParaRPr lang="es-PE" sz="1000" kern="0" dirty="0" smtClean="0"/>
          </a:p>
          <a:p>
            <a:pPr algn="ctr"/>
            <a:endParaRPr lang="es-PE" sz="1000" kern="0" dirty="0" smtClean="0"/>
          </a:p>
          <a:p>
            <a:pPr algn="ctr"/>
            <a:r>
              <a:rPr lang="es-PE" sz="2200" kern="0" dirty="0" smtClean="0"/>
              <a:t>2X + 4Z + 1Y ≤ 80→ Restricción de MP</a:t>
            </a:r>
          </a:p>
          <a:p>
            <a:pPr algn="ctr"/>
            <a:r>
              <a:rPr lang="es-PE" sz="2200" kern="0" dirty="0" smtClean="0"/>
              <a:t>1X + 6Z + 4Y ≤  160 → Restricción de MOD</a:t>
            </a:r>
          </a:p>
          <a:p>
            <a:pPr algn="ctr"/>
            <a:r>
              <a:rPr lang="es-PE" sz="2200" kern="0" dirty="0" smtClean="0"/>
              <a:t>2X + 0Z + 2.5Y ≤ 120 → Restricción de MOI</a:t>
            </a:r>
          </a:p>
          <a:p>
            <a:pPr algn="ctr"/>
            <a:endParaRPr lang="es-PE" sz="2200" kern="0" dirty="0" smtClean="0"/>
          </a:p>
          <a:p>
            <a:r>
              <a:rPr lang="es-PE" sz="2200" kern="0" dirty="0" smtClean="0"/>
              <a:t>Cada combinación de valores X, Z e Y satisfacen el modelo anterior (plan óptimo).</a:t>
            </a:r>
          </a:p>
          <a:p>
            <a:pPr algn="ctr"/>
            <a:endParaRPr lang="es-PE" sz="2200" kern="0" dirty="0" smtClean="0"/>
          </a:p>
          <a:p>
            <a:pPr algn="ctr"/>
            <a:endParaRPr lang="es-PE" sz="2200" kern="0" dirty="0" smtClean="0"/>
          </a:p>
          <a:p>
            <a:pPr algn="just"/>
            <a:endParaRPr lang="es-PE" sz="2200" kern="0" dirty="0" smtClean="0"/>
          </a:p>
          <a:p>
            <a:pPr algn="just"/>
            <a:endParaRPr lang="es-PE" sz="200" b="1" kern="0" dirty="0" smtClean="0">
              <a:solidFill>
                <a:srgbClr val="92D050"/>
              </a:solidFill>
            </a:endParaRPr>
          </a:p>
          <a:p>
            <a:pPr algn="just"/>
            <a:endParaRPr lang="es-PE" sz="2200" b="1" kern="0" dirty="0" smtClean="0">
              <a:solidFill>
                <a:srgbClr val="92D050"/>
              </a:solidFill>
            </a:endParaRPr>
          </a:p>
          <a:p>
            <a:pPr algn="just"/>
            <a:endParaRPr lang="es-PE" sz="2200" kern="0" dirty="0" smtClean="0"/>
          </a:p>
          <a:p>
            <a:pPr algn="just"/>
            <a:endParaRPr lang="es-PE" sz="800" kern="0" dirty="0" smtClean="0"/>
          </a:p>
        </p:txBody>
      </p:sp>
      <p:graphicFrame>
        <p:nvGraphicFramePr>
          <p:cNvPr id="9" name="8 Objeto"/>
          <p:cNvGraphicFramePr>
            <a:graphicFrameLocks noChangeAspect="1"/>
          </p:cNvGraphicFramePr>
          <p:nvPr/>
        </p:nvGraphicFramePr>
        <p:xfrm>
          <a:off x="1382713" y="2428875"/>
          <a:ext cx="6091237" cy="357188"/>
        </p:xfrm>
        <a:graphic>
          <a:graphicData uri="http://schemas.openxmlformats.org/presentationml/2006/ole">
            <p:oleObj spid="_x0000_s125953" name="Ecuación" r:id="rId5" imgW="3162240" imgH="203040" progId="Equation.3">
              <p:embed/>
            </p:oleObj>
          </a:graphicData>
        </a:graphic>
      </p:graphicFrame>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133122" name="Picture 2"/>
          <p:cNvPicPr>
            <a:picLocks noChangeAspect="1" noChangeArrowheads="1"/>
          </p:cNvPicPr>
          <p:nvPr/>
        </p:nvPicPr>
        <p:blipFill>
          <a:blip r:embed="rId4"/>
          <a:srcRect/>
          <a:stretch>
            <a:fillRect/>
          </a:stretch>
        </p:blipFill>
        <p:spPr bwMode="auto">
          <a:xfrm>
            <a:off x="428596" y="1714488"/>
            <a:ext cx="8286808" cy="4295778"/>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214422"/>
            <a:ext cx="8572560" cy="51435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r>
              <a:rPr lang="es-PE" sz="2800" b="1" kern="0" dirty="0" smtClean="0">
                <a:solidFill>
                  <a:srgbClr val="92D050"/>
                </a:solidFill>
              </a:rPr>
              <a:t>Pasos para el uso de </a:t>
            </a:r>
            <a:r>
              <a:rPr lang="es-PE" sz="2800" b="1" kern="0" dirty="0" err="1" smtClean="0">
                <a:solidFill>
                  <a:srgbClr val="92D050"/>
                </a:solidFill>
              </a:rPr>
              <a:t>Solver</a:t>
            </a:r>
            <a:endParaRPr lang="es-PE" sz="500" b="1" kern="0" dirty="0" smtClean="0">
              <a:solidFill>
                <a:srgbClr val="92D050"/>
              </a:solidFill>
            </a:endParaRPr>
          </a:p>
          <a:p>
            <a:pPr algn="just"/>
            <a:r>
              <a:rPr lang="es-PE" sz="2200" kern="0" dirty="0" smtClean="0"/>
              <a:t>Invocando a </a:t>
            </a:r>
            <a:r>
              <a:rPr lang="es-PE" sz="2200" kern="0" dirty="0" err="1" smtClean="0"/>
              <a:t>Solver</a:t>
            </a:r>
            <a:r>
              <a:rPr lang="es-PE" sz="2200" kern="0" dirty="0" smtClean="0"/>
              <a:t> y establecemos en la </a:t>
            </a:r>
            <a:r>
              <a:rPr lang="es-PE" sz="2200" u="sng" kern="0" dirty="0" smtClean="0"/>
              <a:t>celda objetivo</a:t>
            </a:r>
            <a:r>
              <a:rPr lang="es-PE" sz="2200" kern="0" dirty="0" smtClean="0"/>
              <a:t>: </a:t>
            </a:r>
            <a:r>
              <a:rPr lang="es-PE" sz="2200" kern="0" dirty="0" smtClean="0">
                <a:solidFill>
                  <a:srgbClr val="0070C0"/>
                </a:solidFill>
              </a:rPr>
              <a:t>$E$5 </a:t>
            </a:r>
            <a:r>
              <a:rPr lang="es-PE" sz="2200" kern="0" dirty="0" smtClean="0"/>
              <a:t>(Ingreso Total) como el problema es un máximo elegimos el botón de máximo.</a:t>
            </a:r>
          </a:p>
          <a:p>
            <a:pPr algn="just"/>
            <a:r>
              <a:rPr lang="es-PE" sz="2200" kern="0" dirty="0" smtClean="0"/>
              <a:t>En el cuadro de </a:t>
            </a:r>
            <a:r>
              <a:rPr lang="es-PE" sz="2200" u="sng" kern="0" dirty="0" smtClean="0"/>
              <a:t>celda cambiante</a:t>
            </a:r>
            <a:r>
              <a:rPr lang="es-PE" sz="2200" kern="0" dirty="0" smtClean="0"/>
              <a:t> seleccionamos la celda </a:t>
            </a:r>
            <a:r>
              <a:rPr lang="es-PE" sz="2200" kern="0" dirty="0" smtClean="0">
                <a:solidFill>
                  <a:srgbClr val="0070C0"/>
                </a:solidFill>
              </a:rPr>
              <a:t>$B$2:$D$2</a:t>
            </a:r>
            <a:r>
              <a:rPr lang="es-PE" sz="2200" kern="0" dirty="0" smtClean="0"/>
              <a:t>, para la </a:t>
            </a:r>
            <a:r>
              <a:rPr lang="es-PE" sz="2200" u="sng" kern="0" dirty="0" smtClean="0"/>
              <a:t>restricción</a:t>
            </a:r>
            <a:r>
              <a:rPr lang="es-PE" sz="2200" kern="0" dirty="0" smtClean="0"/>
              <a:t> pulsamos el botón agregar y en el diálogo:</a:t>
            </a:r>
          </a:p>
          <a:p>
            <a:pPr algn="just"/>
            <a:r>
              <a:rPr lang="es-PE" sz="2200" kern="0" dirty="0" smtClean="0">
                <a:solidFill>
                  <a:srgbClr val="0070C0"/>
                </a:solidFill>
              </a:rPr>
              <a:t>$E$9:$R$11&lt;=$G$9:$G$11</a:t>
            </a:r>
          </a:p>
          <a:p>
            <a:pPr algn="just"/>
            <a:endParaRPr lang="es-PE" sz="500" kern="0" dirty="0" smtClean="0"/>
          </a:p>
          <a:p>
            <a:pPr algn="just"/>
            <a:r>
              <a:rPr lang="es-PE" sz="2200" kern="0" dirty="0" smtClean="0"/>
              <a:t>En el cuadro de </a:t>
            </a:r>
            <a:r>
              <a:rPr lang="es-PE" sz="2200" u="sng" kern="0" dirty="0" smtClean="0"/>
              <a:t>Opciones</a:t>
            </a:r>
            <a:r>
              <a:rPr lang="es-PE" sz="2200" kern="0" dirty="0" smtClean="0"/>
              <a:t>… de </a:t>
            </a:r>
            <a:r>
              <a:rPr lang="es-PE" sz="2200" kern="0" dirty="0" err="1" smtClean="0"/>
              <a:t>Solver</a:t>
            </a:r>
            <a:r>
              <a:rPr lang="es-PE" sz="2200" kern="0" dirty="0" smtClean="0"/>
              <a:t>, marcamos las casillas de verificación </a:t>
            </a:r>
            <a:r>
              <a:rPr lang="es-PE" sz="2200" u="sng" kern="0" dirty="0" smtClean="0"/>
              <a:t>Adoptar modelo lineal </a:t>
            </a:r>
            <a:r>
              <a:rPr lang="es-PE" sz="2200" kern="0" dirty="0" smtClean="0"/>
              <a:t>(para usar Simplex Linear), también activamos la casilla </a:t>
            </a:r>
            <a:r>
              <a:rPr lang="es-PE" sz="2200" u="sng" kern="0" dirty="0" smtClean="0"/>
              <a:t>Asumir no negativos</a:t>
            </a:r>
            <a:r>
              <a:rPr lang="es-PE" sz="2200" kern="0" dirty="0" smtClean="0"/>
              <a:t> (para cumplir con la no negatividad).</a:t>
            </a:r>
          </a:p>
          <a:p>
            <a:pPr algn="just"/>
            <a:endParaRPr lang="es-PE" sz="500" kern="0" dirty="0" smtClean="0"/>
          </a:p>
          <a:p>
            <a:pPr algn="just"/>
            <a:r>
              <a:rPr lang="es-PE" sz="2200" kern="0" dirty="0" smtClean="0"/>
              <a:t>Seleccionamos </a:t>
            </a:r>
            <a:r>
              <a:rPr lang="es-PE" sz="2200" u="sng" kern="0" dirty="0" smtClean="0"/>
              <a:t>Resolver</a:t>
            </a:r>
            <a:r>
              <a:rPr lang="es-PE" sz="2200" kern="0" dirty="0" smtClean="0"/>
              <a:t> y </a:t>
            </a:r>
            <a:r>
              <a:rPr lang="es-PE" sz="2200" kern="0" dirty="0" err="1" smtClean="0"/>
              <a:t>Solver</a:t>
            </a:r>
            <a:r>
              <a:rPr lang="es-PE" sz="2200" kern="0" dirty="0" smtClean="0"/>
              <a:t> buscará resolver el problema y presentará los informes de respuestas, sensibilidad y límites; para obtener los seleccionamos todos los </a:t>
            </a:r>
            <a:r>
              <a:rPr lang="es-PE" sz="2200" kern="0" dirty="0" err="1" smtClean="0"/>
              <a:t>item</a:t>
            </a:r>
            <a:r>
              <a:rPr lang="es-PE" sz="2200" kern="0" dirty="0" smtClean="0"/>
              <a:t> y Aceptar. Donde se generan los tres informes que nos ayudará en nuestro análisis. </a:t>
            </a:r>
            <a:endParaRPr lang="es-PE" sz="2200" u="sng" kern="0" dirty="0" smtClean="0"/>
          </a:p>
          <a:p>
            <a:pPr algn="just"/>
            <a:endParaRPr lang="es-PE" sz="2200" u="sng" kern="0" dirty="0" smtClean="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134146" name="Picture 2"/>
          <p:cNvPicPr>
            <a:picLocks noChangeAspect="1" noChangeArrowheads="1"/>
          </p:cNvPicPr>
          <p:nvPr/>
        </p:nvPicPr>
        <p:blipFill>
          <a:blip r:embed="rId4"/>
          <a:srcRect/>
          <a:stretch>
            <a:fillRect/>
          </a:stretch>
        </p:blipFill>
        <p:spPr bwMode="auto">
          <a:xfrm>
            <a:off x="285720" y="1357298"/>
            <a:ext cx="4324350" cy="2686050"/>
          </a:xfrm>
          <a:prstGeom prst="rect">
            <a:avLst/>
          </a:prstGeom>
          <a:noFill/>
          <a:ln w="9525">
            <a:solidFill>
              <a:schemeClr val="tx1"/>
            </a:solidFill>
            <a:miter lim="800000"/>
            <a:headEnd/>
            <a:tailEnd/>
          </a:ln>
          <a:effectLst/>
        </p:spPr>
      </p:pic>
      <p:sp>
        <p:nvSpPr>
          <p:cNvPr id="9" name="8 Flecha derecha"/>
          <p:cNvSpPr/>
          <p:nvPr/>
        </p:nvSpPr>
        <p:spPr>
          <a:xfrm>
            <a:off x="4714876" y="2071678"/>
            <a:ext cx="500066" cy="1000132"/>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ES"/>
          </a:p>
        </p:txBody>
      </p:sp>
      <p:pic>
        <p:nvPicPr>
          <p:cNvPr id="134148" name="Picture 4"/>
          <p:cNvPicPr>
            <a:picLocks noChangeAspect="1" noChangeArrowheads="1"/>
          </p:cNvPicPr>
          <p:nvPr/>
        </p:nvPicPr>
        <p:blipFill>
          <a:blip r:embed="rId5"/>
          <a:srcRect/>
          <a:stretch>
            <a:fillRect/>
          </a:stretch>
        </p:blipFill>
        <p:spPr bwMode="auto">
          <a:xfrm>
            <a:off x="5286380" y="1357298"/>
            <a:ext cx="3505200" cy="2809875"/>
          </a:xfrm>
          <a:prstGeom prst="rect">
            <a:avLst/>
          </a:prstGeom>
          <a:noFill/>
          <a:ln w="9525">
            <a:solidFill>
              <a:schemeClr val="tx1"/>
            </a:solidFill>
            <a:miter lim="800000"/>
            <a:headEnd/>
            <a:tailEnd/>
          </a:ln>
          <a:effectLst/>
        </p:spPr>
      </p:pic>
      <p:pic>
        <p:nvPicPr>
          <p:cNvPr id="134149" name="Picture 5"/>
          <p:cNvPicPr>
            <a:picLocks noChangeAspect="1" noChangeArrowheads="1"/>
          </p:cNvPicPr>
          <p:nvPr/>
        </p:nvPicPr>
        <p:blipFill>
          <a:blip r:embed="rId6"/>
          <a:srcRect/>
          <a:stretch>
            <a:fillRect/>
          </a:stretch>
        </p:blipFill>
        <p:spPr bwMode="auto">
          <a:xfrm>
            <a:off x="2428860" y="4500570"/>
            <a:ext cx="3790950" cy="1676400"/>
          </a:xfrm>
          <a:prstGeom prst="rect">
            <a:avLst/>
          </a:prstGeom>
          <a:noFill/>
          <a:ln w="9525">
            <a:solidFill>
              <a:schemeClr val="tx1"/>
            </a:solidFill>
            <a:miter lim="800000"/>
            <a:headEnd/>
            <a:tailEnd/>
          </a:ln>
          <a:effectLst/>
        </p:spPr>
      </p:pic>
      <p:sp>
        <p:nvSpPr>
          <p:cNvPr id="14" name="13 Flecha abajo"/>
          <p:cNvSpPr/>
          <p:nvPr/>
        </p:nvSpPr>
        <p:spPr>
          <a:xfrm rot="2073837">
            <a:off x="6341371" y="4285457"/>
            <a:ext cx="794660" cy="944313"/>
          </a:xfrm>
          <a:prstGeom prst="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ES">
              <a:solidFill>
                <a:schemeClr val="dk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3"/>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4"/>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357158" y="1142984"/>
            <a:ext cx="6143668"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Monto Recibido al Vencimiento</a:t>
            </a:r>
            <a:endParaRPr lang="es-ES" sz="2800" b="1" u="sng" dirty="0">
              <a:solidFill>
                <a:srgbClr val="92D050"/>
              </a:solidFill>
            </a:endParaRPr>
          </a:p>
        </p:txBody>
      </p:sp>
      <p:sp>
        <p:nvSpPr>
          <p:cNvPr id="9" name="9 Subtítulo"/>
          <p:cNvSpPr txBox="1">
            <a:spLocks/>
          </p:cNvSpPr>
          <p:nvPr/>
        </p:nvSpPr>
        <p:spPr bwMode="auto">
          <a:xfrm>
            <a:off x="357158" y="1571612"/>
            <a:ext cx="8572560" cy="48577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Muchos bancos ofrecen una línea descontada de titulo-valores como por ejemplo: Titulo, letras, bonos y pagarés. Esta función nos permite calcular el valor nominal del titulo que vence en una fecha futura.</a:t>
            </a:r>
          </a:p>
          <a:p>
            <a:pPr algn="just"/>
            <a:r>
              <a:rPr lang="es-PE" sz="2200" kern="0" dirty="0" smtClean="0"/>
              <a:t>A este tipo de operaciones se le llama descuento bancario simple, por que utiliza una tasa nominal vencida y una tasa nominal anticipada </a:t>
            </a:r>
            <a:r>
              <a:rPr lang="es-PE" sz="2200" i="1" kern="0" dirty="0" smtClean="0"/>
              <a:t>“d”</a:t>
            </a:r>
            <a:r>
              <a:rPr lang="es-PE" sz="2200" kern="0" dirty="0" smtClean="0"/>
              <a:t>, por lo que el banco recibe un importe menor al que hubiese recibido utilizando la tasa vencida.</a:t>
            </a:r>
            <a:endParaRPr lang="es-PE" sz="2200" i="1" kern="0" dirty="0" smtClean="0"/>
          </a:p>
          <a:p>
            <a:pPr algn="just"/>
            <a:r>
              <a:rPr lang="es-PE" sz="2200" kern="0" dirty="0" smtClean="0">
                <a:solidFill>
                  <a:schemeClr val="accent6">
                    <a:lumMod val="75000"/>
                  </a:schemeClr>
                </a:solidFill>
              </a:rPr>
              <a:t>CANTIDAD.RECIBIDA(liq; vencto; inversión; descuento; base) </a:t>
            </a:r>
          </a:p>
          <a:p>
            <a:pPr algn="just"/>
            <a:r>
              <a:rPr lang="es-PE" sz="2200" kern="0" dirty="0" smtClean="0">
                <a:solidFill>
                  <a:srgbClr val="0070C0"/>
                </a:solidFill>
              </a:rPr>
              <a:t>Liq:</a:t>
            </a:r>
            <a:r>
              <a:rPr lang="es-PE" sz="2200" kern="0" dirty="0" smtClean="0">
                <a:solidFill>
                  <a:schemeClr val="accent3">
                    <a:lumMod val="75000"/>
                  </a:schemeClr>
                </a:solidFill>
              </a:rPr>
              <a:t> </a:t>
            </a:r>
            <a:r>
              <a:rPr lang="es-PE" sz="2200" kern="0" dirty="0" smtClean="0"/>
              <a:t>Fecha de descuento.</a:t>
            </a:r>
          </a:p>
          <a:p>
            <a:pPr algn="just"/>
            <a:r>
              <a:rPr lang="es-PE" sz="2200" kern="0" dirty="0" smtClean="0">
                <a:solidFill>
                  <a:srgbClr val="0070C0"/>
                </a:solidFill>
              </a:rPr>
              <a:t>Vencto:</a:t>
            </a:r>
            <a:r>
              <a:rPr lang="es-PE" sz="2200" kern="0" dirty="0" smtClean="0">
                <a:solidFill>
                  <a:schemeClr val="accent3">
                    <a:lumMod val="75000"/>
                  </a:schemeClr>
                </a:solidFill>
              </a:rPr>
              <a:t> </a:t>
            </a:r>
            <a:r>
              <a:rPr lang="es-PE" sz="2200" kern="0" dirty="0" smtClean="0"/>
              <a:t>Fecha de vencimiento.</a:t>
            </a:r>
          </a:p>
          <a:p>
            <a:pPr algn="just"/>
            <a:r>
              <a:rPr lang="es-PE" sz="2200" kern="0" dirty="0" smtClean="0">
                <a:solidFill>
                  <a:srgbClr val="0070C0"/>
                </a:solidFill>
              </a:rPr>
              <a:t>Inversión: </a:t>
            </a:r>
            <a:r>
              <a:rPr lang="es-PE" sz="2200" kern="0" dirty="0" smtClean="0"/>
              <a:t>Financiamiento recibido.</a:t>
            </a:r>
          </a:p>
          <a:p>
            <a:pPr algn="just"/>
            <a:r>
              <a:rPr lang="es-PE" sz="2200" kern="0" dirty="0" smtClean="0">
                <a:solidFill>
                  <a:srgbClr val="0070C0"/>
                </a:solidFill>
              </a:rPr>
              <a:t>Descuento:</a:t>
            </a:r>
            <a:r>
              <a:rPr lang="es-PE" sz="2200" kern="0" dirty="0" smtClean="0">
                <a:solidFill>
                  <a:schemeClr val="accent3">
                    <a:lumMod val="75000"/>
                  </a:schemeClr>
                </a:solidFill>
              </a:rPr>
              <a:t> </a:t>
            </a:r>
            <a:r>
              <a:rPr lang="es-PE" sz="2200" kern="0" dirty="0" smtClean="0"/>
              <a:t>Tasa anticipada nominal anual.</a:t>
            </a:r>
          </a:p>
          <a:p>
            <a:pPr algn="just"/>
            <a:r>
              <a:rPr lang="es-PE" sz="2200" kern="0" dirty="0" smtClean="0">
                <a:solidFill>
                  <a:srgbClr val="0070C0"/>
                </a:solidFill>
              </a:rPr>
              <a:t>Base:</a:t>
            </a:r>
            <a:r>
              <a:rPr lang="es-PE" sz="2200" kern="0" dirty="0" smtClean="0">
                <a:solidFill>
                  <a:schemeClr val="accent3">
                    <a:lumMod val="75000"/>
                  </a:schemeClr>
                </a:solidFill>
              </a:rPr>
              <a:t> </a:t>
            </a:r>
            <a:r>
              <a:rPr lang="es-PE" sz="2200" kern="0" dirty="0" smtClean="0"/>
              <a:t>Método para contar los días.</a:t>
            </a:r>
            <a:endParaRPr lang="es-PE" sz="2200" kern="0" dirty="0" smtClean="0">
              <a:solidFill>
                <a:srgbClr val="92D050"/>
              </a:solidFill>
            </a:endParaRPr>
          </a:p>
          <a:p>
            <a:pPr algn="just"/>
            <a:r>
              <a:rPr lang="es-PE" sz="2200" kern="0" dirty="0" err="1" smtClean="0">
                <a:solidFill>
                  <a:srgbClr val="92D050"/>
                </a:solidFill>
              </a:rPr>
              <a:t>Vn</a:t>
            </a:r>
            <a:r>
              <a:rPr lang="es-PE" sz="2200" kern="0" dirty="0" smtClean="0">
                <a:solidFill>
                  <a:srgbClr val="92D050"/>
                </a:solidFill>
              </a:rPr>
              <a:t>: </a:t>
            </a:r>
            <a:r>
              <a:rPr lang="es-PE" sz="2200" kern="0" dirty="0" smtClean="0"/>
              <a:t>Valor nominal del bono, pagaré o letra.</a:t>
            </a:r>
            <a:endParaRPr lang="es-PE" sz="2200" kern="0" dirty="0" smtClean="0">
              <a:solidFill>
                <a:srgbClr val="92D050"/>
              </a:solidFill>
            </a:endParaRPr>
          </a:p>
          <a:p>
            <a:pPr algn="just"/>
            <a:endParaRPr lang="es-ES" sz="2200" kern="0" dirty="0" smtClean="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135170" name="Picture 2"/>
          <p:cNvPicPr>
            <a:picLocks noChangeAspect="1" noChangeArrowheads="1"/>
          </p:cNvPicPr>
          <p:nvPr/>
        </p:nvPicPr>
        <p:blipFill>
          <a:blip r:embed="rId4"/>
          <a:srcRect/>
          <a:stretch>
            <a:fillRect/>
          </a:stretch>
        </p:blipFill>
        <p:spPr bwMode="auto">
          <a:xfrm>
            <a:off x="500034" y="1571612"/>
            <a:ext cx="8149066" cy="4214842"/>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142844" y="1142984"/>
            <a:ext cx="3571900"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Informe de respuestas </a:t>
            </a:r>
            <a:endParaRPr lang="es-ES" sz="2800" b="1" u="sng" dirty="0">
              <a:solidFill>
                <a:srgbClr val="92D050"/>
              </a:solidFill>
            </a:endParaRPr>
          </a:p>
        </p:txBody>
      </p:sp>
      <p:pic>
        <p:nvPicPr>
          <p:cNvPr id="136194" name="Picture 2"/>
          <p:cNvPicPr>
            <a:picLocks noChangeAspect="1" noChangeArrowheads="1"/>
          </p:cNvPicPr>
          <p:nvPr/>
        </p:nvPicPr>
        <p:blipFill>
          <a:blip r:embed="rId4"/>
          <a:srcRect/>
          <a:stretch>
            <a:fillRect/>
          </a:stretch>
        </p:blipFill>
        <p:spPr bwMode="auto">
          <a:xfrm>
            <a:off x="1142976" y="3071810"/>
            <a:ext cx="7000924" cy="3252785"/>
          </a:xfrm>
          <a:prstGeom prst="rect">
            <a:avLst/>
          </a:prstGeom>
          <a:noFill/>
          <a:ln w="9525">
            <a:solidFill>
              <a:schemeClr val="tx1"/>
            </a:solidFill>
            <a:miter lim="800000"/>
            <a:headEnd/>
            <a:tailEnd/>
          </a:ln>
          <a:effectLst/>
        </p:spPr>
      </p:pic>
      <p:sp>
        <p:nvSpPr>
          <p:cNvPr id="9" name="9 Subtítulo"/>
          <p:cNvSpPr txBox="1">
            <a:spLocks/>
          </p:cNvSpPr>
          <p:nvPr/>
        </p:nvSpPr>
        <p:spPr bwMode="auto">
          <a:xfrm>
            <a:off x="142844" y="1571612"/>
            <a:ext cx="8858280" cy="14287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En este informe se encontrará un valor inicial y un valor final para la celda destino. También un listado de cada restricción, hay que considerar que el termino divergencia, se utiliza para describir las variables de holgura como las de beneficio.</a:t>
            </a:r>
            <a:endParaRPr lang="es-PE" sz="200" kern="0" dirty="0" smtClean="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142844" y="1142984"/>
            <a:ext cx="3929090"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Informe de sensibilidad</a:t>
            </a:r>
            <a:endParaRPr lang="es-ES" sz="2800" b="1" u="sng" dirty="0">
              <a:solidFill>
                <a:srgbClr val="92D050"/>
              </a:solidFill>
            </a:endParaRPr>
          </a:p>
        </p:txBody>
      </p:sp>
      <p:pic>
        <p:nvPicPr>
          <p:cNvPr id="137218" name="Picture 2"/>
          <p:cNvPicPr>
            <a:picLocks noChangeAspect="1" noChangeArrowheads="1"/>
          </p:cNvPicPr>
          <p:nvPr/>
        </p:nvPicPr>
        <p:blipFill>
          <a:blip r:embed="rId4"/>
          <a:srcRect/>
          <a:stretch>
            <a:fillRect/>
          </a:stretch>
        </p:blipFill>
        <p:spPr bwMode="auto">
          <a:xfrm>
            <a:off x="1000100" y="3143248"/>
            <a:ext cx="6999287" cy="3243260"/>
          </a:xfrm>
          <a:prstGeom prst="rect">
            <a:avLst/>
          </a:prstGeom>
          <a:noFill/>
          <a:ln w="9525">
            <a:solidFill>
              <a:schemeClr val="tx1"/>
            </a:solidFill>
            <a:miter lim="800000"/>
            <a:headEnd/>
            <a:tailEnd/>
          </a:ln>
          <a:effectLst/>
        </p:spPr>
      </p:pic>
      <p:sp>
        <p:nvSpPr>
          <p:cNvPr id="9" name="9 Subtítulo"/>
          <p:cNvSpPr txBox="1">
            <a:spLocks/>
          </p:cNvSpPr>
          <p:nvPr/>
        </p:nvSpPr>
        <p:spPr bwMode="auto">
          <a:xfrm>
            <a:off x="142844" y="1571612"/>
            <a:ext cx="8858280" cy="14287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Este informe nos presenta el valor óptimo de cada celda ajustable, su ingreso. Por ejemplo si el ingreso de Tipo X puede disminuir hasta 4 y la solución permanecerá óptima. El precio sombra de cada restricción se da junto con el aumento y disminución del valor del lado derecho.</a:t>
            </a:r>
            <a:endParaRPr lang="es-PE" sz="200" kern="0" dirty="0" smtClean="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a:spLocks noGrp="1"/>
          </p:cNvSpPr>
          <p:nvPr>
            <p:ph type="subTitle" idx="1"/>
          </p:nvPr>
        </p:nvSpPr>
        <p:spPr>
          <a:xfrm>
            <a:off x="214282" y="1142984"/>
            <a:ext cx="3143272" cy="571504"/>
          </a:xfr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s-ES" sz="2800" b="1" u="sng" dirty="0" smtClean="0">
                <a:solidFill>
                  <a:srgbClr val="92D050"/>
                </a:solidFill>
              </a:rPr>
              <a:t>Informe de límites</a:t>
            </a:r>
            <a:endParaRPr lang="es-ES" sz="2800" b="1" u="sng" dirty="0">
              <a:solidFill>
                <a:srgbClr val="92D050"/>
              </a:solidFill>
            </a:endParaRPr>
          </a:p>
        </p:txBody>
      </p:sp>
      <p:sp>
        <p:nvSpPr>
          <p:cNvPr id="9" name="9 Subtítulo"/>
          <p:cNvSpPr txBox="1">
            <a:spLocks/>
          </p:cNvSpPr>
          <p:nvPr/>
        </p:nvSpPr>
        <p:spPr bwMode="auto">
          <a:xfrm>
            <a:off x="214282" y="1571612"/>
            <a:ext cx="8786842" cy="107157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PE" sz="2200" kern="0" dirty="0" smtClean="0"/>
              <a:t>Este informe de límite superior e inferior  de cada ajustable manteniendo el resto de las celdas ajustables en su valor actual y cumpliendo las restricciones</a:t>
            </a:r>
            <a:endParaRPr lang="es-PE" sz="200" kern="0" dirty="0" smtClean="0"/>
          </a:p>
        </p:txBody>
      </p:sp>
      <p:pic>
        <p:nvPicPr>
          <p:cNvPr id="138243" name="Picture 3"/>
          <p:cNvPicPr>
            <a:picLocks noChangeAspect="1" noChangeArrowheads="1"/>
          </p:cNvPicPr>
          <p:nvPr/>
        </p:nvPicPr>
        <p:blipFill>
          <a:blip r:embed="rId4"/>
          <a:srcRect/>
          <a:stretch>
            <a:fillRect/>
          </a:stretch>
        </p:blipFill>
        <p:spPr bwMode="auto">
          <a:xfrm>
            <a:off x="785786" y="2714620"/>
            <a:ext cx="7643866" cy="3576640"/>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14282" y="1285860"/>
            <a:ext cx="8643998" cy="28575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buBlip>
                <a:blip r:embed="rId4"/>
              </a:buBlip>
            </a:pPr>
            <a:r>
              <a:rPr lang="es-PE" sz="2200" kern="0" dirty="0" smtClean="0"/>
              <a:t> </a:t>
            </a:r>
            <a:r>
              <a:rPr lang="es-ES" sz="2200" kern="0" dirty="0" smtClean="0"/>
              <a:t>La empresa Tecnología Perú S.A.C puede comprar tres tipos de insumos sin procesar: La empresa tiene que fabricar cierta maquina con ciertas necesidades con respecto al hierro, fierro, aluminio y carbono, cada maquinare quiere al menos 100 unidades de hierro no más de 75 unidades de fierro, al menos 120 unidades de aluminio y al menos 150 unidades de carbono.</a:t>
            </a:r>
          </a:p>
          <a:p>
            <a:pPr algn="just">
              <a:buBlip>
                <a:blip r:embed="rId4"/>
              </a:buBlip>
            </a:pPr>
            <a:endParaRPr lang="es-ES" sz="400" kern="0" dirty="0" smtClean="0"/>
          </a:p>
          <a:p>
            <a:pPr algn="just"/>
            <a:r>
              <a:rPr lang="es-ES" sz="2200" kern="0" dirty="0" smtClean="0"/>
              <a:t>La tabla siguiente indica la cantidad de hierro, fierro, aluminio y carbono por cada kilogramo de los tres insumos:</a:t>
            </a:r>
          </a:p>
          <a:p>
            <a:pPr algn="just"/>
            <a:endParaRPr lang="es-ES" sz="2200" kern="0" dirty="0" smtClean="0"/>
          </a:p>
          <a:p>
            <a:pPr algn="just"/>
            <a:endParaRPr lang="es-ES" sz="2200" kern="0" dirty="0" smtClean="0"/>
          </a:p>
          <a:p>
            <a:pPr algn="just"/>
            <a:endParaRPr lang="es-ES" sz="2200" kern="0" dirty="0" smtClean="0"/>
          </a:p>
          <a:p>
            <a:pPr algn="just"/>
            <a:r>
              <a:rPr lang="es-ES" sz="2400" dirty="0" smtClean="0"/>
              <a:t>  </a:t>
            </a:r>
            <a:endParaRPr lang="es-ES" sz="2200" kern="0" dirty="0" smtClean="0"/>
          </a:p>
          <a:p>
            <a:pPr algn="just"/>
            <a:endParaRPr lang="es-ES" sz="400" kern="0" dirty="0" smtClean="0"/>
          </a:p>
          <a:p>
            <a:pPr algn="just"/>
            <a:endParaRPr lang="es-ES" sz="2200" kern="0" dirty="0" smtClean="0"/>
          </a:p>
          <a:p>
            <a:pPr algn="just"/>
            <a:endParaRPr lang="es-ES" sz="2200" kern="0" dirty="0" smtClean="0"/>
          </a:p>
          <a:p>
            <a:pPr algn="just">
              <a:buBlip>
                <a:blip r:embed="rId4"/>
              </a:buBlip>
            </a:pPr>
            <a:endParaRPr lang="es-ES" sz="2200" kern="0" dirty="0" smtClean="0"/>
          </a:p>
          <a:p>
            <a:pPr algn="just"/>
            <a:endParaRPr lang="es-ES" sz="2200" kern="0" dirty="0" smtClean="0"/>
          </a:p>
          <a:p>
            <a:pPr algn="just"/>
            <a:endParaRPr lang="es-ES" sz="2200" kern="0" dirty="0" smtClean="0"/>
          </a:p>
          <a:p>
            <a:pPr algn="just"/>
            <a:r>
              <a:rPr lang="es-ES" sz="2200" kern="0" dirty="0" smtClean="0"/>
              <a:t> </a:t>
            </a:r>
            <a:endParaRPr lang="es-PE" sz="2200" kern="0" dirty="0" smtClean="0"/>
          </a:p>
        </p:txBody>
      </p:sp>
      <p:graphicFrame>
        <p:nvGraphicFramePr>
          <p:cNvPr id="9" name="8 Tabla"/>
          <p:cNvGraphicFramePr>
            <a:graphicFrameLocks noGrp="1"/>
          </p:cNvGraphicFramePr>
          <p:nvPr/>
        </p:nvGraphicFramePr>
        <p:xfrm>
          <a:off x="1285852" y="4286256"/>
          <a:ext cx="6072230" cy="2071702"/>
        </p:xfrm>
        <a:graphic>
          <a:graphicData uri="http://schemas.openxmlformats.org/drawingml/2006/table">
            <a:tbl>
              <a:tblPr/>
              <a:tblGrid>
                <a:gridCol w="2213598"/>
                <a:gridCol w="1250834"/>
                <a:gridCol w="1273576"/>
                <a:gridCol w="1334222"/>
              </a:tblGrid>
              <a:tr h="422118">
                <a:tc>
                  <a:txBody>
                    <a:bodyPr/>
                    <a:lstStyle/>
                    <a:p>
                      <a:pPr algn="l" fontAlgn="b"/>
                      <a:r>
                        <a:rPr lang="es-ES" sz="22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200" b="0" i="0" u="none" strike="noStrike" dirty="0">
                          <a:solidFill>
                            <a:srgbClr val="000000"/>
                          </a:solidFill>
                          <a:latin typeface="Calibri"/>
                        </a:rPr>
                        <a:t>grado1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ES" sz="2200" b="0" i="0" u="none" strike="noStrike" dirty="0">
                          <a:solidFill>
                            <a:srgbClr val="000000"/>
                          </a:solidFill>
                          <a:latin typeface="Calibri"/>
                        </a:rPr>
                        <a:t>grado2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b"/>
                      <a:r>
                        <a:rPr lang="es-ES" sz="2200" b="0" i="0" u="none" strike="noStrike">
                          <a:solidFill>
                            <a:srgbClr val="000000"/>
                          </a:solidFill>
                          <a:latin typeface="Calibri"/>
                        </a:rPr>
                        <a:t>grado3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6D0A"/>
                    </a:solidFill>
                  </a:tcPr>
                </a:tc>
              </a:tr>
              <a:tr h="412396">
                <a:tc>
                  <a:txBody>
                    <a:bodyPr/>
                    <a:lstStyle/>
                    <a:p>
                      <a:pPr algn="l" fontAlgn="b"/>
                      <a:r>
                        <a:rPr lang="es-ES" sz="2200" b="0" i="0" u="none" strike="noStrike" dirty="0" smtClean="0">
                          <a:solidFill>
                            <a:srgbClr val="000000"/>
                          </a:solidFill>
                          <a:latin typeface="Calibri"/>
                        </a:rPr>
                        <a:t>  Hierro</a:t>
                      </a:r>
                      <a:endParaRPr lang="es-ES" sz="22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2200" b="0" i="0" u="none" strike="noStrike" dirty="0">
                          <a:solidFill>
                            <a:srgbClr val="000000"/>
                          </a:solidFill>
                          <a:latin typeface="Calibri"/>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200" b="0" i="0" u="none" strike="noStrike" dirty="0">
                          <a:solidFill>
                            <a:srgbClr val="000000"/>
                          </a:solidFill>
                          <a:latin typeface="Calibri"/>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200" b="0" i="0" u="none" strike="noStrike">
                          <a:solidFill>
                            <a:srgbClr val="000000"/>
                          </a:solidFill>
                          <a:latin typeface="Calibri"/>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2396">
                <a:tc>
                  <a:txBody>
                    <a:bodyPr/>
                    <a:lstStyle/>
                    <a:p>
                      <a:pPr algn="l" fontAlgn="b"/>
                      <a:r>
                        <a:rPr lang="es-ES" sz="2200" b="0" i="0" u="none" strike="noStrike" dirty="0" smtClean="0">
                          <a:solidFill>
                            <a:srgbClr val="000000"/>
                          </a:solidFill>
                          <a:latin typeface="Calibri"/>
                        </a:rPr>
                        <a:t>  Fierro</a:t>
                      </a:r>
                      <a:endParaRPr lang="es-ES" sz="22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2200" b="0" i="0" u="none" strike="noStrike">
                          <a:solidFill>
                            <a:srgbClr val="000000"/>
                          </a:solidFill>
                          <a:latin typeface="Calibri"/>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200" b="0" i="0" u="none" strike="noStrike" dirty="0">
                          <a:solidFill>
                            <a:srgbClr val="000000"/>
                          </a:solidFill>
                          <a:latin typeface="Calibri"/>
                        </a:rPr>
                        <a:t>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200" b="0" i="0" u="none" strike="noStrike" dirty="0">
                          <a:solidFill>
                            <a:srgbClr val="000000"/>
                          </a:solidFill>
                          <a:latin typeface="Calibri"/>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2396">
                <a:tc>
                  <a:txBody>
                    <a:bodyPr/>
                    <a:lstStyle/>
                    <a:p>
                      <a:pPr algn="l" fontAlgn="b"/>
                      <a:r>
                        <a:rPr lang="es-ES" sz="2200" b="0" i="0" u="none" strike="noStrike" dirty="0" smtClean="0">
                          <a:solidFill>
                            <a:srgbClr val="000000"/>
                          </a:solidFill>
                          <a:latin typeface="Calibri"/>
                        </a:rPr>
                        <a:t>  Aluminio</a:t>
                      </a:r>
                      <a:endParaRPr lang="es-ES" sz="22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2200" b="0" i="0" u="none" strike="noStrike">
                          <a:solidFill>
                            <a:srgbClr val="000000"/>
                          </a:solidFill>
                          <a:latin typeface="Calibri"/>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200" b="0" i="0" u="none" strike="noStrike">
                          <a:solidFill>
                            <a:srgbClr val="000000"/>
                          </a:solidFill>
                          <a:latin typeface="Calibri"/>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200" b="0" i="0" u="none" strike="noStrike" dirty="0">
                          <a:solidFill>
                            <a:srgbClr val="000000"/>
                          </a:solidFill>
                          <a:latin typeface="Calibri"/>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2396">
                <a:tc>
                  <a:txBody>
                    <a:bodyPr/>
                    <a:lstStyle/>
                    <a:p>
                      <a:pPr algn="l" fontAlgn="b"/>
                      <a:r>
                        <a:rPr lang="es-ES" sz="2200" b="0" i="0" u="none" strike="noStrike" dirty="0" smtClean="0">
                          <a:solidFill>
                            <a:srgbClr val="000000"/>
                          </a:solidFill>
                          <a:latin typeface="Calibri"/>
                        </a:rPr>
                        <a:t>  Carbono</a:t>
                      </a:r>
                      <a:endParaRPr lang="es-ES" sz="2200" b="0"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D9C3"/>
                    </a:solidFill>
                  </a:tcPr>
                </a:tc>
                <a:tc>
                  <a:txBody>
                    <a:bodyPr/>
                    <a:lstStyle/>
                    <a:p>
                      <a:pPr algn="ctr" fontAlgn="b"/>
                      <a:r>
                        <a:rPr lang="es-ES" sz="2200" b="0" i="0" u="none" strike="noStrike" dirty="0">
                          <a:solidFill>
                            <a:srgbClr val="000000"/>
                          </a:solidFill>
                          <a:latin typeface="Calibri"/>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200" b="0" i="0" u="none" strike="noStrike" dirty="0">
                          <a:solidFill>
                            <a:srgbClr val="000000"/>
                          </a:solidFill>
                          <a:latin typeface="Calibri"/>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2200" b="0" i="0" u="none" strike="noStrike" dirty="0">
                          <a:solidFill>
                            <a:srgbClr val="000000"/>
                          </a:solidFill>
                          <a:latin typeface="Calibri"/>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357298"/>
            <a:ext cx="8643998" cy="228601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just"/>
            <a:r>
              <a:rPr lang="es-ES" sz="2200" kern="0" dirty="0" smtClean="0"/>
              <a:t>El insumo de grado 1 cuesta  25 dólares, el de grado 2 cuesta de $10 dólares y el de grado 3 cuesta 8 dólares por kilogramo. Para la fabricación de la maquina se puede mezclar los tres tipos de insumos de grados diferentes sin procesar.</a:t>
            </a:r>
          </a:p>
          <a:p>
            <a:pPr algn="just"/>
            <a:endParaRPr lang="es-ES" sz="800" kern="0" dirty="0" smtClean="0"/>
          </a:p>
          <a:p>
            <a:pPr algn="just"/>
            <a:r>
              <a:rPr lang="es-ES" sz="2200" kern="0" dirty="0" smtClean="0"/>
              <a:t>La empresa Tecnología Perú S.A.C está interesada en insumos para la maquina del modelo más barato posible.</a:t>
            </a:r>
          </a:p>
          <a:p>
            <a:pPr algn="just"/>
            <a:endParaRPr lang="es-ES" sz="2200" kern="0" dirty="0" smtClean="0"/>
          </a:p>
          <a:p>
            <a:pPr algn="just"/>
            <a:endParaRPr lang="es-ES" sz="2200" kern="0" dirty="0" smtClean="0"/>
          </a:p>
          <a:p>
            <a:pPr algn="just"/>
            <a:endParaRPr lang="es-ES" sz="2200" kern="0" dirty="0" smtClean="0"/>
          </a:p>
          <a:p>
            <a:pPr algn="just"/>
            <a:endParaRPr lang="es-ES" sz="2200" kern="0" dirty="0" smtClean="0"/>
          </a:p>
          <a:p>
            <a:pPr algn="just"/>
            <a:endParaRPr lang="es-ES" sz="2200" kern="0" dirty="0" smtClean="0"/>
          </a:p>
          <a:p>
            <a:pPr algn="just"/>
            <a:r>
              <a:rPr lang="es-ES" sz="2400" dirty="0" smtClean="0"/>
              <a:t>  </a:t>
            </a:r>
            <a:endParaRPr lang="es-ES" sz="2200" kern="0" dirty="0" smtClean="0"/>
          </a:p>
          <a:p>
            <a:pPr algn="just"/>
            <a:endParaRPr lang="es-ES" sz="400" kern="0" dirty="0" smtClean="0"/>
          </a:p>
          <a:p>
            <a:pPr algn="just"/>
            <a:endParaRPr lang="es-ES" sz="2200" kern="0" dirty="0" smtClean="0"/>
          </a:p>
          <a:p>
            <a:pPr algn="just"/>
            <a:endParaRPr lang="es-ES" sz="2200" kern="0" dirty="0" smtClean="0"/>
          </a:p>
          <a:p>
            <a:pPr algn="just">
              <a:buBlip>
                <a:blip r:embed="rId4"/>
              </a:buBlip>
            </a:pPr>
            <a:endParaRPr lang="es-ES" sz="2200" kern="0" dirty="0" smtClean="0"/>
          </a:p>
          <a:p>
            <a:pPr algn="just"/>
            <a:endParaRPr lang="es-ES" sz="2200" kern="0" dirty="0" smtClean="0"/>
          </a:p>
          <a:p>
            <a:pPr algn="just"/>
            <a:endParaRPr lang="es-ES" sz="2200" kern="0" dirty="0" smtClean="0"/>
          </a:p>
          <a:p>
            <a:pPr algn="just"/>
            <a:r>
              <a:rPr lang="es-ES" sz="2200" kern="0" dirty="0" smtClean="0"/>
              <a:t> </a:t>
            </a:r>
            <a:endParaRPr lang="es-PE" sz="2200" kern="0" dirty="0" smtClean="0"/>
          </a:p>
        </p:txBody>
      </p:sp>
      <p:sp>
        <p:nvSpPr>
          <p:cNvPr id="9" name="9 Subtítulo"/>
          <p:cNvSpPr txBox="1">
            <a:spLocks/>
          </p:cNvSpPr>
          <p:nvPr/>
        </p:nvSpPr>
        <p:spPr bwMode="auto">
          <a:xfrm>
            <a:off x="428596" y="3714752"/>
            <a:ext cx="8001056" cy="228601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lgn="ctr"/>
            <a:r>
              <a:rPr lang="es-PE" sz="2200" kern="0" dirty="0" smtClean="0"/>
              <a:t>Min: Uso de insumos = 25X + 10Z + 8Y → Función objetivo</a:t>
            </a:r>
            <a:endParaRPr lang="es-PE" sz="1000" kern="0" dirty="0" smtClean="0"/>
          </a:p>
          <a:p>
            <a:pPr algn="ctr"/>
            <a:endParaRPr lang="es-PE" sz="1000" kern="0" dirty="0" smtClean="0"/>
          </a:p>
          <a:p>
            <a:pPr algn="ctr"/>
            <a:r>
              <a:rPr lang="es-PE" sz="2200" kern="0" dirty="0" smtClean="0"/>
              <a:t>7G1+ 8G2 + 5G3 ≥ 100→ Restricción de grado1</a:t>
            </a:r>
          </a:p>
          <a:p>
            <a:pPr algn="ctr"/>
            <a:r>
              <a:rPr lang="es-PE" sz="2200" kern="0" dirty="0" smtClean="0"/>
              <a:t>9G1 + 8G2 + 8G3 ≥ 120 → Restricción de grado2</a:t>
            </a:r>
          </a:p>
          <a:p>
            <a:pPr algn="ctr"/>
            <a:r>
              <a:rPr lang="es-PE" sz="2200" kern="0" dirty="0" smtClean="0"/>
              <a:t>8G1+ 15G2 + 9G3 ≥ 150 → Restricción de grado3</a:t>
            </a:r>
          </a:p>
          <a:p>
            <a:pPr algn="ctr"/>
            <a:r>
              <a:rPr lang="es-PE" sz="2200" kern="0" dirty="0" smtClean="0"/>
              <a:t>5G1 + 6G2 + 4G3 ≤ 75 → Restricción de grado3</a:t>
            </a:r>
          </a:p>
          <a:p>
            <a:pPr algn="ctr"/>
            <a:r>
              <a:rPr lang="es-PE" sz="2200" kern="0" dirty="0" smtClean="0"/>
              <a:t>G1, G2, G3 ≥ 0 → Restricción de no negatividad</a:t>
            </a:r>
          </a:p>
          <a:p>
            <a:pPr algn="ctr"/>
            <a:endParaRPr lang="es-PE" sz="2200" kern="0" dirty="0" smtClean="0"/>
          </a:p>
          <a:p>
            <a:pPr algn="ctr"/>
            <a:endParaRPr lang="es-PE" sz="2200" kern="0" dirty="0" smtClean="0"/>
          </a:p>
          <a:p>
            <a:pPr algn="ctr"/>
            <a:endParaRPr lang="es-PE" sz="2200" kern="0" dirty="0" smtClean="0"/>
          </a:p>
          <a:p>
            <a:pPr algn="just"/>
            <a:endParaRPr lang="es-PE" sz="2200" kern="0" dirty="0" smtClean="0"/>
          </a:p>
          <a:p>
            <a:pPr algn="just"/>
            <a:endParaRPr lang="es-PE" sz="200" b="1" kern="0" dirty="0" smtClean="0">
              <a:solidFill>
                <a:srgbClr val="92D050"/>
              </a:solidFill>
            </a:endParaRPr>
          </a:p>
          <a:p>
            <a:pPr algn="just"/>
            <a:endParaRPr lang="es-PE" sz="2200" b="1" kern="0" dirty="0" smtClean="0">
              <a:solidFill>
                <a:srgbClr val="92D050"/>
              </a:solidFill>
            </a:endParaRPr>
          </a:p>
          <a:p>
            <a:pPr algn="just"/>
            <a:endParaRPr lang="es-PE" sz="2200" kern="0" dirty="0" smtClean="0"/>
          </a:p>
          <a:p>
            <a:pPr algn="just"/>
            <a:endParaRPr lang="es-PE" sz="800" kern="0" dirty="0" smtClean="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8" name="9 Subtítulo"/>
          <p:cNvSpPr txBox="1">
            <a:spLocks/>
          </p:cNvSpPr>
          <p:nvPr/>
        </p:nvSpPr>
        <p:spPr bwMode="auto">
          <a:xfrm>
            <a:off x="285720" y="1142984"/>
            <a:ext cx="8572560" cy="521497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r>
              <a:rPr lang="es-PE" sz="2800" b="1" kern="0" dirty="0" smtClean="0">
                <a:solidFill>
                  <a:srgbClr val="92D050"/>
                </a:solidFill>
              </a:rPr>
              <a:t>Usando </a:t>
            </a:r>
            <a:r>
              <a:rPr lang="es-PE" sz="2800" b="1" kern="0" dirty="0" err="1" smtClean="0">
                <a:solidFill>
                  <a:srgbClr val="92D050"/>
                </a:solidFill>
              </a:rPr>
              <a:t>Solver</a:t>
            </a:r>
            <a:endParaRPr lang="es-PE" sz="500" b="1" kern="0" dirty="0" smtClean="0">
              <a:solidFill>
                <a:srgbClr val="92D050"/>
              </a:solidFill>
            </a:endParaRPr>
          </a:p>
          <a:p>
            <a:pPr algn="just"/>
            <a:r>
              <a:rPr lang="es-PE" sz="2200" kern="0" dirty="0" smtClean="0"/>
              <a:t>Invocando a </a:t>
            </a:r>
            <a:r>
              <a:rPr lang="es-PE" sz="2200" kern="0" dirty="0" err="1" smtClean="0"/>
              <a:t>Solver</a:t>
            </a:r>
            <a:r>
              <a:rPr lang="es-PE" sz="2200" kern="0" dirty="0" smtClean="0"/>
              <a:t> y establecemos en la </a:t>
            </a:r>
            <a:r>
              <a:rPr lang="es-PE" sz="2200" u="sng" kern="0" dirty="0" smtClean="0"/>
              <a:t>celda objetivo</a:t>
            </a:r>
            <a:r>
              <a:rPr lang="es-PE" sz="2200" kern="0" dirty="0" smtClean="0"/>
              <a:t>: </a:t>
            </a:r>
            <a:r>
              <a:rPr lang="es-PE" sz="2200" kern="0" dirty="0" smtClean="0">
                <a:solidFill>
                  <a:srgbClr val="0070C0"/>
                </a:solidFill>
              </a:rPr>
              <a:t>$E$5 </a:t>
            </a:r>
            <a:r>
              <a:rPr lang="es-PE" sz="2200" kern="0" dirty="0" smtClean="0"/>
              <a:t>(Ingreso Total) como el problema es un mínimo elegimos el botón de mínimo.</a:t>
            </a:r>
          </a:p>
          <a:p>
            <a:pPr algn="just"/>
            <a:r>
              <a:rPr lang="es-PE" sz="2200" kern="0" dirty="0" smtClean="0"/>
              <a:t>En el cuadro de </a:t>
            </a:r>
            <a:r>
              <a:rPr lang="es-PE" sz="2200" u="sng" kern="0" dirty="0" smtClean="0"/>
              <a:t>celda cambiante</a:t>
            </a:r>
            <a:r>
              <a:rPr lang="es-PE" sz="2200" kern="0" dirty="0" smtClean="0"/>
              <a:t> seleccionamos la celda </a:t>
            </a:r>
            <a:r>
              <a:rPr lang="es-PE" sz="2200" kern="0" dirty="0" smtClean="0">
                <a:solidFill>
                  <a:srgbClr val="0070C0"/>
                </a:solidFill>
              </a:rPr>
              <a:t>$B$2:$D$2</a:t>
            </a:r>
            <a:r>
              <a:rPr lang="es-PE" sz="2200" kern="0" dirty="0" smtClean="0"/>
              <a:t>, para la </a:t>
            </a:r>
            <a:r>
              <a:rPr lang="es-PE" sz="2200" u="sng" kern="0" dirty="0" smtClean="0"/>
              <a:t>restricción</a:t>
            </a:r>
            <a:r>
              <a:rPr lang="es-PE" sz="2200" kern="0" dirty="0" smtClean="0"/>
              <a:t> pulsamos el botón agregar y en el diálogo:</a:t>
            </a:r>
          </a:p>
          <a:p>
            <a:pPr algn="just"/>
            <a:r>
              <a:rPr lang="es-PE" sz="2200" kern="0" dirty="0" smtClean="0">
                <a:solidFill>
                  <a:srgbClr val="0070C0"/>
                </a:solidFill>
              </a:rPr>
              <a:t>$E$9:$R$11=&gt;$G$9:$G$11</a:t>
            </a:r>
          </a:p>
          <a:p>
            <a:pPr algn="just"/>
            <a:r>
              <a:rPr lang="es-PE" sz="2200" kern="0" dirty="0" smtClean="0">
                <a:solidFill>
                  <a:srgbClr val="0070C0"/>
                </a:solidFill>
              </a:rPr>
              <a:t>$E$12&lt;=$G$12</a:t>
            </a:r>
            <a:endParaRPr lang="es-PE" sz="500" kern="0" dirty="0" smtClean="0"/>
          </a:p>
          <a:p>
            <a:pPr algn="just"/>
            <a:r>
              <a:rPr lang="es-PE" sz="2200" kern="0" dirty="0" smtClean="0"/>
              <a:t>En el cuadro de </a:t>
            </a:r>
            <a:r>
              <a:rPr lang="es-PE" sz="2200" kern="0" dirty="0" smtClean="0">
                <a:solidFill>
                  <a:srgbClr val="0070C0"/>
                </a:solidFill>
              </a:rPr>
              <a:t>Opciones…</a:t>
            </a:r>
            <a:r>
              <a:rPr lang="es-PE" sz="2200" kern="0" dirty="0" smtClean="0"/>
              <a:t> de </a:t>
            </a:r>
            <a:r>
              <a:rPr lang="es-PE" sz="2200" kern="0" dirty="0" err="1" smtClean="0"/>
              <a:t>Solver</a:t>
            </a:r>
            <a:r>
              <a:rPr lang="es-PE" sz="2200" kern="0" dirty="0" smtClean="0"/>
              <a:t>, marcamos las casillas de verificación </a:t>
            </a:r>
            <a:r>
              <a:rPr lang="es-PE" sz="2200" u="sng" kern="0" dirty="0" smtClean="0"/>
              <a:t>Adoptar modelo lineal </a:t>
            </a:r>
            <a:r>
              <a:rPr lang="es-PE" sz="2200" kern="0" dirty="0" smtClean="0"/>
              <a:t>(para usar Simplex Linear), también activamos la casilla </a:t>
            </a:r>
            <a:r>
              <a:rPr lang="es-PE" sz="2200" u="sng" kern="0" dirty="0" smtClean="0"/>
              <a:t>Asumir no negativos</a:t>
            </a:r>
            <a:r>
              <a:rPr lang="es-PE" sz="2200" kern="0" dirty="0" smtClean="0"/>
              <a:t> (para cumplir con la no negatividad).</a:t>
            </a:r>
          </a:p>
          <a:p>
            <a:pPr algn="just"/>
            <a:endParaRPr lang="es-PE" sz="500" kern="0" dirty="0" smtClean="0"/>
          </a:p>
          <a:p>
            <a:pPr algn="just"/>
            <a:r>
              <a:rPr lang="es-PE" sz="2200" kern="0" dirty="0" smtClean="0"/>
              <a:t>Seleccionamos </a:t>
            </a:r>
            <a:r>
              <a:rPr lang="es-PE" sz="2200" u="sng" kern="0" dirty="0" smtClean="0"/>
              <a:t>Resolver</a:t>
            </a:r>
            <a:r>
              <a:rPr lang="es-PE" sz="2200" kern="0" dirty="0" smtClean="0"/>
              <a:t> y </a:t>
            </a:r>
            <a:r>
              <a:rPr lang="es-PE" sz="2200" kern="0" dirty="0" err="1" smtClean="0"/>
              <a:t>Solver</a:t>
            </a:r>
            <a:r>
              <a:rPr lang="es-PE" sz="2200" kern="0" dirty="0" smtClean="0"/>
              <a:t> buscará resolver el problema y presentará los informes de respuestas, sensibilidad y límites; para obtener los seleccionamos todos los </a:t>
            </a:r>
            <a:r>
              <a:rPr lang="es-PE" sz="2200" kern="0" dirty="0" err="1" smtClean="0"/>
              <a:t>item</a:t>
            </a:r>
            <a:r>
              <a:rPr lang="es-PE" sz="2200" kern="0" dirty="0" smtClean="0"/>
              <a:t> y Aceptar. Donde se generan los tres informes que nos ayudará en nuestro análisis. </a:t>
            </a:r>
            <a:endParaRPr lang="es-PE" sz="2200" u="sng" kern="0" dirty="0" smtClean="0"/>
          </a:p>
          <a:p>
            <a:pPr algn="just"/>
            <a:endParaRPr lang="es-PE" sz="2200" u="sng" kern="0" dirty="0" smtClean="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139265" name="Picture 1"/>
          <p:cNvPicPr>
            <a:picLocks noChangeAspect="1" noChangeArrowheads="1"/>
          </p:cNvPicPr>
          <p:nvPr/>
        </p:nvPicPr>
        <p:blipFill>
          <a:blip r:embed="rId4"/>
          <a:srcRect/>
          <a:stretch>
            <a:fillRect/>
          </a:stretch>
        </p:blipFill>
        <p:spPr bwMode="auto">
          <a:xfrm>
            <a:off x="285720" y="1285860"/>
            <a:ext cx="4324350" cy="2686050"/>
          </a:xfrm>
          <a:prstGeom prst="rect">
            <a:avLst/>
          </a:prstGeom>
          <a:noFill/>
          <a:ln w="9525">
            <a:solidFill>
              <a:schemeClr val="tx1"/>
            </a:solidFill>
            <a:miter lim="800000"/>
            <a:headEnd/>
            <a:tailEnd/>
          </a:ln>
          <a:effectLst/>
        </p:spPr>
      </p:pic>
      <p:sp>
        <p:nvSpPr>
          <p:cNvPr id="8" name="7 Flecha derecha"/>
          <p:cNvSpPr/>
          <p:nvPr/>
        </p:nvSpPr>
        <p:spPr>
          <a:xfrm>
            <a:off x="4714876" y="2071678"/>
            <a:ext cx="500066" cy="1000132"/>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ES"/>
          </a:p>
        </p:txBody>
      </p:sp>
      <p:pic>
        <p:nvPicPr>
          <p:cNvPr id="9" name="Picture 4"/>
          <p:cNvPicPr>
            <a:picLocks noChangeAspect="1" noChangeArrowheads="1"/>
          </p:cNvPicPr>
          <p:nvPr/>
        </p:nvPicPr>
        <p:blipFill>
          <a:blip r:embed="rId5"/>
          <a:srcRect/>
          <a:stretch>
            <a:fillRect/>
          </a:stretch>
        </p:blipFill>
        <p:spPr bwMode="auto">
          <a:xfrm>
            <a:off x="5357818" y="1285860"/>
            <a:ext cx="3505200" cy="2809875"/>
          </a:xfrm>
          <a:prstGeom prst="rect">
            <a:avLst/>
          </a:prstGeom>
          <a:noFill/>
          <a:ln w="9525">
            <a:solidFill>
              <a:schemeClr val="tx1"/>
            </a:solidFill>
            <a:miter lim="800000"/>
            <a:headEnd/>
            <a:tailEnd/>
          </a:ln>
          <a:effectLst/>
        </p:spPr>
      </p:pic>
      <p:pic>
        <p:nvPicPr>
          <p:cNvPr id="11" name="Picture 5"/>
          <p:cNvPicPr>
            <a:picLocks noChangeAspect="1" noChangeArrowheads="1"/>
          </p:cNvPicPr>
          <p:nvPr/>
        </p:nvPicPr>
        <p:blipFill>
          <a:blip r:embed="rId6"/>
          <a:srcRect/>
          <a:stretch>
            <a:fillRect/>
          </a:stretch>
        </p:blipFill>
        <p:spPr bwMode="auto">
          <a:xfrm>
            <a:off x="2428860" y="4500570"/>
            <a:ext cx="3790950" cy="1676400"/>
          </a:xfrm>
          <a:prstGeom prst="rect">
            <a:avLst/>
          </a:prstGeom>
          <a:noFill/>
          <a:ln w="9525">
            <a:solidFill>
              <a:schemeClr val="tx1"/>
            </a:solidFill>
            <a:miter lim="800000"/>
            <a:headEnd/>
            <a:tailEnd/>
          </a:ln>
          <a:effectLst/>
        </p:spPr>
      </p:pic>
      <p:sp>
        <p:nvSpPr>
          <p:cNvPr id="12" name="11 Flecha abajo"/>
          <p:cNvSpPr/>
          <p:nvPr/>
        </p:nvSpPr>
        <p:spPr>
          <a:xfrm rot="2073837">
            <a:off x="6341371" y="4285457"/>
            <a:ext cx="794660" cy="944313"/>
          </a:xfrm>
          <a:prstGeom prst="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s-ES">
              <a:solidFill>
                <a:schemeClr val="dk1"/>
              </a:solidFill>
            </a:endParaRP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pic>
        <p:nvPicPr>
          <p:cNvPr id="143361" name="Picture 1"/>
          <p:cNvPicPr>
            <a:picLocks noChangeAspect="1" noChangeArrowheads="1"/>
          </p:cNvPicPr>
          <p:nvPr/>
        </p:nvPicPr>
        <p:blipFill>
          <a:blip r:embed="rId4"/>
          <a:srcRect/>
          <a:stretch>
            <a:fillRect/>
          </a:stretch>
        </p:blipFill>
        <p:spPr bwMode="auto">
          <a:xfrm>
            <a:off x="642910" y="1714488"/>
            <a:ext cx="7888904" cy="4214842"/>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6524625"/>
            <a:ext cx="4572000" cy="333375"/>
          </a:xfrm>
          <a:prstGeom prst="rect">
            <a:avLst/>
          </a:prstGeom>
          <a:solidFill>
            <a:schemeClr val="bg1">
              <a:lumMod val="65000"/>
            </a:schemeClr>
          </a:solidFill>
          <a:ln w="9525">
            <a:noFill/>
            <a:miter lim="800000"/>
            <a:headEnd/>
            <a:tailEnd/>
          </a:ln>
          <a:effectLst/>
        </p:spPr>
        <p:txBody>
          <a:bodyPr anchor="ctr"/>
          <a:lstStyle/>
          <a:p>
            <a:pPr algn="r"/>
            <a:r>
              <a:rPr lang="es-ES" sz="1300" dirty="0" smtClean="0">
                <a:solidFill>
                  <a:schemeClr val="bg1"/>
                </a:solidFill>
              </a:rPr>
              <a:t>econobitacora@gmail.com; nakatabox@hotmail.com</a:t>
            </a:r>
            <a:endParaRPr lang="es-ES" sz="1300" dirty="0">
              <a:solidFill>
                <a:schemeClr val="bg1"/>
              </a:solidFill>
            </a:endParaRPr>
          </a:p>
        </p:txBody>
      </p:sp>
      <p:sp>
        <p:nvSpPr>
          <p:cNvPr id="23557" name="Rectangle 5"/>
          <p:cNvSpPr>
            <a:spLocks noChangeArrowheads="1"/>
          </p:cNvSpPr>
          <p:nvPr/>
        </p:nvSpPr>
        <p:spPr bwMode="auto">
          <a:xfrm>
            <a:off x="4572000" y="6524625"/>
            <a:ext cx="4572000" cy="333375"/>
          </a:xfrm>
          <a:prstGeom prst="rect">
            <a:avLst/>
          </a:prstGeom>
          <a:solidFill>
            <a:srgbClr val="92D050"/>
          </a:solidFill>
          <a:ln w="9525">
            <a:noFill/>
            <a:miter lim="800000"/>
            <a:headEnd/>
            <a:tailEnd/>
          </a:ln>
          <a:effectLst/>
        </p:spPr>
        <p:txBody>
          <a:bodyPr anchor="ctr"/>
          <a:lstStyle/>
          <a:p>
            <a:r>
              <a:rPr lang="es-ES" sz="1350" b="1" dirty="0" smtClean="0">
                <a:solidFill>
                  <a:schemeClr val="bg1"/>
                </a:solidFill>
              </a:rPr>
              <a:t>Finanzas en Excel - Excel Financiero</a:t>
            </a:r>
            <a:endParaRPr lang="es-ES" sz="1350" b="1" dirty="0">
              <a:solidFill>
                <a:schemeClr val="bg1"/>
              </a:solidFill>
            </a:endParaRPr>
          </a:p>
        </p:txBody>
      </p:sp>
      <p:sp>
        <p:nvSpPr>
          <p:cNvPr id="13" name="Rectangle 6"/>
          <p:cNvSpPr>
            <a:spLocks noChangeArrowheads="1"/>
          </p:cNvSpPr>
          <p:nvPr/>
        </p:nvSpPr>
        <p:spPr bwMode="auto">
          <a:xfrm>
            <a:off x="1285852" y="0"/>
            <a:ext cx="5929354" cy="1079501"/>
          </a:xfrm>
          <a:prstGeom prst="rect">
            <a:avLst/>
          </a:prstGeom>
          <a:solidFill>
            <a:schemeClr val="bg1"/>
          </a:solidFill>
          <a:ln w="9525">
            <a:solidFill>
              <a:srgbClr val="92D050"/>
            </a:solidFill>
            <a:miter lim="800000"/>
            <a:headEnd/>
            <a:tailEnd/>
          </a:ln>
          <a:effectLst/>
        </p:spPr>
        <p:txBody>
          <a:bodyPr numCol="2" anchor="ctr"/>
          <a:lstStyle/>
          <a:p>
            <a:endParaRPr lang="es-ES" sz="1200" dirty="0">
              <a:solidFill>
                <a:srgbClr val="797979"/>
              </a:solidFill>
            </a:endParaRPr>
          </a:p>
        </p:txBody>
      </p:sp>
      <p:pic>
        <p:nvPicPr>
          <p:cNvPr id="10" name="Picture 3"/>
          <p:cNvPicPr>
            <a:picLocks noChangeAspect="1" noChangeArrowheads="1"/>
          </p:cNvPicPr>
          <p:nvPr/>
        </p:nvPicPr>
        <p:blipFill>
          <a:blip r:embed="rId2"/>
          <a:srcRect/>
          <a:stretch>
            <a:fillRect/>
          </a:stretch>
        </p:blipFill>
        <p:spPr bwMode="auto">
          <a:xfrm>
            <a:off x="0" y="0"/>
            <a:ext cx="1285852" cy="1071546"/>
          </a:xfrm>
          <a:prstGeom prst="rect">
            <a:avLst/>
          </a:prstGeom>
          <a:noFill/>
          <a:ln w="9525">
            <a:solidFill>
              <a:srgbClr val="92D050"/>
            </a:solidFill>
            <a:miter lim="800000"/>
            <a:headEnd/>
            <a:tailEnd/>
          </a:ln>
          <a:effectLst/>
        </p:spPr>
      </p:pic>
      <p:pic>
        <p:nvPicPr>
          <p:cNvPr id="7" name="Picture 2" descr="C:\Documents and Settings\clark\Mis documentos\Mis imágenes\Dibujo.JPG"/>
          <p:cNvPicPr>
            <a:picLocks noChangeAspect="1" noChangeArrowheads="1"/>
          </p:cNvPicPr>
          <p:nvPr/>
        </p:nvPicPr>
        <p:blipFill>
          <a:blip r:embed="rId3"/>
          <a:srcRect/>
          <a:stretch>
            <a:fillRect/>
          </a:stretch>
        </p:blipFill>
        <p:spPr bwMode="auto">
          <a:xfrm>
            <a:off x="6929454" y="0"/>
            <a:ext cx="2214546" cy="1071546"/>
          </a:xfrm>
          <a:prstGeom prst="rect">
            <a:avLst/>
          </a:prstGeom>
          <a:noFill/>
          <a:ln>
            <a:solidFill>
              <a:srgbClr val="92D050"/>
            </a:solidFill>
          </a:ln>
        </p:spPr>
      </p:pic>
      <p:sp>
        <p:nvSpPr>
          <p:cNvPr id="11" name="9 Subtítulo"/>
          <p:cNvSpPr txBox="1">
            <a:spLocks/>
          </p:cNvSpPr>
          <p:nvPr/>
        </p:nvSpPr>
        <p:spPr>
          <a:xfrm>
            <a:off x="142844" y="1142984"/>
            <a:ext cx="3571900" cy="571504"/>
          </a:xfrm>
          <a:prstGeom prst="rect">
            <a:avLst/>
          </a:prstGeom>
          <a:ln>
            <a:noFill/>
          </a:ln>
          <a:effectLst>
            <a:glow rad="139700">
              <a:schemeClr val="accent3">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2800" b="1" i="0" u="sng" strike="noStrike" kern="1200" cap="none" spc="0" normalizeH="0" baseline="0" noProof="0" smtClean="0">
                <a:ln>
                  <a:noFill/>
                </a:ln>
                <a:solidFill>
                  <a:srgbClr val="92D050"/>
                </a:solidFill>
                <a:effectLst/>
                <a:uLnTx/>
                <a:uFillTx/>
                <a:latin typeface="+mn-lt"/>
                <a:ea typeface="+mn-ea"/>
                <a:cs typeface="+mn-cs"/>
              </a:rPr>
              <a:t>Informe de respuestas </a:t>
            </a:r>
            <a:endParaRPr kumimoji="0" lang="es-ES" sz="2800" b="1" i="0" u="sng" strike="noStrike" kern="1200" cap="none" spc="0" normalizeH="0" baseline="0" noProof="0" dirty="0">
              <a:ln>
                <a:noFill/>
              </a:ln>
              <a:solidFill>
                <a:srgbClr val="92D050"/>
              </a:solidFill>
              <a:effectLst/>
              <a:uLnTx/>
              <a:uFillTx/>
              <a:latin typeface="+mn-lt"/>
              <a:ea typeface="+mn-ea"/>
              <a:cs typeface="+mn-cs"/>
            </a:endParaRPr>
          </a:p>
        </p:txBody>
      </p:sp>
      <p:pic>
        <p:nvPicPr>
          <p:cNvPr id="12" name="Picture 2"/>
          <p:cNvPicPr>
            <a:picLocks noChangeAspect="1" noChangeArrowheads="1"/>
          </p:cNvPicPr>
          <p:nvPr/>
        </p:nvPicPr>
        <p:blipFill>
          <a:blip r:embed="rId4"/>
          <a:srcRect/>
          <a:stretch>
            <a:fillRect/>
          </a:stretch>
        </p:blipFill>
        <p:spPr bwMode="auto">
          <a:xfrm>
            <a:off x="714348" y="2000240"/>
            <a:ext cx="7643866" cy="3895727"/>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4603</TotalTime>
  <Words>11483</Words>
  <Application>Microsoft Office PowerPoint</Application>
  <PresentationFormat>Presentación en pantalla (4:3)</PresentationFormat>
  <Paragraphs>1585</Paragraphs>
  <Slides>137</Slides>
  <Notes>4</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137</vt:i4>
      </vt:variant>
    </vt:vector>
  </HeadingPairs>
  <TitlesOfParts>
    <vt:vector size="139" baseType="lpstr">
      <vt:lpstr>Tema de Office</vt:lpstr>
      <vt:lpstr>Ecuación</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lpstr>Diapositiva 66</vt:lpstr>
      <vt:lpstr>Diapositiva 67</vt:lpstr>
      <vt:lpstr>Diapositiva 68</vt:lpstr>
      <vt:lpstr>Diapositiva 69</vt:lpstr>
      <vt:lpstr>Diapositiva 70</vt:lpstr>
      <vt:lpstr>Diapositiva 71</vt:lpstr>
      <vt:lpstr>Diapositiva 72</vt:lpstr>
      <vt:lpstr>Diapositiva 73</vt:lpstr>
      <vt:lpstr>Diapositiva 74</vt:lpstr>
      <vt:lpstr>Diapositiva 75</vt:lpstr>
      <vt:lpstr>Diapositiva 76</vt:lpstr>
      <vt:lpstr>Diapositiva 77</vt:lpstr>
      <vt:lpstr>Diapositiva 78</vt:lpstr>
      <vt:lpstr>Diapositiva 79</vt:lpstr>
      <vt:lpstr>Diapositiva 80</vt:lpstr>
      <vt:lpstr>Diapositiva 81</vt:lpstr>
      <vt:lpstr>Diapositiva 82</vt:lpstr>
      <vt:lpstr>Diapositiva 83</vt:lpstr>
      <vt:lpstr>Diapositiva 84</vt:lpstr>
      <vt:lpstr>Diapositiva 85</vt:lpstr>
      <vt:lpstr>Diapositiva 86</vt:lpstr>
      <vt:lpstr>Diapositiva 87</vt:lpstr>
      <vt:lpstr>Diapositiva 88</vt:lpstr>
      <vt:lpstr>Diapositiva 89</vt:lpstr>
      <vt:lpstr>Diapositiva 90</vt:lpstr>
      <vt:lpstr>Diapositiva 91</vt:lpstr>
      <vt:lpstr>Diapositiva 92</vt:lpstr>
      <vt:lpstr>Diapositiva 93</vt:lpstr>
      <vt:lpstr>Diapositiva 94</vt:lpstr>
      <vt:lpstr>Diapositiva 95</vt:lpstr>
      <vt:lpstr>Diapositiva 96</vt:lpstr>
      <vt:lpstr>Diapositiva 97</vt:lpstr>
      <vt:lpstr>Diapositiva 98</vt:lpstr>
      <vt:lpstr>Diapositiva 99</vt:lpstr>
      <vt:lpstr>Diapositiva 100</vt:lpstr>
      <vt:lpstr>Diapositiva 101</vt:lpstr>
      <vt:lpstr>Diapositiva 102</vt:lpstr>
      <vt:lpstr>Diapositiva 103</vt:lpstr>
      <vt:lpstr>Diapositiva 104</vt:lpstr>
      <vt:lpstr>Diapositiva 105</vt:lpstr>
      <vt:lpstr>Diapositiva 106</vt:lpstr>
      <vt:lpstr>Diapositiva 107</vt:lpstr>
      <vt:lpstr>Diapositiva 108</vt:lpstr>
      <vt:lpstr>Diapositiva 109</vt:lpstr>
      <vt:lpstr>Diapositiva 110</vt:lpstr>
      <vt:lpstr>Diapositiva 111</vt:lpstr>
      <vt:lpstr>Diapositiva 112</vt:lpstr>
      <vt:lpstr>Diapositiva 113</vt:lpstr>
      <vt:lpstr>Diapositiva 114</vt:lpstr>
      <vt:lpstr>Diapositiva 115</vt:lpstr>
      <vt:lpstr>Diapositiva 116</vt:lpstr>
      <vt:lpstr>Diapositiva 117</vt:lpstr>
      <vt:lpstr>Diapositiva 118</vt:lpstr>
      <vt:lpstr>Diapositiva 119</vt:lpstr>
      <vt:lpstr>Diapositiva 120</vt:lpstr>
      <vt:lpstr>Diapositiva 121</vt:lpstr>
      <vt:lpstr>Diapositiva 122</vt:lpstr>
      <vt:lpstr>Diapositiva 123</vt:lpstr>
      <vt:lpstr>Diapositiva 124</vt:lpstr>
      <vt:lpstr>Diapositiva 125</vt:lpstr>
      <vt:lpstr>Diapositiva 126</vt:lpstr>
      <vt:lpstr>Diapositiva 127</vt:lpstr>
      <vt:lpstr>Diapositiva 128</vt:lpstr>
      <vt:lpstr>Diapositiva 129</vt:lpstr>
      <vt:lpstr>Diapositiva 130</vt:lpstr>
      <vt:lpstr>Diapositiva 131</vt:lpstr>
      <vt:lpstr>Diapositiva 132</vt:lpstr>
      <vt:lpstr>Diapositiva 133</vt:lpstr>
      <vt:lpstr>Diapositiva 134</vt:lpstr>
      <vt:lpstr>Diapositiva 135</vt:lpstr>
      <vt:lpstr>Diapositiva 136</vt:lpstr>
      <vt:lpstr>Diapositiva 137</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Finanzas en Excel</dc:title>
  <dc:subject>Finanzas en Excel</dc:subject>
  <dc:creator>Cesar Antunez Irgoin</dc:creator>
  <cp:keywords>=</cp:keywords>
  <dc:description>Si Cristóbal Colón hubiera depositado $1 a una tasa del 5% anual cuando descubrio América, hoy tendría tanto dinero como Bill Gates.</dc:description>
  <cp:lastModifiedBy>Cesar Antunez Irgoin</cp:lastModifiedBy>
  <cp:revision>465</cp:revision>
  <dcterms:created xsi:type="dcterms:W3CDTF">2011-04-04T14:42:52Z</dcterms:created>
  <dcterms:modified xsi:type="dcterms:W3CDTF">2011-06-02T22:54:25Z</dcterms:modified>
  <cp:category>Finanzas</cp:category>
</cp:coreProperties>
</file>